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84" r:id="rId3"/>
    <p:sldId id="271" r:id="rId4"/>
    <p:sldId id="270" r:id="rId5"/>
    <p:sldId id="258" r:id="rId6"/>
    <p:sldId id="273" r:id="rId7"/>
    <p:sldId id="280" r:id="rId8"/>
    <p:sldId id="283" r:id="rId9"/>
    <p:sldId id="274" r:id="rId10"/>
    <p:sldId id="278" r:id="rId11"/>
    <p:sldId id="279" r:id="rId12"/>
    <p:sldId id="281" r:id="rId13"/>
    <p:sldId id="275" r:id="rId14"/>
    <p:sldId id="282" r:id="rId15"/>
    <p:sldId id="276" r:id="rId16"/>
    <p:sldId id="265" r:id="rId17"/>
  </p:sldIdLst>
  <p:sldSz cx="9144000" cy="6858000" type="screen4x3"/>
  <p:notesSz cx="6858000" cy="9144000"/>
  <p:defaultTextStyle>
    <a:defPPr>
      <a:defRPr lang="ro-RO"/>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718" autoAdjust="0"/>
  </p:normalViewPr>
  <p:slideViewPr>
    <p:cSldViewPr>
      <p:cViewPr>
        <p:scale>
          <a:sx n="77" d="100"/>
          <a:sy n="77" d="100"/>
        </p:scale>
        <p:origin x="-2112"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r>
              <a:rPr lang="ro-RO"/>
              <a:t>13.03.2015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7D621A5-8BE1-465A-93EC-B6F19DE3EFA7}" type="slidenum">
              <a:rPr lang="en-US"/>
              <a:pPr>
                <a:defRPr/>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o-R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r>
              <a:rPr lang="ro-RO"/>
              <a:t>13.03.2015</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o-RO"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ro-RO"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o-R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BCC5DD1-6271-4362-A398-B81E777703A9}" type="slidenum">
              <a:rPr lang="ro-RO"/>
              <a:pPr>
                <a:defRPr/>
              </a:pPr>
              <a:t>‹#›</a:t>
            </a:fld>
            <a:endParaRPr lang="ro-RO"/>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FB3B5F-FEF8-4898-9A75-F0997472C12B}" type="slidenum">
              <a:rPr lang="ro-RO" smtClean="0"/>
              <a:pPr/>
              <a:t>1</a:t>
            </a:fld>
            <a:endParaRPr lang="ro-RO" smtClean="0"/>
          </a:p>
        </p:txBody>
      </p:sp>
      <p:sp>
        <p:nvSpPr>
          <p:cNvPr id="1843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r>
              <a:rPr lang="ro-RO"/>
              <a:t>13.03.2015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E03EE1-C449-4FBA-96A6-77A47D58F450}" type="slidenum">
              <a:rPr lang="en-GB" smtClean="0"/>
              <a:pPr/>
              <a:t>4</a:t>
            </a:fld>
            <a:endParaRPr lang="en-GB" smtClean="0"/>
          </a:p>
        </p:txBody>
      </p:sp>
      <p:sp>
        <p:nvSpPr>
          <p:cNvPr id="1946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r>
              <a:rPr lang="ro-RO"/>
              <a:t>13.03.2015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lvl1pPr>
              <a:defRPr/>
            </a:lvl1pPr>
          </a:lstStyle>
          <a:p>
            <a:pPr>
              <a:defRPr/>
            </a:pPr>
            <a:fld id="{18781543-D9BF-4AB5-9F8F-96AE0D8E0644}" type="datetimeFigureOut">
              <a:rPr lang="ro-RO"/>
              <a:pPr>
                <a:defRPr/>
              </a:pPr>
              <a:t>27.05.2015</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65991F2D-F665-4431-BBCB-058486743F13}" type="slidenum">
              <a:rPr lang="ro-RO"/>
              <a:pPr>
                <a:defRPr/>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E7913DA2-9114-46BC-A4B2-C8B9BE2D63CC}" type="datetimeFigureOut">
              <a:rPr lang="ro-RO"/>
              <a:pPr>
                <a:defRPr/>
              </a:pPr>
              <a:t>27.05.2015</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F4648CBE-A54F-4652-9F80-36820C001F7A}" type="slidenum">
              <a:rPr lang="ro-RO"/>
              <a:pPr>
                <a:defRPr/>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569A7C85-6FD5-4366-B66F-EE3533F78BF2}" type="datetimeFigureOut">
              <a:rPr lang="ro-RO"/>
              <a:pPr>
                <a:defRPr/>
              </a:pPr>
              <a:t>27.05.2015</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2FC51836-E97A-4DDF-B4E1-1A97AFB618B0}" type="slidenum">
              <a:rPr lang="ro-RO"/>
              <a:pPr>
                <a:defRPr/>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547B3B7D-D13A-44DA-A8AA-C2CE72CF4A53}" type="datetimeFigureOut">
              <a:rPr lang="ro-RO"/>
              <a:pPr>
                <a:defRPr/>
              </a:pPr>
              <a:t>27.05.2015</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E768E830-BEE0-4357-9272-9BC33F1ED617}" type="slidenum">
              <a:rPr lang="ro-RO"/>
              <a:pPr>
                <a:defRPr/>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49B44E-080E-463F-9A16-68EEA8D16996}" type="datetimeFigureOut">
              <a:rPr lang="ro-RO"/>
              <a:pPr>
                <a:defRPr/>
              </a:pPr>
              <a:t>27.05.2015</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2296A8F8-481D-4284-AA65-17D0A659FA56}" type="slidenum">
              <a:rPr lang="ro-RO"/>
              <a:pPr>
                <a:defRPr/>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3"/>
          <p:cNvSpPr>
            <a:spLocks noGrp="1"/>
          </p:cNvSpPr>
          <p:nvPr>
            <p:ph type="dt" sz="half" idx="10"/>
          </p:nvPr>
        </p:nvSpPr>
        <p:spPr/>
        <p:txBody>
          <a:bodyPr/>
          <a:lstStyle>
            <a:lvl1pPr>
              <a:defRPr/>
            </a:lvl1pPr>
          </a:lstStyle>
          <a:p>
            <a:pPr>
              <a:defRPr/>
            </a:pPr>
            <a:fld id="{9FF3FB31-30F9-4EB5-B409-39A9B927CC61}" type="datetimeFigureOut">
              <a:rPr lang="ro-RO"/>
              <a:pPr>
                <a:defRPr/>
              </a:pPr>
              <a:t>27.05.2015</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42A82FC0-A889-4058-8676-88C8475211EA}" type="slidenum">
              <a:rPr lang="ro-RO"/>
              <a:pPr>
                <a:defRPr/>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3"/>
          <p:cNvSpPr>
            <a:spLocks noGrp="1"/>
          </p:cNvSpPr>
          <p:nvPr>
            <p:ph type="dt" sz="half" idx="10"/>
          </p:nvPr>
        </p:nvSpPr>
        <p:spPr/>
        <p:txBody>
          <a:bodyPr/>
          <a:lstStyle>
            <a:lvl1pPr>
              <a:defRPr/>
            </a:lvl1pPr>
          </a:lstStyle>
          <a:p>
            <a:pPr>
              <a:defRPr/>
            </a:pPr>
            <a:fld id="{843B433D-FBA0-48A3-8A44-E1585225EA5B}" type="datetimeFigureOut">
              <a:rPr lang="ro-RO"/>
              <a:pPr>
                <a:defRPr/>
              </a:pPr>
              <a:t>27.05.2015</a:t>
            </a:fld>
            <a:endParaRPr lang="ro-RO"/>
          </a:p>
        </p:txBody>
      </p:sp>
      <p:sp>
        <p:nvSpPr>
          <p:cNvPr id="8" name="Footer Placeholder 4"/>
          <p:cNvSpPr>
            <a:spLocks noGrp="1"/>
          </p:cNvSpPr>
          <p:nvPr>
            <p:ph type="ftr" sz="quarter" idx="11"/>
          </p:nvPr>
        </p:nvSpPr>
        <p:spPr/>
        <p:txBody>
          <a:bodyPr/>
          <a:lstStyle>
            <a:lvl1pPr>
              <a:defRPr/>
            </a:lvl1pPr>
          </a:lstStyle>
          <a:p>
            <a:pPr>
              <a:defRPr/>
            </a:pPr>
            <a:endParaRPr lang="ro-RO"/>
          </a:p>
        </p:txBody>
      </p:sp>
      <p:sp>
        <p:nvSpPr>
          <p:cNvPr id="9" name="Slide Number Placeholder 5"/>
          <p:cNvSpPr>
            <a:spLocks noGrp="1"/>
          </p:cNvSpPr>
          <p:nvPr>
            <p:ph type="sldNum" sz="quarter" idx="12"/>
          </p:nvPr>
        </p:nvSpPr>
        <p:spPr/>
        <p:txBody>
          <a:bodyPr/>
          <a:lstStyle>
            <a:lvl1pPr>
              <a:defRPr/>
            </a:lvl1pPr>
          </a:lstStyle>
          <a:p>
            <a:pPr>
              <a:defRPr/>
            </a:pPr>
            <a:fld id="{B90BB530-7C5C-4948-8E49-CCBC81DB713E}" type="slidenum">
              <a:rPr lang="ro-RO"/>
              <a:pPr>
                <a:defRPr/>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3"/>
          <p:cNvSpPr>
            <a:spLocks noGrp="1"/>
          </p:cNvSpPr>
          <p:nvPr>
            <p:ph type="dt" sz="half" idx="10"/>
          </p:nvPr>
        </p:nvSpPr>
        <p:spPr/>
        <p:txBody>
          <a:bodyPr/>
          <a:lstStyle>
            <a:lvl1pPr>
              <a:defRPr/>
            </a:lvl1pPr>
          </a:lstStyle>
          <a:p>
            <a:pPr>
              <a:defRPr/>
            </a:pPr>
            <a:fld id="{48DD70EB-90CC-4BA0-8C5E-5A9FE8DEFEC0}" type="datetimeFigureOut">
              <a:rPr lang="ro-RO"/>
              <a:pPr>
                <a:defRPr/>
              </a:pPr>
              <a:t>27.05.2015</a:t>
            </a:fld>
            <a:endParaRPr lang="ro-RO"/>
          </a:p>
        </p:txBody>
      </p:sp>
      <p:sp>
        <p:nvSpPr>
          <p:cNvPr id="4" name="Footer Placeholder 4"/>
          <p:cNvSpPr>
            <a:spLocks noGrp="1"/>
          </p:cNvSpPr>
          <p:nvPr>
            <p:ph type="ftr" sz="quarter" idx="11"/>
          </p:nvPr>
        </p:nvSpPr>
        <p:spPr/>
        <p:txBody>
          <a:bodyPr/>
          <a:lstStyle>
            <a:lvl1pPr>
              <a:defRPr/>
            </a:lvl1pPr>
          </a:lstStyle>
          <a:p>
            <a:pPr>
              <a:defRPr/>
            </a:pPr>
            <a:endParaRPr lang="ro-RO"/>
          </a:p>
        </p:txBody>
      </p:sp>
      <p:sp>
        <p:nvSpPr>
          <p:cNvPr id="5" name="Slide Number Placeholder 5"/>
          <p:cNvSpPr>
            <a:spLocks noGrp="1"/>
          </p:cNvSpPr>
          <p:nvPr>
            <p:ph type="sldNum" sz="quarter" idx="12"/>
          </p:nvPr>
        </p:nvSpPr>
        <p:spPr/>
        <p:txBody>
          <a:bodyPr/>
          <a:lstStyle>
            <a:lvl1pPr>
              <a:defRPr/>
            </a:lvl1pPr>
          </a:lstStyle>
          <a:p>
            <a:pPr>
              <a:defRPr/>
            </a:pPr>
            <a:fld id="{AC16E6BB-7379-45BC-986A-69298FD9987C}" type="slidenum">
              <a:rPr lang="ro-RO"/>
              <a:pPr>
                <a:defRPr/>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E93C0B1-267B-4481-9257-F8B58AF4F7A9}" type="datetimeFigureOut">
              <a:rPr lang="ro-RO"/>
              <a:pPr>
                <a:defRPr/>
              </a:pPr>
              <a:t>27.05.2015</a:t>
            </a:fld>
            <a:endParaRPr lang="ro-RO"/>
          </a:p>
        </p:txBody>
      </p:sp>
      <p:sp>
        <p:nvSpPr>
          <p:cNvPr id="3" name="Footer Placeholder 4"/>
          <p:cNvSpPr>
            <a:spLocks noGrp="1"/>
          </p:cNvSpPr>
          <p:nvPr>
            <p:ph type="ftr" sz="quarter" idx="11"/>
          </p:nvPr>
        </p:nvSpPr>
        <p:spPr/>
        <p:txBody>
          <a:bodyPr/>
          <a:lstStyle>
            <a:lvl1pPr>
              <a:defRPr/>
            </a:lvl1pPr>
          </a:lstStyle>
          <a:p>
            <a:pPr>
              <a:defRPr/>
            </a:pPr>
            <a:endParaRPr lang="ro-RO"/>
          </a:p>
        </p:txBody>
      </p:sp>
      <p:sp>
        <p:nvSpPr>
          <p:cNvPr id="4" name="Slide Number Placeholder 5"/>
          <p:cNvSpPr>
            <a:spLocks noGrp="1"/>
          </p:cNvSpPr>
          <p:nvPr>
            <p:ph type="sldNum" sz="quarter" idx="12"/>
          </p:nvPr>
        </p:nvSpPr>
        <p:spPr/>
        <p:txBody>
          <a:bodyPr/>
          <a:lstStyle>
            <a:lvl1pPr>
              <a:defRPr/>
            </a:lvl1pPr>
          </a:lstStyle>
          <a:p>
            <a:pPr>
              <a:defRPr/>
            </a:pPr>
            <a:fld id="{8EA35829-8F90-4633-9C8A-A0615BADBFED}" type="slidenum">
              <a:rPr lang="ro-RO"/>
              <a:pPr>
                <a:defRPr/>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390701C-AAE1-45B4-8171-10AA0F910634}" type="datetimeFigureOut">
              <a:rPr lang="ro-RO"/>
              <a:pPr>
                <a:defRPr/>
              </a:pPr>
              <a:t>27.05.2015</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5970E98D-4F87-4299-9716-F9F77E3322FA}" type="slidenum">
              <a:rPr lang="ro-RO"/>
              <a:pPr>
                <a:defRPr/>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58A294-2125-4F8D-A7E0-21C98B82934D}" type="datetimeFigureOut">
              <a:rPr lang="ro-RO"/>
              <a:pPr>
                <a:defRPr/>
              </a:pPr>
              <a:t>27.05.2015</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CF53570C-265A-441B-A250-EACFA9214C3D}" type="slidenum">
              <a:rPr lang="ro-RO"/>
              <a:pPr>
                <a:defRPr/>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ro-RO"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F3CBC2F-F640-4A72-9580-4BDCFC7D2A3D}" type="datetimeFigureOut">
              <a:rPr lang="ro-RO"/>
              <a:pPr>
                <a:defRPr/>
              </a:pPr>
              <a:t>27.05.2015</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EE67A05-0D43-4FA1-BDDD-2C450FADF358}" type="slidenum">
              <a:rPr lang="ro-RO"/>
              <a:pPr>
                <a:defRPr/>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288" y="1162050"/>
            <a:ext cx="8280400" cy="5724644"/>
          </a:xfrm>
          <a:prstGeom prst="rect">
            <a:avLst/>
          </a:prstGeom>
          <a:noFill/>
        </p:spPr>
        <p:txBody>
          <a:bodyPr wrap="square">
            <a:spAutoFit/>
          </a:bodyPr>
          <a:lstStyle/>
          <a:p>
            <a:pPr algn="ctr">
              <a:lnSpc>
                <a:spcPct val="150000"/>
              </a:lnSpc>
              <a:defRPr/>
            </a:pPr>
            <a:r>
              <a:rPr lang="ro-RO" sz="2800" b="1" dirty="0" smtClean="0"/>
              <a:t>Dezvoltarea și consolidarea culturii calității la nivelul sistemului de învățământ superior românesc – QUALITAS</a:t>
            </a:r>
            <a:r>
              <a:rPr lang="ro-RO" sz="5400" b="1" dirty="0" smtClean="0"/>
              <a:t/>
            </a:r>
            <a:br>
              <a:rPr lang="ro-RO" sz="5400" b="1" dirty="0" smtClean="0"/>
            </a:br>
            <a:r>
              <a:rPr lang="ro-RO" sz="2400" b="1" dirty="0" smtClean="0"/>
              <a:t>Pachetul de lucru V – Internaționalizare, schimb de bune practici, comunicare în asigurarea calității învățământului superior românesc</a:t>
            </a:r>
            <a:endParaRPr lang="en-US" sz="2400" b="1" dirty="0" smtClean="0"/>
          </a:p>
          <a:p>
            <a:pPr algn="r">
              <a:lnSpc>
                <a:spcPct val="150000"/>
              </a:lnSpc>
              <a:defRPr/>
            </a:pPr>
            <a:r>
              <a:rPr lang="en-US" b="1" i="1" dirty="0" err="1" smtClean="0"/>
              <a:t>Sesiunea</a:t>
            </a:r>
            <a:r>
              <a:rPr lang="en-US" b="1" i="1" dirty="0" smtClean="0"/>
              <a:t> de </a:t>
            </a:r>
            <a:r>
              <a:rPr lang="en-US" b="1" i="1" dirty="0" err="1" smtClean="0"/>
              <a:t>formare</a:t>
            </a:r>
            <a:r>
              <a:rPr lang="en-US" b="1" i="1" dirty="0" smtClean="0"/>
              <a:t> a </a:t>
            </a:r>
            <a:r>
              <a:rPr lang="en-US" b="1" i="1" dirty="0" err="1" smtClean="0"/>
              <a:t>studentilor</a:t>
            </a:r>
            <a:r>
              <a:rPr lang="en-US" b="1" i="1" dirty="0" smtClean="0"/>
              <a:t>, </a:t>
            </a:r>
          </a:p>
          <a:p>
            <a:pPr algn="r">
              <a:lnSpc>
                <a:spcPct val="150000"/>
              </a:lnSpc>
              <a:defRPr/>
            </a:pPr>
            <a:r>
              <a:rPr lang="en-US" b="1" i="1" dirty="0" smtClean="0"/>
              <a:t>Bacau, 13-17 </a:t>
            </a:r>
            <a:r>
              <a:rPr lang="en-US" b="1" i="1" dirty="0" err="1" smtClean="0"/>
              <a:t>martie</a:t>
            </a:r>
            <a:r>
              <a:rPr lang="en-US" b="1" i="1" dirty="0" smtClean="0"/>
              <a:t> 2015</a:t>
            </a:r>
          </a:p>
          <a:p>
            <a:pPr algn="ctr">
              <a:lnSpc>
                <a:spcPct val="150000"/>
              </a:lnSpc>
              <a:defRPr/>
            </a:pPr>
            <a:endParaRPr lang="en-US" sz="2400" b="1" dirty="0" smtClean="0">
              <a:effectLst>
                <a:outerShdw blurRad="38100" dist="38100" dir="2700000" algn="tl">
                  <a:srgbClr val="C0C0C0"/>
                </a:outerShdw>
              </a:effectLst>
            </a:endParaRPr>
          </a:p>
          <a:p>
            <a:pPr algn="ctr">
              <a:lnSpc>
                <a:spcPct val="150000"/>
              </a:lnSpc>
              <a:defRPr/>
            </a:pPr>
            <a:endParaRPr lang="ro-RO" sz="2400"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447675" y="671513"/>
            <a:ext cx="8208963" cy="5492750"/>
          </a:xfrm>
          <a:prstGeom prst="rect">
            <a:avLst/>
          </a:prstGeom>
          <a:noFill/>
          <a:ln w="9525">
            <a:noFill/>
            <a:miter lim="800000"/>
            <a:headEnd/>
            <a:tailEnd/>
          </a:ln>
        </p:spPr>
        <p:txBody>
          <a:bodyPr>
            <a:spAutoFit/>
          </a:bodyPr>
          <a:lstStyle/>
          <a:p>
            <a:pPr>
              <a:lnSpc>
                <a:spcPct val="150000"/>
              </a:lnSpc>
            </a:pPr>
            <a:r>
              <a:rPr lang="ro-RO"/>
              <a:t>  Linii de acțiune până în 2010:</a:t>
            </a:r>
          </a:p>
          <a:p>
            <a:pPr>
              <a:lnSpc>
                <a:spcPct val="150000"/>
              </a:lnSpc>
            </a:pPr>
            <a:r>
              <a:rPr lang="ro-RO"/>
              <a:t>  1. Cadrul calificărilor / Sistemul de învățământ bazat pe 3 cicluri de învățare</a:t>
            </a:r>
          </a:p>
          <a:p>
            <a:pPr>
              <a:lnSpc>
                <a:spcPct val="150000"/>
              </a:lnSpc>
            </a:pPr>
            <a:r>
              <a:rPr lang="ro-RO"/>
              <a:t>  2. Studii în co-tutelă</a:t>
            </a:r>
          </a:p>
          <a:p>
            <a:pPr>
              <a:lnSpc>
                <a:spcPct val="150000"/>
              </a:lnSpc>
            </a:pPr>
            <a:r>
              <a:rPr lang="ro-RO"/>
              <a:t>  3. Mobilitate</a:t>
            </a:r>
          </a:p>
          <a:p>
            <a:pPr>
              <a:lnSpc>
                <a:spcPct val="150000"/>
              </a:lnSpc>
            </a:pPr>
            <a:r>
              <a:rPr lang="ro-RO"/>
              <a:t>  4. Recunoașterea Calificărilor</a:t>
            </a:r>
          </a:p>
          <a:p>
            <a:pPr>
              <a:lnSpc>
                <a:spcPct val="150000"/>
              </a:lnSpc>
            </a:pPr>
            <a:r>
              <a:rPr lang="ro-RO"/>
              <a:t>  5. Asigurarea Calității</a:t>
            </a:r>
          </a:p>
          <a:p>
            <a:pPr>
              <a:lnSpc>
                <a:spcPct val="150000"/>
              </a:lnSpc>
            </a:pPr>
            <a:r>
              <a:rPr lang="ro-RO"/>
              <a:t>  6. Dimensiunea socială</a:t>
            </a:r>
          </a:p>
          <a:p>
            <a:pPr>
              <a:lnSpc>
                <a:spcPct val="150000"/>
              </a:lnSpc>
            </a:pPr>
            <a:r>
              <a:rPr lang="ro-RO"/>
              <a:t>  7. Angajabilitatea</a:t>
            </a:r>
          </a:p>
          <a:p>
            <a:pPr>
              <a:lnSpc>
                <a:spcPct val="150000"/>
              </a:lnSpc>
            </a:pPr>
            <a:r>
              <a:rPr lang="ro-RO"/>
              <a:t>  8. Învățământul pe tot parcursul vieții (LLL)</a:t>
            </a:r>
          </a:p>
          <a:p>
            <a:pPr>
              <a:lnSpc>
                <a:spcPct val="150000"/>
              </a:lnSpc>
            </a:pPr>
            <a:r>
              <a:rPr lang="ro-RO"/>
              <a:t>  9. Spațiul European al Învățământului Superior (EHEA)</a:t>
            </a:r>
          </a:p>
          <a:p>
            <a:pPr>
              <a:lnSpc>
                <a:spcPct val="150000"/>
              </a:lnSpc>
            </a:pPr>
            <a:r>
              <a:rPr lang="ro-RO"/>
              <a:t>10. Învățământul centrat pe student</a:t>
            </a:r>
          </a:p>
          <a:p>
            <a:pPr>
              <a:lnSpc>
                <a:spcPct val="150000"/>
              </a:lnSpc>
            </a:pPr>
            <a:r>
              <a:rPr lang="ro-RO"/>
              <a:t>11. Raportare (Stocktaking)</a:t>
            </a:r>
          </a:p>
          <a:p>
            <a:pPr>
              <a:lnSpc>
                <a:spcPct val="150000"/>
              </a:lnSpc>
            </a:pPr>
            <a:r>
              <a:rPr lang="ro-RO"/>
              <a:t>12. Bologna dupa 2010</a:t>
            </a:r>
          </a:p>
        </p:txBody>
      </p:sp>
      <p:sp>
        <p:nvSpPr>
          <p:cNvPr id="10243" name="TextBox 2"/>
          <p:cNvSpPr txBox="1">
            <a:spLocks noChangeArrowheads="1"/>
          </p:cNvSpPr>
          <p:nvPr/>
        </p:nvSpPr>
        <p:spPr bwMode="auto">
          <a:xfrm>
            <a:off x="468313" y="188913"/>
            <a:ext cx="8207375" cy="676275"/>
          </a:xfrm>
          <a:prstGeom prst="rect">
            <a:avLst/>
          </a:prstGeom>
          <a:noFill/>
          <a:ln w="9525">
            <a:noFill/>
            <a:miter lim="800000"/>
            <a:headEnd/>
            <a:tailEnd/>
          </a:ln>
        </p:spPr>
        <p:txBody>
          <a:bodyPr>
            <a:spAutoFit/>
          </a:bodyPr>
          <a:lstStyle/>
          <a:p>
            <a:endParaRPr lang="ro-RO" sz="2000" b="1"/>
          </a:p>
          <a:p>
            <a:endParaRPr lang="ro-R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ubtitle 2"/>
          <p:cNvSpPr txBox="1">
            <a:spLocks/>
          </p:cNvSpPr>
          <p:nvPr/>
        </p:nvSpPr>
        <p:spPr bwMode="auto">
          <a:xfrm>
            <a:off x="250825" y="6110288"/>
            <a:ext cx="7200900" cy="747712"/>
          </a:xfrm>
          <a:prstGeom prst="rect">
            <a:avLst/>
          </a:prstGeom>
          <a:noFill/>
          <a:ln w="9525">
            <a:noFill/>
            <a:miter lim="800000"/>
            <a:headEnd/>
            <a:tailEnd/>
          </a:ln>
        </p:spPr>
        <p:txBody>
          <a:bodyPr/>
          <a:lstStyle/>
          <a:p>
            <a:pPr marL="454025" indent="-454025" algn="ctr">
              <a:spcBef>
                <a:spcPts val="2000"/>
              </a:spcBef>
              <a:buClr>
                <a:srgbClr val="A6A6A6"/>
              </a:buClr>
              <a:buSzPct val="90000"/>
            </a:pPr>
            <a:r>
              <a:rPr lang="en-US" sz="1600">
                <a:latin typeface="Apple Chancery"/>
                <a:ea typeface="MS PGothic" pitchFamily="34" charset="-128"/>
              </a:rPr>
              <a:t>Trainingul na</a:t>
            </a:r>
            <a:r>
              <a:rPr lang="ro-RO" sz="1600">
                <a:latin typeface="Apple Chancery"/>
                <a:ea typeface="MS PGothic" pitchFamily="34" charset="-128"/>
              </a:rPr>
              <a:t>ț</a:t>
            </a:r>
            <a:r>
              <a:rPr lang="en-US" sz="1600">
                <a:latin typeface="Apple Chancery"/>
                <a:ea typeface="MS PGothic" pitchFamily="34" charset="-128"/>
              </a:rPr>
              <a:t>ional pentru studenți evaluatori ARACIS, 17 – 23 Aprilie 2013, Timișoara</a:t>
            </a:r>
          </a:p>
        </p:txBody>
      </p:sp>
      <p:sp>
        <p:nvSpPr>
          <p:cNvPr id="11267" name="Rectangle 1"/>
          <p:cNvSpPr>
            <a:spLocks noChangeArrowheads="1"/>
          </p:cNvSpPr>
          <p:nvPr/>
        </p:nvSpPr>
        <p:spPr bwMode="auto">
          <a:xfrm>
            <a:off x="468313" y="1011238"/>
            <a:ext cx="8207375" cy="4662487"/>
          </a:xfrm>
          <a:prstGeom prst="rect">
            <a:avLst/>
          </a:prstGeom>
          <a:noFill/>
          <a:ln w="9525">
            <a:noFill/>
            <a:miter lim="800000"/>
            <a:headEnd/>
            <a:tailEnd/>
          </a:ln>
        </p:spPr>
        <p:txBody>
          <a:bodyPr>
            <a:spAutoFit/>
          </a:bodyPr>
          <a:lstStyle/>
          <a:p>
            <a:r>
              <a:rPr lang="ro-RO"/>
              <a:t>  Linii de acțiune până în 2020:</a:t>
            </a:r>
          </a:p>
          <a:p>
            <a:endParaRPr lang="ro-RO"/>
          </a:p>
          <a:p>
            <a:pPr>
              <a:lnSpc>
                <a:spcPct val="150000"/>
              </a:lnSpc>
            </a:pPr>
            <a:r>
              <a:rPr lang="en-US"/>
              <a:t>• </a:t>
            </a:r>
            <a:r>
              <a:rPr lang="ro-RO"/>
              <a:t>Dimensiunea socială</a:t>
            </a:r>
            <a:endParaRPr lang="en-US"/>
          </a:p>
          <a:p>
            <a:pPr>
              <a:lnSpc>
                <a:spcPct val="150000"/>
              </a:lnSpc>
            </a:pPr>
            <a:r>
              <a:rPr lang="en-US"/>
              <a:t>• </a:t>
            </a:r>
            <a:r>
              <a:rPr lang="ro-RO"/>
              <a:t>Învățarea pe tot parcursul vieții</a:t>
            </a:r>
            <a:endParaRPr lang="en-US"/>
          </a:p>
          <a:p>
            <a:pPr>
              <a:lnSpc>
                <a:spcPct val="150000"/>
              </a:lnSpc>
            </a:pPr>
            <a:r>
              <a:rPr lang="en-US"/>
              <a:t>• </a:t>
            </a:r>
            <a:r>
              <a:rPr lang="ro-RO"/>
              <a:t>Angajabilitatea</a:t>
            </a:r>
            <a:endParaRPr lang="en-US"/>
          </a:p>
          <a:p>
            <a:pPr>
              <a:lnSpc>
                <a:spcPct val="150000"/>
              </a:lnSpc>
            </a:pPr>
            <a:r>
              <a:rPr lang="en-US"/>
              <a:t>• </a:t>
            </a:r>
            <a:r>
              <a:rPr lang="ro-RO"/>
              <a:t>Învățământul Centrat pe Student</a:t>
            </a:r>
            <a:endParaRPr lang="en-US"/>
          </a:p>
          <a:p>
            <a:pPr>
              <a:lnSpc>
                <a:spcPct val="150000"/>
              </a:lnSpc>
            </a:pPr>
            <a:r>
              <a:rPr lang="en-US"/>
              <a:t>• Educa</a:t>
            </a:r>
            <a:r>
              <a:rPr lang="ro-RO"/>
              <a:t>ție, cercetare și inovare</a:t>
            </a:r>
            <a:endParaRPr lang="en-US"/>
          </a:p>
          <a:p>
            <a:pPr>
              <a:lnSpc>
                <a:spcPct val="150000"/>
              </a:lnSpc>
            </a:pPr>
            <a:r>
              <a:rPr lang="en-US"/>
              <a:t>• Mobilit</a:t>
            </a:r>
            <a:r>
              <a:rPr lang="ro-RO"/>
              <a:t>atea</a:t>
            </a:r>
          </a:p>
          <a:p>
            <a:pPr>
              <a:lnSpc>
                <a:spcPct val="150000"/>
              </a:lnSpc>
            </a:pPr>
            <a:r>
              <a:rPr lang="en-US"/>
              <a:t>• </a:t>
            </a:r>
            <a:r>
              <a:rPr lang="ro-RO"/>
              <a:t>Colectarea datelor</a:t>
            </a:r>
            <a:endParaRPr lang="en-US"/>
          </a:p>
          <a:p>
            <a:pPr>
              <a:lnSpc>
                <a:spcPct val="150000"/>
              </a:lnSpc>
            </a:pPr>
            <a:r>
              <a:rPr lang="en-US"/>
              <a:t>• </a:t>
            </a:r>
            <a:r>
              <a:rPr lang="ro-RO"/>
              <a:t>Instrumente de transparență m</a:t>
            </a:r>
            <a:r>
              <a:rPr lang="en-US"/>
              <a:t>ultidimensional</a:t>
            </a:r>
            <a:r>
              <a:rPr lang="ro-RO"/>
              <a:t>e</a:t>
            </a:r>
          </a:p>
          <a:p>
            <a:pPr>
              <a:lnSpc>
                <a:spcPct val="150000"/>
              </a:lnSpc>
            </a:pPr>
            <a:r>
              <a:rPr lang="en-US"/>
              <a:t>• </a:t>
            </a:r>
            <a:r>
              <a:rPr lang="ro-RO"/>
              <a:t>Finanțarea</a:t>
            </a:r>
            <a:endParaRPr lang="en-US"/>
          </a:p>
          <a:p>
            <a:endParaRPr lang="ro-R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468313" y="1484313"/>
            <a:ext cx="8207375" cy="4662487"/>
          </a:xfrm>
          <a:prstGeom prst="rect">
            <a:avLst/>
          </a:prstGeom>
          <a:noFill/>
          <a:ln w="9525">
            <a:noFill/>
            <a:miter lim="800000"/>
            <a:headEnd/>
            <a:tailEnd/>
          </a:ln>
        </p:spPr>
        <p:txBody>
          <a:bodyPr>
            <a:spAutoFit/>
          </a:bodyPr>
          <a:lstStyle/>
          <a:p>
            <a:pPr marL="285750" indent="-285750" algn="just">
              <a:lnSpc>
                <a:spcPct val="150000"/>
              </a:lnSpc>
              <a:buFontTx/>
              <a:buChar char="-"/>
            </a:pPr>
            <a:r>
              <a:rPr lang="ro-RO"/>
              <a:t>mobilitate a studenților, a absolvenților și a personalului din învățământul superior;</a:t>
            </a:r>
          </a:p>
          <a:p>
            <a:pPr marL="285750" indent="-285750" algn="just">
              <a:lnSpc>
                <a:spcPct val="150000"/>
              </a:lnSpc>
              <a:buFontTx/>
              <a:buChar char="-"/>
            </a:pPr>
            <a:r>
              <a:rPr lang="ro-RO"/>
              <a:t>pregătire a studenților pentru carierele lor viitoare și pentru o viață ca cetățeni activi în societățile democratice și sprijinire a dezvoltării personale a acestora;</a:t>
            </a:r>
          </a:p>
          <a:p>
            <a:pPr marL="285750" indent="-285750" algn="just">
              <a:lnSpc>
                <a:spcPct val="150000"/>
              </a:lnSpc>
              <a:buFontTx/>
              <a:buChar char="-"/>
            </a:pPr>
            <a:r>
              <a:rPr lang="ro-RO"/>
              <a:t>acces larg la educație superioară de înaltă calitate, bazată pe principii democratice și pe libertate academică</a:t>
            </a:r>
          </a:p>
          <a:p>
            <a:pPr marL="285750" indent="-285750" algn="just">
              <a:lnSpc>
                <a:spcPct val="150000"/>
              </a:lnSpc>
              <a:buFontTx/>
              <a:buChar char="-"/>
            </a:pPr>
            <a:r>
              <a:rPr lang="it-IT"/>
              <a:t>autonomi</a:t>
            </a:r>
            <a:r>
              <a:rPr lang="ro-RO"/>
              <a:t>e</a:t>
            </a:r>
            <a:r>
              <a:rPr lang="it-IT"/>
              <a:t> universita</a:t>
            </a:r>
            <a:r>
              <a:rPr lang="ro-RO"/>
              <a:t>ră</a:t>
            </a:r>
          </a:p>
          <a:p>
            <a:pPr marL="285750" indent="-285750" algn="just">
              <a:lnSpc>
                <a:spcPct val="150000"/>
              </a:lnSpc>
              <a:buFontTx/>
              <a:buChar char="-"/>
            </a:pPr>
            <a:r>
              <a:rPr lang="ro-RO"/>
              <a:t>p</a:t>
            </a:r>
            <a:r>
              <a:rPr lang="it-IT"/>
              <a:t>articipare</a:t>
            </a:r>
            <a:r>
              <a:rPr lang="ro-RO"/>
              <a:t> </a:t>
            </a:r>
            <a:r>
              <a:rPr lang="it-IT"/>
              <a:t>a studen</a:t>
            </a:r>
            <a:r>
              <a:rPr lang="ro-RO"/>
              <a:t>ț</a:t>
            </a:r>
            <a:r>
              <a:rPr lang="it-IT"/>
              <a:t>ilor </a:t>
            </a:r>
            <a:r>
              <a:rPr lang="ro-RO"/>
              <a:t>î</a:t>
            </a:r>
            <a:r>
              <a:rPr lang="it-IT"/>
              <a:t>n guvernarea </a:t>
            </a:r>
            <a:r>
              <a:rPr lang="ro-RO"/>
              <a:t>î</a:t>
            </a:r>
            <a:r>
              <a:rPr lang="it-IT"/>
              <a:t>nv</a:t>
            </a:r>
            <a:r>
              <a:rPr lang="ro-RO"/>
              <a:t>ăță</a:t>
            </a:r>
            <a:r>
              <a:rPr lang="it-IT"/>
              <a:t>m</a:t>
            </a:r>
            <a:r>
              <a:rPr lang="ro-RO"/>
              <a:t>â</a:t>
            </a:r>
            <a:r>
              <a:rPr lang="it-IT"/>
              <a:t>ntului superior</a:t>
            </a:r>
            <a:endParaRPr lang="ro-RO"/>
          </a:p>
          <a:p>
            <a:pPr marL="285750" indent="-285750" algn="just">
              <a:lnSpc>
                <a:spcPct val="150000"/>
              </a:lnSpc>
              <a:buFontTx/>
              <a:buChar char="-"/>
            </a:pPr>
            <a:r>
              <a:rPr lang="ro-RO"/>
              <a:t>î</a:t>
            </a:r>
            <a:r>
              <a:rPr lang="it-IT"/>
              <a:t>nv</a:t>
            </a:r>
            <a:r>
              <a:rPr lang="ro-RO"/>
              <a:t>ăță</a:t>
            </a:r>
            <a:r>
              <a:rPr lang="it-IT"/>
              <a:t>m</a:t>
            </a:r>
            <a:r>
              <a:rPr lang="ro-RO"/>
              <a:t>â</a:t>
            </a:r>
            <a:r>
              <a:rPr lang="it-IT"/>
              <a:t>ntul superior ca responsabilitate public</a:t>
            </a:r>
            <a:r>
              <a:rPr lang="ro-RO"/>
              <a:t>ă</a:t>
            </a:r>
          </a:p>
          <a:p>
            <a:pPr marL="285750" indent="-285750" algn="just">
              <a:lnSpc>
                <a:spcPct val="150000"/>
              </a:lnSpc>
              <a:buFontTx/>
              <a:buChar char="-"/>
            </a:pPr>
            <a:r>
              <a:rPr lang="it-IT"/>
              <a:t>dimensiunea social</a:t>
            </a:r>
            <a:r>
              <a:rPr lang="ro-RO"/>
              <a:t>ă</a:t>
            </a:r>
            <a:r>
              <a:rPr lang="it-IT"/>
              <a:t> a Procesului de la Bologna.</a:t>
            </a:r>
            <a:endParaRPr lang="ro-RO"/>
          </a:p>
        </p:txBody>
      </p:sp>
      <p:sp>
        <p:nvSpPr>
          <p:cNvPr id="12291" name="TextBox 2"/>
          <p:cNvSpPr txBox="1">
            <a:spLocks noChangeArrowheads="1"/>
          </p:cNvSpPr>
          <p:nvPr/>
        </p:nvSpPr>
        <p:spPr bwMode="auto">
          <a:xfrm>
            <a:off x="449263" y="908050"/>
            <a:ext cx="8207375" cy="400050"/>
          </a:xfrm>
          <a:prstGeom prst="rect">
            <a:avLst/>
          </a:prstGeom>
          <a:noFill/>
          <a:ln w="9525">
            <a:noFill/>
            <a:miter lim="800000"/>
            <a:headEnd/>
            <a:tailEnd/>
          </a:ln>
        </p:spPr>
        <p:txBody>
          <a:bodyPr>
            <a:spAutoFit/>
          </a:bodyPr>
          <a:lstStyle/>
          <a:p>
            <a:r>
              <a:rPr lang="ro-RO" sz="2000" b="1"/>
              <a:t>Alte principii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52413" y="1844675"/>
            <a:ext cx="8640762" cy="4246563"/>
          </a:xfrm>
          <a:prstGeom prst="rect">
            <a:avLst/>
          </a:prstGeom>
          <a:noFill/>
          <a:ln w="9525">
            <a:noFill/>
            <a:miter lim="800000"/>
            <a:headEnd/>
            <a:tailEnd/>
          </a:ln>
        </p:spPr>
        <p:txBody>
          <a:bodyPr>
            <a:spAutoFit/>
          </a:bodyPr>
          <a:lstStyle/>
          <a:p>
            <a:pPr marL="285750" indent="-285750" algn="just">
              <a:buFont typeface="Arial" pitchFamily="34" charset="0"/>
              <a:buChar char="•"/>
            </a:pPr>
            <a:r>
              <a:rPr lang="ro-RO"/>
              <a:t>Bologna (1999): “promotion of European co-operation in [QA] with a view to developing comparable criteria and methodologies” (Bologna, 1999)</a:t>
            </a:r>
          </a:p>
          <a:p>
            <a:pPr marL="285750" indent="-285750" algn="just">
              <a:buFont typeface="Arial" pitchFamily="34" charset="0"/>
              <a:buChar char="•"/>
            </a:pPr>
            <a:endParaRPr lang="ro-RO"/>
          </a:p>
          <a:p>
            <a:pPr marL="285750" indent="-285750" algn="just">
              <a:buFont typeface="Arial" pitchFamily="34" charset="0"/>
              <a:buChar char="•"/>
            </a:pPr>
            <a:r>
              <a:rPr lang="ro-RO"/>
              <a:t>Prague (2001): “quality assurance systems play in ensuring high quality standards and in facilitating the comparability of qualifications throughout Europe.” Rol important în garantarea calității programelor de studiu și în asigurarea comparabilităților în SEIS</a:t>
            </a:r>
          </a:p>
          <a:p>
            <a:pPr marL="285750" indent="-285750" algn="just">
              <a:buFont typeface="Arial" pitchFamily="34" charset="0"/>
              <a:buChar char="•"/>
            </a:pPr>
            <a:endParaRPr lang="ro-RO"/>
          </a:p>
          <a:p>
            <a:pPr marL="285750" indent="-285750" algn="just">
              <a:buFont typeface="Arial" pitchFamily="34" charset="0"/>
              <a:buChar char="•"/>
            </a:pPr>
            <a:r>
              <a:rPr lang="ro-RO"/>
              <a:t>Berlin (2003) dezvoltarea “an agreed set of standards, procedures and guidelines on quality assurance” și explorarea “ways of ensuring an adequate peer review system for quality assurance and/or accreditation agencies or bodies”. </a:t>
            </a:r>
          </a:p>
          <a:p>
            <a:pPr marL="285750" indent="-285750" algn="just">
              <a:buFont typeface="Arial" pitchFamily="34" charset="0"/>
              <a:buChar char="•"/>
            </a:pPr>
            <a:endParaRPr lang="ro-RO"/>
          </a:p>
          <a:p>
            <a:pPr marL="285750" indent="-285750" algn="just">
              <a:buFont typeface="Arial" pitchFamily="34" charset="0"/>
              <a:buChar char="•"/>
            </a:pPr>
            <a:r>
              <a:rPr lang="ro-RO"/>
              <a:t>Bergen (2005) miniștrii au decis lansarea unui Registru de Asigurare a Calității la nivel european (EQAR)</a:t>
            </a:r>
          </a:p>
        </p:txBody>
      </p:sp>
      <p:sp>
        <p:nvSpPr>
          <p:cNvPr id="13315" name="TextBox 3"/>
          <p:cNvSpPr txBox="1">
            <a:spLocks noChangeArrowheads="1"/>
          </p:cNvSpPr>
          <p:nvPr/>
        </p:nvSpPr>
        <p:spPr bwMode="auto">
          <a:xfrm>
            <a:off x="250825" y="836613"/>
            <a:ext cx="8208963" cy="708025"/>
          </a:xfrm>
          <a:prstGeom prst="rect">
            <a:avLst/>
          </a:prstGeom>
          <a:noFill/>
          <a:ln w="9525">
            <a:noFill/>
            <a:miter lim="800000"/>
            <a:headEnd/>
            <a:tailEnd/>
          </a:ln>
        </p:spPr>
        <p:txBody>
          <a:bodyPr>
            <a:spAutoFit/>
          </a:bodyPr>
          <a:lstStyle/>
          <a:p>
            <a:r>
              <a:rPr lang="ro-RO" sz="2000" b="1"/>
              <a:t>Asigurarea calității în Procesul Bologna </a:t>
            </a:r>
            <a:r>
              <a:rPr lang="ro-RO" sz="2000" b="1" i="1"/>
              <a:t> </a:t>
            </a:r>
            <a:r>
              <a:rPr lang="ro-RO" sz="2000" b="1"/>
              <a:t>I</a:t>
            </a:r>
          </a:p>
          <a:p>
            <a:endParaRPr lang="ro-RO" sz="2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87338" y="1196975"/>
            <a:ext cx="8642350" cy="5078413"/>
          </a:xfrm>
          <a:prstGeom prst="rect">
            <a:avLst/>
          </a:prstGeom>
          <a:noFill/>
          <a:ln w="9525">
            <a:noFill/>
            <a:miter lim="800000"/>
            <a:headEnd/>
            <a:tailEnd/>
          </a:ln>
        </p:spPr>
        <p:txBody>
          <a:bodyPr>
            <a:spAutoFit/>
          </a:bodyPr>
          <a:lstStyle/>
          <a:p>
            <a:pPr marL="285750" indent="-285750" algn="just">
              <a:buFont typeface="Arial" pitchFamily="34" charset="0"/>
              <a:buChar char="•"/>
            </a:pPr>
            <a:endParaRPr lang="ro-RO"/>
          </a:p>
          <a:p>
            <a:pPr marL="285750" indent="-285750" algn="just">
              <a:buFont typeface="Arial" pitchFamily="34" charset="0"/>
              <a:buChar char="•"/>
            </a:pPr>
            <a:r>
              <a:rPr lang="ro-RO"/>
              <a:t>London (2007): “The extent of student involvement at all levels has increased since 2005, although improvement is still necessary” și încurajarea E4 să organizeze European Quality Assurance Forum și să raporteze asupra progresului registrului de asigurare a calității.</a:t>
            </a:r>
          </a:p>
          <a:p>
            <a:pPr marL="285750" indent="-285750" algn="just">
              <a:buFont typeface="Arial" pitchFamily="34" charset="0"/>
              <a:buChar char="•"/>
            </a:pPr>
            <a:endParaRPr lang="ro-RO"/>
          </a:p>
          <a:p>
            <a:pPr marL="285750" indent="-285750" algn="just">
              <a:buFont typeface="Arial" pitchFamily="34" charset="0"/>
              <a:buChar char="•"/>
            </a:pPr>
            <a:r>
              <a:rPr lang="ro-RO"/>
              <a:t>Leuven/Louvain-la-Neuve (2009):  încurajează creșterea calității procesului de predare și învățare prin ESG.</a:t>
            </a:r>
          </a:p>
          <a:p>
            <a:pPr marL="285750" indent="-285750" algn="just">
              <a:buFont typeface="Arial" pitchFamily="34" charset="0"/>
              <a:buChar char="•"/>
            </a:pPr>
            <a:endParaRPr lang="ro-RO"/>
          </a:p>
          <a:p>
            <a:pPr marL="285750" indent="-285750" algn="just">
              <a:buFont typeface="Arial" pitchFamily="34" charset="0"/>
              <a:buChar char="•"/>
            </a:pPr>
            <a:r>
              <a:rPr lang="ro-RO"/>
              <a:t>București </a:t>
            </a:r>
            <a:r>
              <a:rPr lang="en-US"/>
              <a:t>(</a:t>
            </a:r>
            <a:r>
              <a:rPr lang="ro-RO"/>
              <a:t>2012</a:t>
            </a:r>
            <a:r>
              <a:rPr lang="en-US"/>
              <a:t>)</a:t>
            </a:r>
            <a:r>
              <a:rPr lang="ro-RO"/>
              <a:t> </a:t>
            </a:r>
            <a:r>
              <a:rPr lang="en-US"/>
              <a:t>“Quality assurance is essential for building trust and to reinforce the attractiveness of the EHEA’s offerings, including in the provision of cross-border education. We commit to both maintaining the public responsibility for quality assurance and to actively involve a wide range of stakeholders in this development. (…) We will revise the ESG to improve their clarity, applicability and usefulness, including their scope. The revision will be based upon an initial proposal to be prepared by the E4 in cooperation with Education International, BUSINESSEUROPE and EQAR which will be submitted to the Bologna Follow-Up Group.” </a:t>
            </a:r>
            <a:endParaRPr lang="ro-RO"/>
          </a:p>
        </p:txBody>
      </p:sp>
      <p:sp>
        <p:nvSpPr>
          <p:cNvPr id="14339" name="TextBox 3"/>
          <p:cNvSpPr txBox="1">
            <a:spLocks noChangeArrowheads="1"/>
          </p:cNvSpPr>
          <p:nvPr/>
        </p:nvSpPr>
        <p:spPr bwMode="auto">
          <a:xfrm>
            <a:off x="247650" y="842963"/>
            <a:ext cx="8208963" cy="708025"/>
          </a:xfrm>
          <a:prstGeom prst="rect">
            <a:avLst/>
          </a:prstGeom>
          <a:noFill/>
          <a:ln w="9525">
            <a:noFill/>
            <a:miter lim="800000"/>
            <a:headEnd/>
            <a:tailEnd/>
          </a:ln>
        </p:spPr>
        <p:txBody>
          <a:bodyPr>
            <a:spAutoFit/>
          </a:bodyPr>
          <a:lstStyle/>
          <a:p>
            <a:r>
              <a:rPr lang="ro-RO" sz="2000" b="1"/>
              <a:t>Asigurarea calității în Procesul Bologna II</a:t>
            </a:r>
          </a:p>
          <a:p>
            <a:endParaRPr lang="ro-RO" sz="2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noChangeArrowheads="1"/>
          </p:cNvPicPr>
          <p:nvPr/>
        </p:nvPicPr>
        <p:blipFill>
          <a:blip r:embed="rId2" cstate="print"/>
          <a:srcRect l="7927" t="48026" r="3125" b="10634"/>
          <a:stretch>
            <a:fillRect/>
          </a:stretch>
        </p:blipFill>
        <p:spPr bwMode="auto">
          <a:xfrm>
            <a:off x="0" y="2636838"/>
            <a:ext cx="9144000" cy="318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Madonna\Desktop\questions.jpg"/>
          <p:cNvPicPr>
            <a:picLocks noChangeAspect="1" noChangeArrowheads="1"/>
          </p:cNvPicPr>
          <p:nvPr/>
        </p:nvPicPr>
        <p:blipFill>
          <a:blip r:embed="rId2" cstate="print"/>
          <a:srcRect/>
          <a:stretch>
            <a:fillRect/>
          </a:stretch>
        </p:blipFill>
        <p:spPr bwMode="auto">
          <a:xfrm>
            <a:off x="2549525" y="1557338"/>
            <a:ext cx="3806825" cy="3806825"/>
          </a:xfrm>
          <a:prstGeom prst="rect">
            <a:avLst/>
          </a:prstGeom>
          <a:noFill/>
          <a:ln w="9525">
            <a:noFill/>
            <a:miter lim="800000"/>
            <a:headEnd/>
            <a:tailEnd/>
          </a:ln>
        </p:spPr>
      </p:pic>
      <p:sp>
        <p:nvSpPr>
          <p:cNvPr id="16387" name="TextBox 3"/>
          <p:cNvSpPr txBox="1">
            <a:spLocks noChangeArrowheads="1"/>
          </p:cNvSpPr>
          <p:nvPr/>
        </p:nvSpPr>
        <p:spPr bwMode="auto">
          <a:xfrm>
            <a:off x="2870200" y="836613"/>
            <a:ext cx="3163888" cy="646112"/>
          </a:xfrm>
          <a:prstGeom prst="rect">
            <a:avLst/>
          </a:prstGeom>
          <a:noFill/>
          <a:ln w="9525">
            <a:noFill/>
            <a:miter lim="800000"/>
            <a:headEnd/>
            <a:tailEnd/>
          </a:ln>
        </p:spPr>
        <p:txBody>
          <a:bodyPr>
            <a:spAutoFit/>
          </a:bodyPr>
          <a:lstStyle/>
          <a:p>
            <a:pPr algn="ctr"/>
            <a:r>
              <a:rPr lang="en-US" sz="3600" b="1"/>
              <a:t>Thank you!</a:t>
            </a:r>
            <a:endParaRPr lang="ro-RO" sz="36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lnSpc>
                <a:spcPct val="150000"/>
              </a:lnSpc>
              <a:defRPr/>
            </a:pPr>
            <a:endParaRPr lang="it-IT" b="1" dirty="0" smtClean="0">
              <a:effectLst>
                <a:outerShdw blurRad="38100" dist="38100" dir="2700000" algn="tl">
                  <a:srgbClr val="C0C0C0"/>
                </a:outerShdw>
              </a:effectLst>
            </a:endParaRPr>
          </a:p>
          <a:p>
            <a:pPr algn="ctr">
              <a:lnSpc>
                <a:spcPct val="150000"/>
              </a:lnSpc>
              <a:buNone/>
              <a:defRPr/>
            </a:pPr>
            <a:r>
              <a:rPr lang="it-IT" b="1" dirty="0" smtClean="0">
                <a:effectLst>
                  <a:outerShdw blurRad="38100" dist="38100" dir="2700000" algn="tl">
                    <a:srgbClr val="C0C0C0"/>
                  </a:outerShdw>
                </a:effectLst>
              </a:rPr>
              <a:t>Spațiul </a:t>
            </a:r>
            <a:r>
              <a:rPr lang="it-IT" b="1" dirty="0" smtClean="0">
                <a:effectLst>
                  <a:outerShdw blurRad="38100" dist="38100" dir="2700000" algn="tl">
                    <a:srgbClr val="C0C0C0"/>
                  </a:outerShdw>
                </a:effectLst>
              </a:rPr>
              <a:t>European al Învățământului Superior</a:t>
            </a:r>
            <a:endParaRPr lang="ro-RO" b="1" dirty="0" smtClean="0">
              <a:effectLst>
                <a:outerShdw blurRad="38100" dist="38100" dir="2700000" algn="tl">
                  <a:srgbClr val="C0C0C0"/>
                </a:outerShdw>
              </a:effectLst>
            </a:endParaRPr>
          </a:p>
          <a:p>
            <a:pPr algn="ctr">
              <a:lnSpc>
                <a:spcPct val="150000"/>
              </a:lnSpc>
              <a:buNone/>
              <a:defRPr/>
            </a:pPr>
            <a:r>
              <a:rPr lang="ro-RO" b="1" dirty="0" smtClean="0">
                <a:effectLst>
                  <a:outerShdw blurRad="38100" dist="38100" dir="2700000" algn="tl">
                    <a:srgbClr val="C0C0C0"/>
                  </a:outerShdw>
                </a:effectLst>
              </a:rPr>
              <a:t>Procesul Bologna</a:t>
            </a:r>
            <a:endParaRPr lang="ro-RO" dirty="0" smtClean="0">
              <a:effectLst>
                <a:outerShdw blurRad="38100" dist="38100" dir="2700000" algn="tl">
                  <a:srgbClr val="C0C0C0"/>
                </a:outerShdw>
              </a:effectLst>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
          <p:cNvSpPr txBox="1">
            <a:spLocks noChangeArrowheads="1"/>
          </p:cNvSpPr>
          <p:nvPr/>
        </p:nvSpPr>
        <p:spPr bwMode="auto">
          <a:xfrm>
            <a:off x="468313" y="836613"/>
            <a:ext cx="8135937" cy="4678362"/>
          </a:xfrm>
          <a:prstGeom prst="rect">
            <a:avLst/>
          </a:prstGeom>
          <a:noFill/>
          <a:ln w="9525">
            <a:noFill/>
            <a:miter lim="800000"/>
            <a:headEnd/>
            <a:tailEnd/>
          </a:ln>
        </p:spPr>
        <p:txBody>
          <a:bodyPr>
            <a:spAutoFit/>
          </a:bodyPr>
          <a:lstStyle/>
          <a:p>
            <a:r>
              <a:rPr lang="ro-RO" sz="2000" b="1"/>
              <a:t>Conținut:</a:t>
            </a:r>
          </a:p>
          <a:p>
            <a:endParaRPr lang="ro-RO" sz="2000" b="1"/>
          </a:p>
          <a:p>
            <a:endParaRPr lang="ro-RO" sz="2000" b="1"/>
          </a:p>
          <a:p>
            <a:pPr>
              <a:buFontTx/>
              <a:buAutoNum type="arabicPeriod"/>
            </a:pPr>
            <a:r>
              <a:rPr lang="ro-RO" sz="2000" b="1"/>
              <a:t>Istoricul și evoluția Procesului Bologna</a:t>
            </a:r>
          </a:p>
          <a:p>
            <a:pPr>
              <a:buFontTx/>
              <a:buAutoNum type="arabicPeriod"/>
            </a:pPr>
            <a:endParaRPr lang="ro-RO" sz="2000" b="1"/>
          </a:p>
          <a:p>
            <a:pPr>
              <a:buFontTx/>
              <a:buAutoNum type="arabicPeriod"/>
            </a:pPr>
            <a:r>
              <a:rPr lang="ro-RO" sz="2000" b="1"/>
              <a:t>Actori cheie</a:t>
            </a:r>
          </a:p>
          <a:p>
            <a:pPr>
              <a:buFontTx/>
              <a:buAutoNum type="arabicPeriod"/>
            </a:pPr>
            <a:endParaRPr lang="ro-RO" sz="2000" b="1"/>
          </a:p>
          <a:p>
            <a:pPr>
              <a:buFontTx/>
              <a:buAutoNum type="arabicPeriod"/>
            </a:pPr>
            <a:r>
              <a:rPr lang="ro-RO" sz="2000" b="1"/>
              <a:t>Ce presupune?</a:t>
            </a:r>
          </a:p>
          <a:p>
            <a:pPr>
              <a:buFontTx/>
              <a:buAutoNum type="arabicPeriod"/>
            </a:pPr>
            <a:endParaRPr lang="ro-RO" sz="2000" b="1"/>
          </a:p>
          <a:p>
            <a:pPr>
              <a:buFontTx/>
              <a:buAutoNum type="arabicPeriod"/>
            </a:pPr>
            <a:r>
              <a:rPr lang="ro-RO" sz="2000" b="1"/>
              <a:t>Linii de acțiune </a:t>
            </a:r>
          </a:p>
          <a:p>
            <a:pPr>
              <a:buFontTx/>
              <a:buAutoNum type="arabicPeriod"/>
            </a:pPr>
            <a:endParaRPr lang="ro-RO" sz="2000" b="1"/>
          </a:p>
          <a:p>
            <a:pPr>
              <a:buFontTx/>
              <a:buAutoNum type="arabicPeriod"/>
            </a:pPr>
            <a:r>
              <a:rPr lang="ro-RO" sz="2000" b="1"/>
              <a:t>Alte principii</a:t>
            </a:r>
          </a:p>
          <a:p>
            <a:pPr>
              <a:buFontTx/>
              <a:buAutoNum type="arabicPeriod"/>
            </a:pPr>
            <a:endParaRPr lang="ro-RO" sz="2000" b="1"/>
          </a:p>
          <a:p>
            <a:pPr>
              <a:buFontTx/>
              <a:buAutoNum type="arabicPeriod"/>
            </a:pPr>
            <a:r>
              <a:rPr lang="ro-RO" sz="2000" b="1"/>
              <a:t>Asigurarea calității în Procesul Bologna</a:t>
            </a:r>
          </a:p>
          <a:p>
            <a:pPr>
              <a:buFontTx/>
              <a:buAutoNum type="arabicPeriod"/>
            </a:pPr>
            <a:endParaRPr lang="ro-R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txBox="1">
            <a:spLocks/>
          </p:cNvSpPr>
          <p:nvPr/>
        </p:nvSpPr>
        <p:spPr>
          <a:xfrm>
            <a:off x="6553200" y="6356350"/>
            <a:ext cx="2133600" cy="365125"/>
          </a:xfrm>
          <a:prstGeom prst="rect">
            <a:avLst/>
          </a:prstGeom>
        </p:spPr>
        <p:txBody>
          <a:bodyPr anchor="ctr"/>
          <a:lstStyle/>
          <a:p>
            <a:pPr algn="r" fontAlgn="auto">
              <a:spcBef>
                <a:spcPts val="0"/>
              </a:spcBef>
              <a:spcAft>
                <a:spcPts val="0"/>
              </a:spcAft>
              <a:defRPr/>
            </a:pPr>
            <a:fld id="{2B44D402-8587-4ED5-B588-0F8D08C8634E}" type="slidenum">
              <a:rPr lang="en-US" sz="1200">
                <a:solidFill>
                  <a:schemeClr val="tx1">
                    <a:tint val="75000"/>
                  </a:schemeClr>
                </a:solidFill>
                <a:latin typeface="+mn-lt"/>
                <a:cs typeface="+mn-cs"/>
              </a:rPr>
              <a:pPr algn="r" fontAlgn="auto">
                <a:spcBef>
                  <a:spcPts val="0"/>
                </a:spcBef>
                <a:spcAft>
                  <a:spcPts val="0"/>
                </a:spcAft>
                <a:defRPr/>
              </a:pPr>
              <a:t>4</a:t>
            </a:fld>
            <a:endParaRPr lang="en-US" sz="1200">
              <a:solidFill>
                <a:schemeClr val="tx1">
                  <a:tint val="75000"/>
                </a:schemeClr>
              </a:solidFill>
              <a:latin typeface="+mn-lt"/>
              <a:cs typeface="+mn-cs"/>
            </a:endParaRPr>
          </a:p>
        </p:txBody>
      </p:sp>
      <p:grpSp>
        <p:nvGrpSpPr>
          <p:cNvPr id="2" name="Group 132"/>
          <p:cNvGrpSpPr>
            <a:grpSpLocks/>
          </p:cNvGrpSpPr>
          <p:nvPr/>
        </p:nvGrpSpPr>
        <p:grpSpPr bwMode="auto">
          <a:xfrm>
            <a:off x="2670175" y="-12700"/>
            <a:ext cx="6473825" cy="6794500"/>
            <a:chOff x="1730" y="-8"/>
            <a:chExt cx="4078" cy="4280"/>
          </a:xfrm>
          <a:solidFill>
            <a:srgbClr val="66CCFF"/>
          </a:solidFill>
        </p:grpSpPr>
        <p:sp>
          <p:nvSpPr>
            <p:cNvPr id="16" name="Freeform 5"/>
            <p:cNvSpPr>
              <a:spLocks/>
            </p:cNvSpPr>
            <p:nvPr/>
          </p:nvSpPr>
          <p:spPr bwMode="auto">
            <a:xfrm>
              <a:off x="1890" y="3232"/>
              <a:ext cx="1205" cy="952"/>
            </a:xfrm>
            <a:custGeom>
              <a:avLst/>
              <a:gdLst/>
              <a:ahLst/>
              <a:cxnLst>
                <a:cxn ang="0">
                  <a:pos x="1154" y="336"/>
                </a:cxn>
                <a:cxn ang="0">
                  <a:pos x="1036" y="296"/>
                </a:cxn>
                <a:cxn ang="0">
                  <a:pos x="910" y="280"/>
                </a:cxn>
                <a:cxn ang="0">
                  <a:pos x="859" y="232"/>
                </a:cxn>
                <a:cxn ang="0">
                  <a:pos x="784" y="192"/>
                </a:cxn>
                <a:cxn ang="0">
                  <a:pos x="716" y="144"/>
                </a:cxn>
                <a:cxn ang="0">
                  <a:pos x="666" y="136"/>
                </a:cxn>
                <a:cxn ang="0">
                  <a:pos x="598" y="128"/>
                </a:cxn>
                <a:cxn ang="0">
                  <a:pos x="522" y="104"/>
                </a:cxn>
                <a:cxn ang="0">
                  <a:pos x="387" y="64"/>
                </a:cxn>
                <a:cxn ang="0">
                  <a:pos x="320" y="48"/>
                </a:cxn>
                <a:cxn ang="0">
                  <a:pos x="202" y="16"/>
                </a:cxn>
                <a:cxn ang="0">
                  <a:pos x="168" y="0"/>
                </a:cxn>
                <a:cxn ang="0">
                  <a:pos x="135" y="8"/>
                </a:cxn>
                <a:cxn ang="0">
                  <a:pos x="109" y="24"/>
                </a:cxn>
                <a:cxn ang="0">
                  <a:pos x="17" y="48"/>
                </a:cxn>
                <a:cxn ang="0">
                  <a:pos x="25" y="88"/>
                </a:cxn>
                <a:cxn ang="0">
                  <a:pos x="34" y="128"/>
                </a:cxn>
                <a:cxn ang="0">
                  <a:pos x="67" y="176"/>
                </a:cxn>
                <a:cxn ang="0">
                  <a:pos x="84" y="200"/>
                </a:cxn>
                <a:cxn ang="0">
                  <a:pos x="93" y="216"/>
                </a:cxn>
                <a:cxn ang="0">
                  <a:pos x="143" y="232"/>
                </a:cxn>
                <a:cxn ang="0">
                  <a:pos x="194" y="224"/>
                </a:cxn>
                <a:cxn ang="0">
                  <a:pos x="236" y="256"/>
                </a:cxn>
                <a:cxn ang="0">
                  <a:pos x="253" y="272"/>
                </a:cxn>
                <a:cxn ang="0">
                  <a:pos x="261" y="296"/>
                </a:cxn>
                <a:cxn ang="0">
                  <a:pos x="202" y="328"/>
                </a:cxn>
                <a:cxn ang="0">
                  <a:pos x="177" y="368"/>
                </a:cxn>
                <a:cxn ang="0">
                  <a:pos x="160" y="424"/>
                </a:cxn>
                <a:cxn ang="0">
                  <a:pos x="143" y="432"/>
                </a:cxn>
                <a:cxn ang="0">
                  <a:pos x="126" y="480"/>
                </a:cxn>
                <a:cxn ang="0">
                  <a:pos x="76" y="488"/>
                </a:cxn>
                <a:cxn ang="0">
                  <a:pos x="109" y="568"/>
                </a:cxn>
                <a:cxn ang="0">
                  <a:pos x="101" y="584"/>
                </a:cxn>
                <a:cxn ang="0">
                  <a:pos x="67" y="608"/>
                </a:cxn>
                <a:cxn ang="0">
                  <a:pos x="67" y="656"/>
                </a:cxn>
                <a:cxn ang="0">
                  <a:pos x="84" y="672"/>
                </a:cxn>
                <a:cxn ang="0">
                  <a:pos x="17" y="720"/>
                </a:cxn>
                <a:cxn ang="0">
                  <a:pos x="0" y="784"/>
                </a:cxn>
                <a:cxn ang="0">
                  <a:pos x="59" y="792"/>
                </a:cxn>
                <a:cxn ang="0">
                  <a:pos x="109" y="840"/>
                </a:cxn>
                <a:cxn ang="0">
                  <a:pos x="118" y="920"/>
                </a:cxn>
                <a:cxn ang="0">
                  <a:pos x="219" y="928"/>
                </a:cxn>
                <a:cxn ang="0">
                  <a:pos x="295" y="912"/>
                </a:cxn>
                <a:cxn ang="0">
                  <a:pos x="379" y="904"/>
                </a:cxn>
                <a:cxn ang="0">
                  <a:pos x="539" y="928"/>
                </a:cxn>
                <a:cxn ang="0">
                  <a:pos x="598" y="904"/>
                </a:cxn>
                <a:cxn ang="0">
                  <a:pos x="649" y="856"/>
                </a:cxn>
                <a:cxn ang="0">
                  <a:pos x="725" y="824"/>
                </a:cxn>
                <a:cxn ang="0">
                  <a:pos x="784" y="752"/>
                </a:cxn>
                <a:cxn ang="0">
                  <a:pos x="809" y="664"/>
                </a:cxn>
                <a:cxn ang="0">
                  <a:pos x="842" y="592"/>
                </a:cxn>
                <a:cxn ang="0">
                  <a:pos x="927" y="504"/>
                </a:cxn>
                <a:cxn ang="0">
                  <a:pos x="944" y="472"/>
                </a:cxn>
                <a:cxn ang="0">
                  <a:pos x="1019" y="440"/>
                </a:cxn>
                <a:cxn ang="0">
                  <a:pos x="1196" y="376"/>
                </a:cxn>
                <a:cxn ang="0">
                  <a:pos x="1205" y="368"/>
                </a:cxn>
                <a:cxn ang="0">
                  <a:pos x="1180" y="352"/>
                </a:cxn>
              </a:cxnLst>
              <a:rect l="0" t="0" r="r" b="b"/>
              <a:pathLst>
                <a:path w="1205" h="952">
                  <a:moveTo>
                    <a:pt x="1180" y="352"/>
                  </a:moveTo>
                  <a:lnTo>
                    <a:pt x="1154" y="336"/>
                  </a:lnTo>
                  <a:lnTo>
                    <a:pt x="1095" y="320"/>
                  </a:lnTo>
                  <a:lnTo>
                    <a:pt x="1036" y="296"/>
                  </a:lnTo>
                  <a:lnTo>
                    <a:pt x="969" y="288"/>
                  </a:lnTo>
                  <a:lnTo>
                    <a:pt x="910" y="280"/>
                  </a:lnTo>
                  <a:lnTo>
                    <a:pt x="893" y="256"/>
                  </a:lnTo>
                  <a:lnTo>
                    <a:pt x="859" y="232"/>
                  </a:lnTo>
                  <a:lnTo>
                    <a:pt x="817" y="224"/>
                  </a:lnTo>
                  <a:lnTo>
                    <a:pt x="784" y="192"/>
                  </a:lnTo>
                  <a:lnTo>
                    <a:pt x="733" y="152"/>
                  </a:lnTo>
                  <a:lnTo>
                    <a:pt x="716" y="144"/>
                  </a:lnTo>
                  <a:lnTo>
                    <a:pt x="699" y="144"/>
                  </a:lnTo>
                  <a:lnTo>
                    <a:pt x="666" y="136"/>
                  </a:lnTo>
                  <a:lnTo>
                    <a:pt x="632" y="120"/>
                  </a:lnTo>
                  <a:lnTo>
                    <a:pt x="598" y="128"/>
                  </a:lnTo>
                  <a:lnTo>
                    <a:pt x="556" y="104"/>
                  </a:lnTo>
                  <a:lnTo>
                    <a:pt x="522" y="104"/>
                  </a:lnTo>
                  <a:lnTo>
                    <a:pt x="480" y="96"/>
                  </a:lnTo>
                  <a:lnTo>
                    <a:pt x="387" y="64"/>
                  </a:lnTo>
                  <a:lnTo>
                    <a:pt x="362" y="48"/>
                  </a:lnTo>
                  <a:lnTo>
                    <a:pt x="320" y="48"/>
                  </a:lnTo>
                  <a:lnTo>
                    <a:pt x="227" y="32"/>
                  </a:lnTo>
                  <a:lnTo>
                    <a:pt x="202" y="16"/>
                  </a:lnTo>
                  <a:lnTo>
                    <a:pt x="185" y="0"/>
                  </a:lnTo>
                  <a:lnTo>
                    <a:pt x="168" y="0"/>
                  </a:lnTo>
                  <a:lnTo>
                    <a:pt x="143" y="0"/>
                  </a:lnTo>
                  <a:lnTo>
                    <a:pt x="135" y="8"/>
                  </a:lnTo>
                  <a:lnTo>
                    <a:pt x="126" y="24"/>
                  </a:lnTo>
                  <a:lnTo>
                    <a:pt x="109" y="24"/>
                  </a:lnTo>
                  <a:lnTo>
                    <a:pt x="59" y="32"/>
                  </a:lnTo>
                  <a:lnTo>
                    <a:pt x="17" y="48"/>
                  </a:lnTo>
                  <a:lnTo>
                    <a:pt x="25" y="80"/>
                  </a:lnTo>
                  <a:lnTo>
                    <a:pt x="25" y="88"/>
                  </a:lnTo>
                  <a:lnTo>
                    <a:pt x="25" y="104"/>
                  </a:lnTo>
                  <a:lnTo>
                    <a:pt x="34" y="128"/>
                  </a:lnTo>
                  <a:lnTo>
                    <a:pt x="17" y="184"/>
                  </a:lnTo>
                  <a:lnTo>
                    <a:pt x="67" y="176"/>
                  </a:lnTo>
                  <a:lnTo>
                    <a:pt x="84" y="184"/>
                  </a:lnTo>
                  <a:lnTo>
                    <a:pt x="84" y="200"/>
                  </a:lnTo>
                  <a:lnTo>
                    <a:pt x="76" y="208"/>
                  </a:lnTo>
                  <a:lnTo>
                    <a:pt x="93" y="216"/>
                  </a:lnTo>
                  <a:lnTo>
                    <a:pt x="126" y="216"/>
                  </a:lnTo>
                  <a:lnTo>
                    <a:pt x="143" y="232"/>
                  </a:lnTo>
                  <a:lnTo>
                    <a:pt x="168" y="232"/>
                  </a:lnTo>
                  <a:lnTo>
                    <a:pt x="194" y="224"/>
                  </a:lnTo>
                  <a:lnTo>
                    <a:pt x="227" y="240"/>
                  </a:lnTo>
                  <a:lnTo>
                    <a:pt x="236" y="256"/>
                  </a:lnTo>
                  <a:lnTo>
                    <a:pt x="236" y="264"/>
                  </a:lnTo>
                  <a:lnTo>
                    <a:pt x="253" y="272"/>
                  </a:lnTo>
                  <a:lnTo>
                    <a:pt x="261" y="288"/>
                  </a:lnTo>
                  <a:lnTo>
                    <a:pt x="261" y="296"/>
                  </a:lnTo>
                  <a:lnTo>
                    <a:pt x="227" y="312"/>
                  </a:lnTo>
                  <a:lnTo>
                    <a:pt x="202" y="328"/>
                  </a:lnTo>
                  <a:lnTo>
                    <a:pt x="168" y="344"/>
                  </a:lnTo>
                  <a:lnTo>
                    <a:pt x="177" y="368"/>
                  </a:lnTo>
                  <a:lnTo>
                    <a:pt x="160" y="400"/>
                  </a:lnTo>
                  <a:lnTo>
                    <a:pt x="160" y="424"/>
                  </a:lnTo>
                  <a:lnTo>
                    <a:pt x="152" y="432"/>
                  </a:lnTo>
                  <a:lnTo>
                    <a:pt x="143" y="432"/>
                  </a:lnTo>
                  <a:lnTo>
                    <a:pt x="143" y="464"/>
                  </a:lnTo>
                  <a:lnTo>
                    <a:pt x="126" y="480"/>
                  </a:lnTo>
                  <a:lnTo>
                    <a:pt x="101" y="488"/>
                  </a:lnTo>
                  <a:lnTo>
                    <a:pt x="76" y="488"/>
                  </a:lnTo>
                  <a:lnTo>
                    <a:pt x="93" y="552"/>
                  </a:lnTo>
                  <a:lnTo>
                    <a:pt x="109" y="568"/>
                  </a:lnTo>
                  <a:lnTo>
                    <a:pt x="109" y="576"/>
                  </a:lnTo>
                  <a:lnTo>
                    <a:pt x="101" y="584"/>
                  </a:lnTo>
                  <a:lnTo>
                    <a:pt x="76" y="592"/>
                  </a:lnTo>
                  <a:lnTo>
                    <a:pt x="67" y="608"/>
                  </a:lnTo>
                  <a:lnTo>
                    <a:pt x="59" y="632"/>
                  </a:lnTo>
                  <a:lnTo>
                    <a:pt x="67" y="656"/>
                  </a:lnTo>
                  <a:lnTo>
                    <a:pt x="76" y="672"/>
                  </a:lnTo>
                  <a:lnTo>
                    <a:pt x="84" y="672"/>
                  </a:lnTo>
                  <a:lnTo>
                    <a:pt x="59" y="696"/>
                  </a:lnTo>
                  <a:lnTo>
                    <a:pt x="17" y="720"/>
                  </a:lnTo>
                  <a:lnTo>
                    <a:pt x="8" y="752"/>
                  </a:lnTo>
                  <a:lnTo>
                    <a:pt x="0" y="784"/>
                  </a:lnTo>
                  <a:lnTo>
                    <a:pt x="17" y="784"/>
                  </a:lnTo>
                  <a:lnTo>
                    <a:pt x="59" y="792"/>
                  </a:lnTo>
                  <a:lnTo>
                    <a:pt x="93" y="816"/>
                  </a:lnTo>
                  <a:lnTo>
                    <a:pt x="109" y="840"/>
                  </a:lnTo>
                  <a:lnTo>
                    <a:pt x="109" y="880"/>
                  </a:lnTo>
                  <a:lnTo>
                    <a:pt x="118" y="920"/>
                  </a:lnTo>
                  <a:lnTo>
                    <a:pt x="152" y="952"/>
                  </a:lnTo>
                  <a:lnTo>
                    <a:pt x="219" y="928"/>
                  </a:lnTo>
                  <a:lnTo>
                    <a:pt x="253" y="920"/>
                  </a:lnTo>
                  <a:lnTo>
                    <a:pt x="295" y="912"/>
                  </a:lnTo>
                  <a:lnTo>
                    <a:pt x="337" y="896"/>
                  </a:lnTo>
                  <a:lnTo>
                    <a:pt x="379" y="904"/>
                  </a:lnTo>
                  <a:lnTo>
                    <a:pt x="463" y="920"/>
                  </a:lnTo>
                  <a:lnTo>
                    <a:pt x="539" y="928"/>
                  </a:lnTo>
                  <a:lnTo>
                    <a:pt x="573" y="928"/>
                  </a:lnTo>
                  <a:lnTo>
                    <a:pt x="598" y="904"/>
                  </a:lnTo>
                  <a:lnTo>
                    <a:pt x="615" y="872"/>
                  </a:lnTo>
                  <a:lnTo>
                    <a:pt x="649" y="856"/>
                  </a:lnTo>
                  <a:lnTo>
                    <a:pt x="733" y="848"/>
                  </a:lnTo>
                  <a:lnTo>
                    <a:pt x="725" y="824"/>
                  </a:lnTo>
                  <a:lnTo>
                    <a:pt x="733" y="800"/>
                  </a:lnTo>
                  <a:lnTo>
                    <a:pt x="784" y="752"/>
                  </a:lnTo>
                  <a:lnTo>
                    <a:pt x="842" y="720"/>
                  </a:lnTo>
                  <a:lnTo>
                    <a:pt x="809" y="664"/>
                  </a:lnTo>
                  <a:lnTo>
                    <a:pt x="809" y="624"/>
                  </a:lnTo>
                  <a:lnTo>
                    <a:pt x="842" y="592"/>
                  </a:lnTo>
                  <a:lnTo>
                    <a:pt x="885" y="536"/>
                  </a:lnTo>
                  <a:lnTo>
                    <a:pt x="927" y="504"/>
                  </a:lnTo>
                  <a:lnTo>
                    <a:pt x="935" y="504"/>
                  </a:lnTo>
                  <a:lnTo>
                    <a:pt x="944" y="472"/>
                  </a:lnTo>
                  <a:lnTo>
                    <a:pt x="977" y="448"/>
                  </a:lnTo>
                  <a:lnTo>
                    <a:pt x="1019" y="440"/>
                  </a:lnTo>
                  <a:lnTo>
                    <a:pt x="1095" y="432"/>
                  </a:lnTo>
                  <a:lnTo>
                    <a:pt x="1196" y="376"/>
                  </a:lnTo>
                  <a:lnTo>
                    <a:pt x="1205" y="376"/>
                  </a:lnTo>
                  <a:lnTo>
                    <a:pt x="1205" y="368"/>
                  </a:lnTo>
                  <a:lnTo>
                    <a:pt x="1205" y="344"/>
                  </a:lnTo>
                  <a:lnTo>
                    <a:pt x="1180" y="352"/>
                  </a:lnTo>
                  <a:close/>
                </a:path>
              </a:pathLst>
            </a:custGeom>
            <a:grpFill/>
            <a:ln w="9525">
              <a:noFill/>
              <a:round/>
              <a:headEnd/>
              <a:tailEnd/>
            </a:ln>
          </p:spPr>
          <p:txBody>
            <a:bodyPr/>
            <a:lstStyle/>
            <a:p>
              <a:pPr>
                <a:defRPr/>
              </a:pPr>
              <a:endParaRPr lang="en-GB"/>
            </a:p>
          </p:txBody>
        </p:sp>
        <p:sp>
          <p:nvSpPr>
            <p:cNvPr id="17" name="Freeform 6"/>
            <p:cNvSpPr>
              <a:spLocks/>
            </p:cNvSpPr>
            <p:nvPr/>
          </p:nvSpPr>
          <p:spPr bwMode="auto">
            <a:xfrm>
              <a:off x="1730" y="3408"/>
              <a:ext cx="421" cy="616"/>
            </a:xfrm>
            <a:custGeom>
              <a:avLst/>
              <a:gdLst/>
              <a:ahLst/>
              <a:cxnLst>
                <a:cxn ang="0">
                  <a:pos x="396" y="88"/>
                </a:cxn>
                <a:cxn ang="0">
                  <a:pos x="387" y="64"/>
                </a:cxn>
                <a:cxn ang="0">
                  <a:pos x="328" y="56"/>
                </a:cxn>
                <a:cxn ang="0">
                  <a:pos x="286" y="40"/>
                </a:cxn>
                <a:cxn ang="0">
                  <a:pos x="236" y="32"/>
                </a:cxn>
                <a:cxn ang="0">
                  <a:pos x="244" y="8"/>
                </a:cxn>
                <a:cxn ang="0">
                  <a:pos x="177" y="8"/>
                </a:cxn>
                <a:cxn ang="0">
                  <a:pos x="160" y="112"/>
                </a:cxn>
                <a:cxn ang="0">
                  <a:pos x="126" y="208"/>
                </a:cxn>
                <a:cxn ang="0">
                  <a:pos x="42" y="304"/>
                </a:cxn>
                <a:cxn ang="0">
                  <a:pos x="8" y="368"/>
                </a:cxn>
                <a:cxn ang="0">
                  <a:pos x="34" y="384"/>
                </a:cxn>
                <a:cxn ang="0">
                  <a:pos x="25" y="408"/>
                </a:cxn>
                <a:cxn ang="0">
                  <a:pos x="67" y="416"/>
                </a:cxn>
                <a:cxn ang="0">
                  <a:pos x="42" y="512"/>
                </a:cxn>
                <a:cxn ang="0">
                  <a:pos x="8" y="576"/>
                </a:cxn>
                <a:cxn ang="0">
                  <a:pos x="8" y="592"/>
                </a:cxn>
                <a:cxn ang="0">
                  <a:pos x="84" y="600"/>
                </a:cxn>
                <a:cxn ang="0">
                  <a:pos x="160" y="608"/>
                </a:cxn>
                <a:cxn ang="0">
                  <a:pos x="177" y="544"/>
                </a:cxn>
                <a:cxn ang="0">
                  <a:pos x="244" y="496"/>
                </a:cxn>
                <a:cxn ang="0">
                  <a:pos x="227" y="480"/>
                </a:cxn>
                <a:cxn ang="0">
                  <a:pos x="227" y="432"/>
                </a:cxn>
                <a:cxn ang="0">
                  <a:pos x="261" y="408"/>
                </a:cxn>
                <a:cxn ang="0">
                  <a:pos x="269" y="392"/>
                </a:cxn>
                <a:cxn ang="0">
                  <a:pos x="236" y="312"/>
                </a:cxn>
                <a:cxn ang="0">
                  <a:pos x="286" y="304"/>
                </a:cxn>
                <a:cxn ang="0">
                  <a:pos x="303" y="256"/>
                </a:cxn>
                <a:cxn ang="0">
                  <a:pos x="320" y="248"/>
                </a:cxn>
                <a:cxn ang="0">
                  <a:pos x="337" y="192"/>
                </a:cxn>
                <a:cxn ang="0">
                  <a:pos x="362" y="152"/>
                </a:cxn>
                <a:cxn ang="0">
                  <a:pos x="421" y="120"/>
                </a:cxn>
                <a:cxn ang="0">
                  <a:pos x="413" y="96"/>
                </a:cxn>
              </a:cxnLst>
              <a:rect l="0" t="0" r="r" b="b"/>
              <a:pathLst>
                <a:path w="421" h="616">
                  <a:moveTo>
                    <a:pt x="413" y="96"/>
                  </a:moveTo>
                  <a:lnTo>
                    <a:pt x="396" y="88"/>
                  </a:lnTo>
                  <a:lnTo>
                    <a:pt x="396" y="80"/>
                  </a:lnTo>
                  <a:lnTo>
                    <a:pt x="387" y="64"/>
                  </a:lnTo>
                  <a:lnTo>
                    <a:pt x="354" y="48"/>
                  </a:lnTo>
                  <a:lnTo>
                    <a:pt x="328" y="56"/>
                  </a:lnTo>
                  <a:lnTo>
                    <a:pt x="303" y="56"/>
                  </a:lnTo>
                  <a:lnTo>
                    <a:pt x="286" y="40"/>
                  </a:lnTo>
                  <a:lnTo>
                    <a:pt x="253" y="40"/>
                  </a:lnTo>
                  <a:lnTo>
                    <a:pt x="236" y="32"/>
                  </a:lnTo>
                  <a:lnTo>
                    <a:pt x="244" y="24"/>
                  </a:lnTo>
                  <a:lnTo>
                    <a:pt x="244" y="8"/>
                  </a:lnTo>
                  <a:lnTo>
                    <a:pt x="227" y="0"/>
                  </a:lnTo>
                  <a:lnTo>
                    <a:pt x="177" y="8"/>
                  </a:lnTo>
                  <a:lnTo>
                    <a:pt x="177" y="40"/>
                  </a:lnTo>
                  <a:lnTo>
                    <a:pt x="160" y="112"/>
                  </a:lnTo>
                  <a:lnTo>
                    <a:pt x="143" y="144"/>
                  </a:lnTo>
                  <a:lnTo>
                    <a:pt x="126" y="208"/>
                  </a:lnTo>
                  <a:lnTo>
                    <a:pt x="92" y="256"/>
                  </a:lnTo>
                  <a:lnTo>
                    <a:pt x="42" y="304"/>
                  </a:lnTo>
                  <a:lnTo>
                    <a:pt x="17" y="352"/>
                  </a:lnTo>
                  <a:lnTo>
                    <a:pt x="8" y="368"/>
                  </a:lnTo>
                  <a:lnTo>
                    <a:pt x="17" y="376"/>
                  </a:lnTo>
                  <a:lnTo>
                    <a:pt x="34" y="384"/>
                  </a:lnTo>
                  <a:lnTo>
                    <a:pt x="25" y="400"/>
                  </a:lnTo>
                  <a:lnTo>
                    <a:pt x="25" y="408"/>
                  </a:lnTo>
                  <a:lnTo>
                    <a:pt x="34" y="416"/>
                  </a:lnTo>
                  <a:lnTo>
                    <a:pt x="67" y="416"/>
                  </a:lnTo>
                  <a:lnTo>
                    <a:pt x="42" y="480"/>
                  </a:lnTo>
                  <a:lnTo>
                    <a:pt x="42" y="512"/>
                  </a:lnTo>
                  <a:lnTo>
                    <a:pt x="25" y="544"/>
                  </a:lnTo>
                  <a:lnTo>
                    <a:pt x="8" y="576"/>
                  </a:lnTo>
                  <a:lnTo>
                    <a:pt x="0" y="592"/>
                  </a:lnTo>
                  <a:lnTo>
                    <a:pt x="8" y="592"/>
                  </a:lnTo>
                  <a:lnTo>
                    <a:pt x="50" y="592"/>
                  </a:lnTo>
                  <a:lnTo>
                    <a:pt x="84" y="600"/>
                  </a:lnTo>
                  <a:lnTo>
                    <a:pt x="126" y="616"/>
                  </a:lnTo>
                  <a:lnTo>
                    <a:pt x="160" y="608"/>
                  </a:lnTo>
                  <a:lnTo>
                    <a:pt x="168" y="576"/>
                  </a:lnTo>
                  <a:lnTo>
                    <a:pt x="177" y="544"/>
                  </a:lnTo>
                  <a:lnTo>
                    <a:pt x="219" y="520"/>
                  </a:lnTo>
                  <a:lnTo>
                    <a:pt x="244" y="496"/>
                  </a:lnTo>
                  <a:lnTo>
                    <a:pt x="236" y="496"/>
                  </a:lnTo>
                  <a:lnTo>
                    <a:pt x="227" y="480"/>
                  </a:lnTo>
                  <a:lnTo>
                    <a:pt x="219" y="456"/>
                  </a:lnTo>
                  <a:lnTo>
                    <a:pt x="227" y="432"/>
                  </a:lnTo>
                  <a:lnTo>
                    <a:pt x="236" y="416"/>
                  </a:lnTo>
                  <a:lnTo>
                    <a:pt x="261" y="408"/>
                  </a:lnTo>
                  <a:lnTo>
                    <a:pt x="269" y="400"/>
                  </a:lnTo>
                  <a:lnTo>
                    <a:pt x="269" y="392"/>
                  </a:lnTo>
                  <a:lnTo>
                    <a:pt x="253" y="376"/>
                  </a:lnTo>
                  <a:lnTo>
                    <a:pt x="236" y="312"/>
                  </a:lnTo>
                  <a:lnTo>
                    <a:pt x="261" y="312"/>
                  </a:lnTo>
                  <a:lnTo>
                    <a:pt x="286" y="304"/>
                  </a:lnTo>
                  <a:lnTo>
                    <a:pt x="303" y="288"/>
                  </a:lnTo>
                  <a:lnTo>
                    <a:pt x="303" y="256"/>
                  </a:lnTo>
                  <a:lnTo>
                    <a:pt x="312" y="256"/>
                  </a:lnTo>
                  <a:lnTo>
                    <a:pt x="320" y="248"/>
                  </a:lnTo>
                  <a:lnTo>
                    <a:pt x="320" y="224"/>
                  </a:lnTo>
                  <a:lnTo>
                    <a:pt x="337" y="192"/>
                  </a:lnTo>
                  <a:lnTo>
                    <a:pt x="328" y="168"/>
                  </a:lnTo>
                  <a:lnTo>
                    <a:pt x="362" y="152"/>
                  </a:lnTo>
                  <a:lnTo>
                    <a:pt x="387" y="136"/>
                  </a:lnTo>
                  <a:lnTo>
                    <a:pt x="421" y="120"/>
                  </a:lnTo>
                  <a:lnTo>
                    <a:pt x="421" y="112"/>
                  </a:lnTo>
                  <a:lnTo>
                    <a:pt x="413" y="96"/>
                  </a:lnTo>
                  <a:close/>
                </a:path>
              </a:pathLst>
            </a:custGeom>
            <a:grpFill/>
            <a:ln w="9525">
              <a:noFill/>
              <a:round/>
              <a:headEnd/>
              <a:tailEnd/>
            </a:ln>
          </p:spPr>
          <p:txBody>
            <a:bodyPr/>
            <a:lstStyle/>
            <a:p>
              <a:pPr>
                <a:defRPr/>
              </a:pPr>
              <a:endParaRPr lang="en-GB"/>
            </a:p>
          </p:txBody>
        </p:sp>
        <p:sp>
          <p:nvSpPr>
            <p:cNvPr id="18" name="Freeform 7"/>
            <p:cNvSpPr>
              <a:spLocks/>
            </p:cNvSpPr>
            <p:nvPr/>
          </p:nvSpPr>
          <p:spPr bwMode="auto">
            <a:xfrm>
              <a:off x="1890" y="3232"/>
              <a:ext cx="1205" cy="952"/>
            </a:xfrm>
            <a:custGeom>
              <a:avLst/>
              <a:gdLst/>
              <a:ahLst/>
              <a:cxnLst>
                <a:cxn ang="0">
                  <a:pos x="1154" y="336"/>
                </a:cxn>
                <a:cxn ang="0">
                  <a:pos x="1036" y="296"/>
                </a:cxn>
                <a:cxn ang="0">
                  <a:pos x="910" y="280"/>
                </a:cxn>
                <a:cxn ang="0">
                  <a:pos x="859" y="232"/>
                </a:cxn>
                <a:cxn ang="0">
                  <a:pos x="784" y="192"/>
                </a:cxn>
                <a:cxn ang="0">
                  <a:pos x="716" y="144"/>
                </a:cxn>
                <a:cxn ang="0">
                  <a:pos x="666" y="136"/>
                </a:cxn>
                <a:cxn ang="0">
                  <a:pos x="598" y="128"/>
                </a:cxn>
                <a:cxn ang="0">
                  <a:pos x="522" y="104"/>
                </a:cxn>
                <a:cxn ang="0">
                  <a:pos x="387" y="64"/>
                </a:cxn>
                <a:cxn ang="0">
                  <a:pos x="320" y="48"/>
                </a:cxn>
                <a:cxn ang="0">
                  <a:pos x="202" y="16"/>
                </a:cxn>
                <a:cxn ang="0">
                  <a:pos x="168" y="0"/>
                </a:cxn>
                <a:cxn ang="0">
                  <a:pos x="135" y="8"/>
                </a:cxn>
                <a:cxn ang="0">
                  <a:pos x="109" y="24"/>
                </a:cxn>
                <a:cxn ang="0">
                  <a:pos x="17" y="48"/>
                </a:cxn>
                <a:cxn ang="0">
                  <a:pos x="25" y="88"/>
                </a:cxn>
                <a:cxn ang="0">
                  <a:pos x="34" y="128"/>
                </a:cxn>
                <a:cxn ang="0">
                  <a:pos x="67" y="176"/>
                </a:cxn>
                <a:cxn ang="0">
                  <a:pos x="84" y="200"/>
                </a:cxn>
                <a:cxn ang="0">
                  <a:pos x="93" y="216"/>
                </a:cxn>
                <a:cxn ang="0">
                  <a:pos x="143" y="232"/>
                </a:cxn>
                <a:cxn ang="0">
                  <a:pos x="194" y="224"/>
                </a:cxn>
                <a:cxn ang="0">
                  <a:pos x="236" y="256"/>
                </a:cxn>
                <a:cxn ang="0">
                  <a:pos x="253" y="272"/>
                </a:cxn>
                <a:cxn ang="0">
                  <a:pos x="261" y="296"/>
                </a:cxn>
                <a:cxn ang="0">
                  <a:pos x="202" y="328"/>
                </a:cxn>
                <a:cxn ang="0">
                  <a:pos x="177" y="368"/>
                </a:cxn>
                <a:cxn ang="0">
                  <a:pos x="160" y="424"/>
                </a:cxn>
                <a:cxn ang="0">
                  <a:pos x="143" y="432"/>
                </a:cxn>
                <a:cxn ang="0">
                  <a:pos x="126" y="480"/>
                </a:cxn>
                <a:cxn ang="0">
                  <a:pos x="76" y="488"/>
                </a:cxn>
                <a:cxn ang="0">
                  <a:pos x="109" y="568"/>
                </a:cxn>
                <a:cxn ang="0">
                  <a:pos x="101" y="584"/>
                </a:cxn>
                <a:cxn ang="0">
                  <a:pos x="67" y="608"/>
                </a:cxn>
                <a:cxn ang="0">
                  <a:pos x="67" y="656"/>
                </a:cxn>
                <a:cxn ang="0">
                  <a:pos x="84" y="672"/>
                </a:cxn>
                <a:cxn ang="0">
                  <a:pos x="17" y="720"/>
                </a:cxn>
                <a:cxn ang="0">
                  <a:pos x="0" y="784"/>
                </a:cxn>
                <a:cxn ang="0">
                  <a:pos x="59" y="792"/>
                </a:cxn>
                <a:cxn ang="0">
                  <a:pos x="109" y="840"/>
                </a:cxn>
                <a:cxn ang="0">
                  <a:pos x="118" y="920"/>
                </a:cxn>
                <a:cxn ang="0">
                  <a:pos x="219" y="928"/>
                </a:cxn>
                <a:cxn ang="0">
                  <a:pos x="295" y="912"/>
                </a:cxn>
                <a:cxn ang="0">
                  <a:pos x="379" y="904"/>
                </a:cxn>
                <a:cxn ang="0">
                  <a:pos x="539" y="928"/>
                </a:cxn>
                <a:cxn ang="0">
                  <a:pos x="598" y="904"/>
                </a:cxn>
                <a:cxn ang="0">
                  <a:pos x="649" y="856"/>
                </a:cxn>
                <a:cxn ang="0">
                  <a:pos x="725" y="824"/>
                </a:cxn>
                <a:cxn ang="0">
                  <a:pos x="784" y="752"/>
                </a:cxn>
                <a:cxn ang="0">
                  <a:pos x="809" y="664"/>
                </a:cxn>
                <a:cxn ang="0">
                  <a:pos x="842" y="592"/>
                </a:cxn>
                <a:cxn ang="0">
                  <a:pos x="927" y="504"/>
                </a:cxn>
                <a:cxn ang="0">
                  <a:pos x="944" y="472"/>
                </a:cxn>
                <a:cxn ang="0">
                  <a:pos x="944" y="472"/>
                </a:cxn>
                <a:cxn ang="0">
                  <a:pos x="1019" y="440"/>
                </a:cxn>
                <a:cxn ang="0">
                  <a:pos x="1196" y="376"/>
                </a:cxn>
                <a:cxn ang="0">
                  <a:pos x="1205" y="368"/>
                </a:cxn>
                <a:cxn ang="0">
                  <a:pos x="1205" y="344"/>
                </a:cxn>
              </a:cxnLst>
              <a:rect l="0" t="0" r="r" b="b"/>
              <a:pathLst>
                <a:path w="1205" h="952">
                  <a:moveTo>
                    <a:pt x="1180" y="352"/>
                  </a:moveTo>
                  <a:lnTo>
                    <a:pt x="1154" y="336"/>
                  </a:lnTo>
                  <a:lnTo>
                    <a:pt x="1095" y="320"/>
                  </a:lnTo>
                  <a:lnTo>
                    <a:pt x="1036" y="296"/>
                  </a:lnTo>
                  <a:lnTo>
                    <a:pt x="969" y="288"/>
                  </a:lnTo>
                  <a:lnTo>
                    <a:pt x="910" y="280"/>
                  </a:lnTo>
                  <a:lnTo>
                    <a:pt x="893" y="256"/>
                  </a:lnTo>
                  <a:lnTo>
                    <a:pt x="859" y="232"/>
                  </a:lnTo>
                  <a:lnTo>
                    <a:pt x="817" y="224"/>
                  </a:lnTo>
                  <a:lnTo>
                    <a:pt x="784" y="192"/>
                  </a:lnTo>
                  <a:lnTo>
                    <a:pt x="733" y="152"/>
                  </a:lnTo>
                  <a:lnTo>
                    <a:pt x="716" y="144"/>
                  </a:lnTo>
                  <a:lnTo>
                    <a:pt x="699" y="144"/>
                  </a:lnTo>
                  <a:lnTo>
                    <a:pt x="666" y="136"/>
                  </a:lnTo>
                  <a:lnTo>
                    <a:pt x="632" y="120"/>
                  </a:lnTo>
                  <a:lnTo>
                    <a:pt x="598" y="128"/>
                  </a:lnTo>
                  <a:lnTo>
                    <a:pt x="556" y="104"/>
                  </a:lnTo>
                  <a:lnTo>
                    <a:pt x="522" y="104"/>
                  </a:lnTo>
                  <a:lnTo>
                    <a:pt x="480" y="96"/>
                  </a:lnTo>
                  <a:lnTo>
                    <a:pt x="387" y="64"/>
                  </a:lnTo>
                  <a:lnTo>
                    <a:pt x="362" y="48"/>
                  </a:lnTo>
                  <a:lnTo>
                    <a:pt x="320" y="48"/>
                  </a:lnTo>
                  <a:lnTo>
                    <a:pt x="227" y="32"/>
                  </a:lnTo>
                  <a:lnTo>
                    <a:pt x="202" y="16"/>
                  </a:lnTo>
                  <a:lnTo>
                    <a:pt x="185" y="0"/>
                  </a:lnTo>
                  <a:lnTo>
                    <a:pt x="168" y="0"/>
                  </a:lnTo>
                  <a:lnTo>
                    <a:pt x="143" y="0"/>
                  </a:lnTo>
                  <a:lnTo>
                    <a:pt x="135" y="8"/>
                  </a:lnTo>
                  <a:lnTo>
                    <a:pt x="126" y="24"/>
                  </a:lnTo>
                  <a:lnTo>
                    <a:pt x="109" y="24"/>
                  </a:lnTo>
                  <a:lnTo>
                    <a:pt x="59" y="32"/>
                  </a:lnTo>
                  <a:lnTo>
                    <a:pt x="17" y="48"/>
                  </a:lnTo>
                  <a:lnTo>
                    <a:pt x="25" y="80"/>
                  </a:lnTo>
                  <a:lnTo>
                    <a:pt x="25" y="88"/>
                  </a:lnTo>
                  <a:lnTo>
                    <a:pt x="25" y="104"/>
                  </a:lnTo>
                  <a:lnTo>
                    <a:pt x="34" y="128"/>
                  </a:lnTo>
                  <a:lnTo>
                    <a:pt x="17" y="184"/>
                  </a:lnTo>
                  <a:lnTo>
                    <a:pt x="67" y="176"/>
                  </a:lnTo>
                  <a:lnTo>
                    <a:pt x="84" y="184"/>
                  </a:lnTo>
                  <a:lnTo>
                    <a:pt x="84" y="200"/>
                  </a:lnTo>
                  <a:lnTo>
                    <a:pt x="76" y="208"/>
                  </a:lnTo>
                  <a:lnTo>
                    <a:pt x="93" y="216"/>
                  </a:lnTo>
                  <a:lnTo>
                    <a:pt x="126" y="216"/>
                  </a:lnTo>
                  <a:lnTo>
                    <a:pt x="143" y="232"/>
                  </a:lnTo>
                  <a:lnTo>
                    <a:pt x="168" y="232"/>
                  </a:lnTo>
                  <a:lnTo>
                    <a:pt x="194" y="224"/>
                  </a:lnTo>
                  <a:lnTo>
                    <a:pt x="227" y="240"/>
                  </a:lnTo>
                  <a:lnTo>
                    <a:pt x="236" y="256"/>
                  </a:lnTo>
                  <a:lnTo>
                    <a:pt x="236" y="264"/>
                  </a:lnTo>
                  <a:lnTo>
                    <a:pt x="253" y="272"/>
                  </a:lnTo>
                  <a:lnTo>
                    <a:pt x="261" y="288"/>
                  </a:lnTo>
                  <a:lnTo>
                    <a:pt x="261" y="296"/>
                  </a:lnTo>
                  <a:lnTo>
                    <a:pt x="227" y="312"/>
                  </a:lnTo>
                  <a:lnTo>
                    <a:pt x="202" y="328"/>
                  </a:lnTo>
                  <a:lnTo>
                    <a:pt x="168" y="344"/>
                  </a:lnTo>
                  <a:lnTo>
                    <a:pt x="177" y="368"/>
                  </a:lnTo>
                  <a:lnTo>
                    <a:pt x="160" y="400"/>
                  </a:lnTo>
                  <a:lnTo>
                    <a:pt x="160" y="424"/>
                  </a:lnTo>
                  <a:lnTo>
                    <a:pt x="152" y="432"/>
                  </a:lnTo>
                  <a:lnTo>
                    <a:pt x="143" y="432"/>
                  </a:lnTo>
                  <a:lnTo>
                    <a:pt x="143" y="464"/>
                  </a:lnTo>
                  <a:lnTo>
                    <a:pt x="126" y="480"/>
                  </a:lnTo>
                  <a:lnTo>
                    <a:pt x="101" y="488"/>
                  </a:lnTo>
                  <a:lnTo>
                    <a:pt x="76" y="488"/>
                  </a:lnTo>
                  <a:lnTo>
                    <a:pt x="93" y="552"/>
                  </a:lnTo>
                  <a:lnTo>
                    <a:pt x="109" y="568"/>
                  </a:lnTo>
                  <a:lnTo>
                    <a:pt x="109" y="576"/>
                  </a:lnTo>
                  <a:lnTo>
                    <a:pt x="101" y="584"/>
                  </a:lnTo>
                  <a:lnTo>
                    <a:pt x="76" y="592"/>
                  </a:lnTo>
                  <a:lnTo>
                    <a:pt x="67" y="608"/>
                  </a:lnTo>
                  <a:lnTo>
                    <a:pt x="59" y="632"/>
                  </a:lnTo>
                  <a:lnTo>
                    <a:pt x="67" y="656"/>
                  </a:lnTo>
                  <a:lnTo>
                    <a:pt x="76" y="672"/>
                  </a:lnTo>
                  <a:lnTo>
                    <a:pt x="84" y="672"/>
                  </a:lnTo>
                  <a:lnTo>
                    <a:pt x="59" y="696"/>
                  </a:lnTo>
                  <a:lnTo>
                    <a:pt x="17" y="720"/>
                  </a:lnTo>
                  <a:lnTo>
                    <a:pt x="8" y="752"/>
                  </a:lnTo>
                  <a:lnTo>
                    <a:pt x="0" y="784"/>
                  </a:lnTo>
                  <a:lnTo>
                    <a:pt x="17" y="784"/>
                  </a:lnTo>
                  <a:lnTo>
                    <a:pt x="59" y="792"/>
                  </a:lnTo>
                  <a:lnTo>
                    <a:pt x="93" y="816"/>
                  </a:lnTo>
                  <a:lnTo>
                    <a:pt x="109" y="840"/>
                  </a:lnTo>
                  <a:lnTo>
                    <a:pt x="109" y="880"/>
                  </a:lnTo>
                  <a:lnTo>
                    <a:pt x="118" y="920"/>
                  </a:lnTo>
                  <a:lnTo>
                    <a:pt x="152" y="952"/>
                  </a:lnTo>
                  <a:lnTo>
                    <a:pt x="219" y="928"/>
                  </a:lnTo>
                  <a:lnTo>
                    <a:pt x="253" y="920"/>
                  </a:lnTo>
                  <a:lnTo>
                    <a:pt x="295" y="912"/>
                  </a:lnTo>
                  <a:lnTo>
                    <a:pt x="337" y="896"/>
                  </a:lnTo>
                  <a:lnTo>
                    <a:pt x="379" y="904"/>
                  </a:lnTo>
                  <a:lnTo>
                    <a:pt x="463" y="920"/>
                  </a:lnTo>
                  <a:lnTo>
                    <a:pt x="539" y="928"/>
                  </a:lnTo>
                  <a:lnTo>
                    <a:pt x="573" y="928"/>
                  </a:lnTo>
                  <a:lnTo>
                    <a:pt x="598" y="904"/>
                  </a:lnTo>
                  <a:lnTo>
                    <a:pt x="615" y="872"/>
                  </a:lnTo>
                  <a:lnTo>
                    <a:pt x="649" y="856"/>
                  </a:lnTo>
                  <a:lnTo>
                    <a:pt x="733" y="848"/>
                  </a:lnTo>
                  <a:lnTo>
                    <a:pt x="725" y="824"/>
                  </a:lnTo>
                  <a:lnTo>
                    <a:pt x="733" y="800"/>
                  </a:lnTo>
                  <a:lnTo>
                    <a:pt x="784" y="752"/>
                  </a:lnTo>
                  <a:lnTo>
                    <a:pt x="842" y="720"/>
                  </a:lnTo>
                  <a:lnTo>
                    <a:pt x="809" y="664"/>
                  </a:lnTo>
                  <a:lnTo>
                    <a:pt x="809" y="624"/>
                  </a:lnTo>
                  <a:lnTo>
                    <a:pt x="842" y="592"/>
                  </a:lnTo>
                  <a:lnTo>
                    <a:pt x="885" y="536"/>
                  </a:lnTo>
                  <a:lnTo>
                    <a:pt x="927" y="504"/>
                  </a:lnTo>
                  <a:lnTo>
                    <a:pt x="935" y="504"/>
                  </a:lnTo>
                  <a:lnTo>
                    <a:pt x="944" y="472"/>
                  </a:lnTo>
                  <a:lnTo>
                    <a:pt x="944" y="472"/>
                  </a:lnTo>
                  <a:lnTo>
                    <a:pt x="944" y="472"/>
                  </a:lnTo>
                  <a:lnTo>
                    <a:pt x="977" y="448"/>
                  </a:lnTo>
                  <a:lnTo>
                    <a:pt x="1019" y="440"/>
                  </a:lnTo>
                  <a:lnTo>
                    <a:pt x="1095" y="432"/>
                  </a:lnTo>
                  <a:lnTo>
                    <a:pt x="1196" y="376"/>
                  </a:lnTo>
                  <a:lnTo>
                    <a:pt x="1205" y="376"/>
                  </a:lnTo>
                  <a:lnTo>
                    <a:pt x="1205" y="368"/>
                  </a:lnTo>
                  <a:lnTo>
                    <a:pt x="1205" y="344"/>
                  </a:lnTo>
                  <a:lnTo>
                    <a:pt x="1205" y="344"/>
                  </a:lnTo>
                  <a:lnTo>
                    <a:pt x="1180" y="352"/>
                  </a:lnTo>
                  <a:close/>
                </a:path>
              </a:pathLst>
            </a:custGeom>
            <a:solidFill>
              <a:srgbClr val="00B050"/>
            </a:solidFill>
            <a:ln w="12700" cmpd="sng">
              <a:solidFill>
                <a:srgbClr val="000000"/>
              </a:solidFill>
              <a:prstDash val="solid"/>
              <a:round/>
              <a:headEnd/>
              <a:tailEnd/>
            </a:ln>
          </p:spPr>
          <p:txBody>
            <a:bodyPr/>
            <a:lstStyle/>
            <a:p>
              <a:pPr>
                <a:defRPr/>
              </a:pPr>
              <a:endParaRPr lang="en-GB"/>
            </a:p>
          </p:txBody>
        </p:sp>
        <p:sp>
          <p:nvSpPr>
            <p:cNvPr id="19" name="Freeform 8"/>
            <p:cNvSpPr>
              <a:spLocks/>
            </p:cNvSpPr>
            <p:nvPr/>
          </p:nvSpPr>
          <p:spPr bwMode="auto">
            <a:xfrm>
              <a:off x="1730" y="3408"/>
              <a:ext cx="421" cy="616"/>
            </a:xfrm>
            <a:custGeom>
              <a:avLst/>
              <a:gdLst/>
              <a:ahLst/>
              <a:cxnLst>
                <a:cxn ang="0">
                  <a:pos x="396" y="88"/>
                </a:cxn>
                <a:cxn ang="0">
                  <a:pos x="387" y="64"/>
                </a:cxn>
                <a:cxn ang="0">
                  <a:pos x="328" y="56"/>
                </a:cxn>
                <a:cxn ang="0">
                  <a:pos x="286" y="40"/>
                </a:cxn>
                <a:cxn ang="0">
                  <a:pos x="236" y="32"/>
                </a:cxn>
                <a:cxn ang="0">
                  <a:pos x="244" y="8"/>
                </a:cxn>
                <a:cxn ang="0">
                  <a:pos x="177" y="8"/>
                </a:cxn>
                <a:cxn ang="0">
                  <a:pos x="160" y="112"/>
                </a:cxn>
                <a:cxn ang="0">
                  <a:pos x="126" y="208"/>
                </a:cxn>
                <a:cxn ang="0">
                  <a:pos x="42" y="304"/>
                </a:cxn>
                <a:cxn ang="0">
                  <a:pos x="8" y="368"/>
                </a:cxn>
                <a:cxn ang="0">
                  <a:pos x="34" y="384"/>
                </a:cxn>
                <a:cxn ang="0">
                  <a:pos x="25" y="408"/>
                </a:cxn>
                <a:cxn ang="0">
                  <a:pos x="67" y="416"/>
                </a:cxn>
                <a:cxn ang="0">
                  <a:pos x="42" y="512"/>
                </a:cxn>
                <a:cxn ang="0">
                  <a:pos x="8" y="576"/>
                </a:cxn>
                <a:cxn ang="0">
                  <a:pos x="8" y="592"/>
                </a:cxn>
                <a:cxn ang="0">
                  <a:pos x="84" y="600"/>
                </a:cxn>
                <a:cxn ang="0">
                  <a:pos x="160" y="608"/>
                </a:cxn>
                <a:cxn ang="0">
                  <a:pos x="168" y="576"/>
                </a:cxn>
                <a:cxn ang="0">
                  <a:pos x="219" y="520"/>
                </a:cxn>
                <a:cxn ang="0">
                  <a:pos x="236" y="496"/>
                </a:cxn>
                <a:cxn ang="0">
                  <a:pos x="219" y="456"/>
                </a:cxn>
                <a:cxn ang="0">
                  <a:pos x="236" y="416"/>
                </a:cxn>
                <a:cxn ang="0">
                  <a:pos x="269" y="400"/>
                </a:cxn>
                <a:cxn ang="0">
                  <a:pos x="253" y="376"/>
                </a:cxn>
                <a:cxn ang="0">
                  <a:pos x="261" y="312"/>
                </a:cxn>
                <a:cxn ang="0">
                  <a:pos x="303" y="288"/>
                </a:cxn>
                <a:cxn ang="0">
                  <a:pos x="312" y="256"/>
                </a:cxn>
                <a:cxn ang="0">
                  <a:pos x="320" y="224"/>
                </a:cxn>
                <a:cxn ang="0">
                  <a:pos x="328" y="168"/>
                </a:cxn>
                <a:cxn ang="0">
                  <a:pos x="387" y="136"/>
                </a:cxn>
                <a:cxn ang="0">
                  <a:pos x="421" y="112"/>
                </a:cxn>
                <a:cxn ang="0">
                  <a:pos x="413" y="96"/>
                </a:cxn>
              </a:cxnLst>
              <a:rect l="0" t="0" r="r" b="b"/>
              <a:pathLst>
                <a:path w="421" h="616">
                  <a:moveTo>
                    <a:pt x="413" y="96"/>
                  </a:moveTo>
                  <a:lnTo>
                    <a:pt x="396" y="88"/>
                  </a:lnTo>
                  <a:lnTo>
                    <a:pt x="396" y="80"/>
                  </a:lnTo>
                  <a:lnTo>
                    <a:pt x="387" y="64"/>
                  </a:lnTo>
                  <a:lnTo>
                    <a:pt x="354" y="48"/>
                  </a:lnTo>
                  <a:lnTo>
                    <a:pt x="328" y="56"/>
                  </a:lnTo>
                  <a:lnTo>
                    <a:pt x="303" y="56"/>
                  </a:lnTo>
                  <a:lnTo>
                    <a:pt x="286" y="40"/>
                  </a:lnTo>
                  <a:lnTo>
                    <a:pt x="253" y="40"/>
                  </a:lnTo>
                  <a:lnTo>
                    <a:pt x="236" y="32"/>
                  </a:lnTo>
                  <a:lnTo>
                    <a:pt x="244" y="24"/>
                  </a:lnTo>
                  <a:lnTo>
                    <a:pt x="244" y="8"/>
                  </a:lnTo>
                  <a:lnTo>
                    <a:pt x="227" y="0"/>
                  </a:lnTo>
                  <a:lnTo>
                    <a:pt x="177" y="8"/>
                  </a:lnTo>
                  <a:lnTo>
                    <a:pt x="177" y="40"/>
                  </a:lnTo>
                  <a:lnTo>
                    <a:pt x="160" y="112"/>
                  </a:lnTo>
                  <a:lnTo>
                    <a:pt x="143" y="144"/>
                  </a:lnTo>
                  <a:lnTo>
                    <a:pt x="126" y="208"/>
                  </a:lnTo>
                  <a:lnTo>
                    <a:pt x="92" y="256"/>
                  </a:lnTo>
                  <a:lnTo>
                    <a:pt x="42" y="304"/>
                  </a:lnTo>
                  <a:lnTo>
                    <a:pt x="17" y="352"/>
                  </a:lnTo>
                  <a:lnTo>
                    <a:pt x="8" y="368"/>
                  </a:lnTo>
                  <a:lnTo>
                    <a:pt x="17" y="376"/>
                  </a:lnTo>
                  <a:lnTo>
                    <a:pt x="34" y="384"/>
                  </a:lnTo>
                  <a:lnTo>
                    <a:pt x="25" y="400"/>
                  </a:lnTo>
                  <a:lnTo>
                    <a:pt x="25" y="408"/>
                  </a:lnTo>
                  <a:lnTo>
                    <a:pt x="34" y="416"/>
                  </a:lnTo>
                  <a:lnTo>
                    <a:pt x="67" y="416"/>
                  </a:lnTo>
                  <a:lnTo>
                    <a:pt x="42" y="480"/>
                  </a:lnTo>
                  <a:lnTo>
                    <a:pt x="42" y="512"/>
                  </a:lnTo>
                  <a:lnTo>
                    <a:pt x="25" y="544"/>
                  </a:lnTo>
                  <a:lnTo>
                    <a:pt x="8" y="576"/>
                  </a:lnTo>
                  <a:lnTo>
                    <a:pt x="0" y="592"/>
                  </a:lnTo>
                  <a:lnTo>
                    <a:pt x="8" y="592"/>
                  </a:lnTo>
                  <a:lnTo>
                    <a:pt x="50" y="592"/>
                  </a:lnTo>
                  <a:lnTo>
                    <a:pt x="84" y="600"/>
                  </a:lnTo>
                  <a:lnTo>
                    <a:pt x="126" y="616"/>
                  </a:lnTo>
                  <a:lnTo>
                    <a:pt x="160" y="608"/>
                  </a:lnTo>
                  <a:lnTo>
                    <a:pt x="160" y="608"/>
                  </a:lnTo>
                  <a:lnTo>
                    <a:pt x="168" y="576"/>
                  </a:lnTo>
                  <a:lnTo>
                    <a:pt x="177" y="544"/>
                  </a:lnTo>
                  <a:lnTo>
                    <a:pt x="219" y="520"/>
                  </a:lnTo>
                  <a:lnTo>
                    <a:pt x="244" y="496"/>
                  </a:lnTo>
                  <a:lnTo>
                    <a:pt x="236" y="496"/>
                  </a:lnTo>
                  <a:lnTo>
                    <a:pt x="227" y="480"/>
                  </a:lnTo>
                  <a:lnTo>
                    <a:pt x="219" y="456"/>
                  </a:lnTo>
                  <a:lnTo>
                    <a:pt x="227" y="432"/>
                  </a:lnTo>
                  <a:lnTo>
                    <a:pt x="236" y="416"/>
                  </a:lnTo>
                  <a:lnTo>
                    <a:pt x="261" y="408"/>
                  </a:lnTo>
                  <a:lnTo>
                    <a:pt x="269" y="400"/>
                  </a:lnTo>
                  <a:lnTo>
                    <a:pt x="269" y="392"/>
                  </a:lnTo>
                  <a:lnTo>
                    <a:pt x="253" y="376"/>
                  </a:lnTo>
                  <a:lnTo>
                    <a:pt x="236" y="312"/>
                  </a:lnTo>
                  <a:lnTo>
                    <a:pt x="261" y="312"/>
                  </a:lnTo>
                  <a:lnTo>
                    <a:pt x="286" y="304"/>
                  </a:lnTo>
                  <a:lnTo>
                    <a:pt x="303" y="288"/>
                  </a:lnTo>
                  <a:lnTo>
                    <a:pt x="303" y="256"/>
                  </a:lnTo>
                  <a:lnTo>
                    <a:pt x="312" y="256"/>
                  </a:lnTo>
                  <a:lnTo>
                    <a:pt x="320" y="248"/>
                  </a:lnTo>
                  <a:lnTo>
                    <a:pt x="320" y="224"/>
                  </a:lnTo>
                  <a:lnTo>
                    <a:pt x="337" y="192"/>
                  </a:lnTo>
                  <a:lnTo>
                    <a:pt x="328" y="168"/>
                  </a:lnTo>
                  <a:lnTo>
                    <a:pt x="362" y="152"/>
                  </a:lnTo>
                  <a:lnTo>
                    <a:pt x="387" y="136"/>
                  </a:lnTo>
                  <a:lnTo>
                    <a:pt x="421" y="120"/>
                  </a:lnTo>
                  <a:lnTo>
                    <a:pt x="421" y="112"/>
                  </a:lnTo>
                  <a:lnTo>
                    <a:pt x="413" y="96"/>
                  </a:lnTo>
                  <a:lnTo>
                    <a:pt x="413" y="96"/>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20" name="Freeform 9"/>
            <p:cNvSpPr>
              <a:spLocks/>
            </p:cNvSpPr>
            <p:nvPr/>
          </p:nvSpPr>
          <p:spPr bwMode="auto">
            <a:xfrm>
              <a:off x="2117" y="1888"/>
              <a:ext cx="396" cy="408"/>
            </a:xfrm>
            <a:custGeom>
              <a:avLst/>
              <a:gdLst/>
              <a:ahLst/>
              <a:cxnLst>
                <a:cxn ang="0">
                  <a:pos x="363" y="160"/>
                </a:cxn>
                <a:cxn ang="0">
                  <a:pos x="354" y="136"/>
                </a:cxn>
                <a:cxn ang="0">
                  <a:pos x="329" y="120"/>
                </a:cxn>
                <a:cxn ang="0">
                  <a:pos x="295" y="144"/>
                </a:cxn>
                <a:cxn ang="0">
                  <a:pos x="262" y="96"/>
                </a:cxn>
                <a:cxn ang="0">
                  <a:pos x="278" y="80"/>
                </a:cxn>
                <a:cxn ang="0">
                  <a:pos x="278" y="64"/>
                </a:cxn>
                <a:cxn ang="0">
                  <a:pos x="312" y="64"/>
                </a:cxn>
                <a:cxn ang="0">
                  <a:pos x="321" y="48"/>
                </a:cxn>
                <a:cxn ang="0">
                  <a:pos x="329" y="32"/>
                </a:cxn>
                <a:cxn ang="0">
                  <a:pos x="346" y="24"/>
                </a:cxn>
                <a:cxn ang="0">
                  <a:pos x="354" y="0"/>
                </a:cxn>
                <a:cxn ang="0">
                  <a:pos x="329" y="0"/>
                </a:cxn>
                <a:cxn ang="0">
                  <a:pos x="304" y="8"/>
                </a:cxn>
                <a:cxn ang="0">
                  <a:pos x="262" y="8"/>
                </a:cxn>
                <a:cxn ang="0">
                  <a:pos x="253" y="32"/>
                </a:cxn>
                <a:cxn ang="0">
                  <a:pos x="219" y="56"/>
                </a:cxn>
                <a:cxn ang="0">
                  <a:pos x="219" y="80"/>
                </a:cxn>
                <a:cxn ang="0">
                  <a:pos x="186" y="96"/>
                </a:cxn>
                <a:cxn ang="0">
                  <a:pos x="127" y="72"/>
                </a:cxn>
                <a:cxn ang="0">
                  <a:pos x="93" y="104"/>
                </a:cxn>
                <a:cxn ang="0">
                  <a:pos x="110" y="136"/>
                </a:cxn>
                <a:cxn ang="0">
                  <a:pos x="76" y="160"/>
                </a:cxn>
                <a:cxn ang="0">
                  <a:pos x="110" y="192"/>
                </a:cxn>
                <a:cxn ang="0">
                  <a:pos x="152" y="208"/>
                </a:cxn>
                <a:cxn ang="0">
                  <a:pos x="144" y="224"/>
                </a:cxn>
                <a:cxn ang="0">
                  <a:pos x="118" y="224"/>
                </a:cxn>
                <a:cxn ang="0">
                  <a:pos x="102" y="256"/>
                </a:cxn>
                <a:cxn ang="0">
                  <a:pos x="51" y="272"/>
                </a:cxn>
                <a:cxn ang="0">
                  <a:pos x="51" y="304"/>
                </a:cxn>
                <a:cxn ang="0">
                  <a:pos x="9" y="312"/>
                </a:cxn>
                <a:cxn ang="0">
                  <a:pos x="26" y="328"/>
                </a:cxn>
                <a:cxn ang="0">
                  <a:pos x="0" y="368"/>
                </a:cxn>
                <a:cxn ang="0">
                  <a:pos x="26" y="376"/>
                </a:cxn>
                <a:cxn ang="0">
                  <a:pos x="26" y="400"/>
                </a:cxn>
                <a:cxn ang="0">
                  <a:pos x="59" y="408"/>
                </a:cxn>
                <a:cxn ang="0">
                  <a:pos x="160" y="408"/>
                </a:cxn>
                <a:cxn ang="0">
                  <a:pos x="228" y="376"/>
                </a:cxn>
                <a:cxn ang="0">
                  <a:pos x="287" y="376"/>
                </a:cxn>
                <a:cxn ang="0">
                  <a:pos x="329" y="392"/>
                </a:cxn>
                <a:cxn ang="0">
                  <a:pos x="329" y="360"/>
                </a:cxn>
                <a:cxn ang="0">
                  <a:pos x="354" y="328"/>
                </a:cxn>
                <a:cxn ang="0">
                  <a:pos x="371" y="304"/>
                </a:cxn>
                <a:cxn ang="0">
                  <a:pos x="388" y="232"/>
                </a:cxn>
                <a:cxn ang="0">
                  <a:pos x="380" y="208"/>
                </a:cxn>
                <a:cxn ang="0">
                  <a:pos x="371" y="176"/>
                </a:cxn>
                <a:cxn ang="0">
                  <a:pos x="396" y="168"/>
                </a:cxn>
                <a:cxn ang="0">
                  <a:pos x="380" y="160"/>
                </a:cxn>
                <a:cxn ang="0">
                  <a:pos x="363" y="160"/>
                </a:cxn>
              </a:cxnLst>
              <a:rect l="0" t="0" r="r" b="b"/>
              <a:pathLst>
                <a:path w="396" h="408">
                  <a:moveTo>
                    <a:pt x="363" y="160"/>
                  </a:moveTo>
                  <a:lnTo>
                    <a:pt x="354" y="136"/>
                  </a:lnTo>
                  <a:lnTo>
                    <a:pt x="329" y="120"/>
                  </a:lnTo>
                  <a:lnTo>
                    <a:pt x="295" y="144"/>
                  </a:lnTo>
                  <a:lnTo>
                    <a:pt x="262" y="96"/>
                  </a:lnTo>
                  <a:lnTo>
                    <a:pt x="278" y="80"/>
                  </a:lnTo>
                  <a:lnTo>
                    <a:pt x="278" y="64"/>
                  </a:lnTo>
                  <a:lnTo>
                    <a:pt x="312" y="64"/>
                  </a:lnTo>
                  <a:lnTo>
                    <a:pt x="321" y="48"/>
                  </a:lnTo>
                  <a:lnTo>
                    <a:pt x="329" y="32"/>
                  </a:lnTo>
                  <a:lnTo>
                    <a:pt x="346" y="24"/>
                  </a:lnTo>
                  <a:lnTo>
                    <a:pt x="354" y="0"/>
                  </a:lnTo>
                  <a:lnTo>
                    <a:pt x="329" y="0"/>
                  </a:lnTo>
                  <a:lnTo>
                    <a:pt x="304" y="8"/>
                  </a:lnTo>
                  <a:lnTo>
                    <a:pt x="262" y="8"/>
                  </a:lnTo>
                  <a:lnTo>
                    <a:pt x="253" y="32"/>
                  </a:lnTo>
                  <a:lnTo>
                    <a:pt x="219" y="56"/>
                  </a:lnTo>
                  <a:lnTo>
                    <a:pt x="219" y="80"/>
                  </a:lnTo>
                  <a:lnTo>
                    <a:pt x="186" y="96"/>
                  </a:lnTo>
                  <a:lnTo>
                    <a:pt x="127" y="72"/>
                  </a:lnTo>
                  <a:lnTo>
                    <a:pt x="93" y="104"/>
                  </a:lnTo>
                  <a:lnTo>
                    <a:pt x="110" y="136"/>
                  </a:lnTo>
                  <a:lnTo>
                    <a:pt x="76" y="160"/>
                  </a:lnTo>
                  <a:lnTo>
                    <a:pt x="110" y="192"/>
                  </a:lnTo>
                  <a:lnTo>
                    <a:pt x="152" y="208"/>
                  </a:lnTo>
                  <a:lnTo>
                    <a:pt x="144" y="224"/>
                  </a:lnTo>
                  <a:lnTo>
                    <a:pt x="118" y="224"/>
                  </a:lnTo>
                  <a:lnTo>
                    <a:pt x="102" y="256"/>
                  </a:lnTo>
                  <a:lnTo>
                    <a:pt x="51" y="272"/>
                  </a:lnTo>
                  <a:lnTo>
                    <a:pt x="51" y="304"/>
                  </a:lnTo>
                  <a:lnTo>
                    <a:pt x="9" y="312"/>
                  </a:lnTo>
                  <a:lnTo>
                    <a:pt x="26" y="328"/>
                  </a:lnTo>
                  <a:lnTo>
                    <a:pt x="0" y="368"/>
                  </a:lnTo>
                  <a:lnTo>
                    <a:pt x="26" y="376"/>
                  </a:lnTo>
                  <a:lnTo>
                    <a:pt x="26" y="400"/>
                  </a:lnTo>
                  <a:lnTo>
                    <a:pt x="59" y="408"/>
                  </a:lnTo>
                  <a:lnTo>
                    <a:pt x="160" y="408"/>
                  </a:lnTo>
                  <a:lnTo>
                    <a:pt x="228" y="376"/>
                  </a:lnTo>
                  <a:lnTo>
                    <a:pt x="287" y="376"/>
                  </a:lnTo>
                  <a:lnTo>
                    <a:pt x="329" y="392"/>
                  </a:lnTo>
                  <a:lnTo>
                    <a:pt x="329" y="360"/>
                  </a:lnTo>
                  <a:lnTo>
                    <a:pt x="354" y="328"/>
                  </a:lnTo>
                  <a:lnTo>
                    <a:pt x="371" y="304"/>
                  </a:lnTo>
                  <a:lnTo>
                    <a:pt x="388" y="232"/>
                  </a:lnTo>
                  <a:lnTo>
                    <a:pt x="380" y="208"/>
                  </a:lnTo>
                  <a:lnTo>
                    <a:pt x="371" y="176"/>
                  </a:lnTo>
                  <a:lnTo>
                    <a:pt x="396" y="168"/>
                  </a:lnTo>
                  <a:lnTo>
                    <a:pt x="380" y="160"/>
                  </a:lnTo>
                  <a:lnTo>
                    <a:pt x="363" y="16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21" name="Freeform 10"/>
            <p:cNvSpPr>
              <a:spLocks/>
            </p:cNvSpPr>
            <p:nvPr/>
          </p:nvSpPr>
          <p:spPr bwMode="auto">
            <a:xfrm>
              <a:off x="2379" y="1912"/>
              <a:ext cx="202" cy="144"/>
            </a:xfrm>
            <a:custGeom>
              <a:avLst/>
              <a:gdLst/>
              <a:ahLst/>
              <a:cxnLst>
                <a:cxn ang="0">
                  <a:pos x="185" y="72"/>
                </a:cxn>
                <a:cxn ang="0">
                  <a:pos x="177" y="48"/>
                </a:cxn>
                <a:cxn ang="0">
                  <a:pos x="177" y="16"/>
                </a:cxn>
                <a:cxn ang="0">
                  <a:pos x="151" y="0"/>
                </a:cxn>
                <a:cxn ang="0">
                  <a:pos x="126" y="0"/>
                </a:cxn>
                <a:cxn ang="0">
                  <a:pos x="109" y="0"/>
                </a:cxn>
                <a:cxn ang="0">
                  <a:pos x="84" y="0"/>
                </a:cxn>
                <a:cxn ang="0">
                  <a:pos x="84" y="8"/>
                </a:cxn>
                <a:cxn ang="0">
                  <a:pos x="84" y="0"/>
                </a:cxn>
                <a:cxn ang="0">
                  <a:pos x="67" y="8"/>
                </a:cxn>
                <a:cxn ang="0">
                  <a:pos x="59" y="24"/>
                </a:cxn>
                <a:cxn ang="0">
                  <a:pos x="50" y="40"/>
                </a:cxn>
                <a:cxn ang="0">
                  <a:pos x="16" y="40"/>
                </a:cxn>
                <a:cxn ang="0">
                  <a:pos x="16" y="56"/>
                </a:cxn>
                <a:cxn ang="0">
                  <a:pos x="0" y="72"/>
                </a:cxn>
                <a:cxn ang="0">
                  <a:pos x="33" y="120"/>
                </a:cxn>
                <a:cxn ang="0">
                  <a:pos x="67" y="96"/>
                </a:cxn>
                <a:cxn ang="0">
                  <a:pos x="92" y="112"/>
                </a:cxn>
                <a:cxn ang="0">
                  <a:pos x="101" y="136"/>
                </a:cxn>
                <a:cxn ang="0">
                  <a:pos x="118" y="136"/>
                </a:cxn>
                <a:cxn ang="0">
                  <a:pos x="134" y="144"/>
                </a:cxn>
                <a:cxn ang="0">
                  <a:pos x="143" y="144"/>
                </a:cxn>
                <a:cxn ang="0">
                  <a:pos x="168" y="128"/>
                </a:cxn>
                <a:cxn ang="0">
                  <a:pos x="193" y="120"/>
                </a:cxn>
                <a:cxn ang="0">
                  <a:pos x="202" y="88"/>
                </a:cxn>
                <a:cxn ang="0">
                  <a:pos x="185" y="72"/>
                </a:cxn>
              </a:cxnLst>
              <a:rect l="0" t="0" r="r" b="b"/>
              <a:pathLst>
                <a:path w="202" h="144">
                  <a:moveTo>
                    <a:pt x="185" y="72"/>
                  </a:moveTo>
                  <a:lnTo>
                    <a:pt x="177" y="48"/>
                  </a:lnTo>
                  <a:lnTo>
                    <a:pt x="177" y="16"/>
                  </a:lnTo>
                  <a:lnTo>
                    <a:pt x="151" y="0"/>
                  </a:lnTo>
                  <a:lnTo>
                    <a:pt x="126" y="0"/>
                  </a:lnTo>
                  <a:lnTo>
                    <a:pt x="109" y="0"/>
                  </a:lnTo>
                  <a:lnTo>
                    <a:pt x="84" y="0"/>
                  </a:lnTo>
                  <a:lnTo>
                    <a:pt x="84" y="8"/>
                  </a:lnTo>
                  <a:lnTo>
                    <a:pt x="84" y="0"/>
                  </a:lnTo>
                  <a:lnTo>
                    <a:pt x="67" y="8"/>
                  </a:lnTo>
                  <a:lnTo>
                    <a:pt x="59" y="24"/>
                  </a:lnTo>
                  <a:lnTo>
                    <a:pt x="50" y="40"/>
                  </a:lnTo>
                  <a:lnTo>
                    <a:pt x="16" y="40"/>
                  </a:lnTo>
                  <a:lnTo>
                    <a:pt x="16" y="56"/>
                  </a:lnTo>
                  <a:lnTo>
                    <a:pt x="0" y="72"/>
                  </a:lnTo>
                  <a:lnTo>
                    <a:pt x="33" y="120"/>
                  </a:lnTo>
                  <a:lnTo>
                    <a:pt x="67" y="96"/>
                  </a:lnTo>
                  <a:lnTo>
                    <a:pt x="92" y="112"/>
                  </a:lnTo>
                  <a:lnTo>
                    <a:pt x="101" y="136"/>
                  </a:lnTo>
                  <a:lnTo>
                    <a:pt x="118" y="136"/>
                  </a:lnTo>
                  <a:lnTo>
                    <a:pt x="134" y="144"/>
                  </a:lnTo>
                  <a:lnTo>
                    <a:pt x="143" y="144"/>
                  </a:lnTo>
                  <a:lnTo>
                    <a:pt x="168" y="128"/>
                  </a:lnTo>
                  <a:lnTo>
                    <a:pt x="193" y="120"/>
                  </a:lnTo>
                  <a:lnTo>
                    <a:pt x="202" y="88"/>
                  </a:lnTo>
                  <a:lnTo>
                    <a:pt x="185" y="72"/>
                  </a:lnTo>
                  <a:close/>
                </a:path>
              </a:pathLst>
            </a:custGeom>
            <a:grpFill/>
            <a:ln w="9525">
              <a:noFill/>
              <a:round/>
              <a:headEnd/>
              <a:tailEnd/>
            </a:ln>
          </p:spPr>
          <p:txBody>
            <a:bodyPr/>
            <a:lstStyle/>
            <a:p>
              <a:pPr>
                <a:defRPr/>
              </a:pPr>
              <a:endParaRPr lang="en-GB"/>
            </a:p>
          </p:txBody>
        </p:sp>
        <p:sp>
          <p:nvSpPr>
            <p:cNvPr id="22" name="Freeform 11"/>
            <p:cNvSpPr>
              <a:spLocks/>
            </p:cNvSpPr>
            <p:nvPr/>
          </p:nvSpPr>
          <p:spPr bwMode="auto">
            <a:xfrm>
              <a:off x="2429" y="1536"/>
              <a:ext cx="666" cy="1016"/>
            </a:xfrm>
            <a:custGeom>
              <a:avLst/>
              <a:gdLst/>
              <a:ahLst/>
              <a:cxnLst>
                <a:cxn ang="0">
                  <a:pos x="337" y="96"/>
                </a:cxn>
                <a:cxn ang="0">
                  <a:pos x="421" y="24"/>
                </a:cxn>
                <a:cxn ang="0">
                  <a:pos x="270" y="24"/>
                </a:cxn>
                <a:cxn ang="0">
                  <a:pos x="253" y="80"/>
                </a:cxn>
                <a:cxn ang="0">
                  <a:pos x="202" y="136"/>
                </a:cxn>
                <a:cxn ang="0">
                  <a:pos x="169" y="200"/>
                </a:cxn>
                <a:cxn ang="0">
                  <a:pos x="202" y="232"/>
                </a:cxn>
                <a:cxn ang="0">
                  <a:pos x="169" y="320"/>
                </a:cxn>
                <a:cxn ang="0">
                  <a:pos x="186" y="344"/>
                </a:cxn>
                <a:cxn ang="0">
                  <a:pos x="228" y="320"/>
                </a:cxn>
                <a:cxn ang="0">
                  <a:pos x="186" y="424"/>
                </a:cxn>
                <a:cxn ang="0">
                  <a:pos x="236" y="464"/>
                </a:cxn>
                <a:cxn ang="0">
                  <a:pos x="303" y="448"/>
                </a:cxn>
                <a:cxn ang="0">
                  <a:pos x="287" y="496"/>
                </a:cxn>
                <a:cxn ang="0">
                  <a:pos x="329" y="576"/>
                </a:cxn>
                <a:cxn ang="0">
                  <a:pos x="295" y="648"/>
                </a:cxn>
                <a:cxn ang="0">
                  <a:pos x="202" y="624"/>
                </a:cxn>
                <a:cxn ang="0">
                  <a:pos x="160" y="680"/>
                </a:cxn>
                <a:cxn ang="0">
                  <a:pos x="211" y="744"/>
                </a:cxn>
                <a:cxn ang="0">
                  <a:pos x="101" y="776"/>
                </a:cxn>
                <a:cxn ang="0">
                  <a:pos x="101" y="808"/>
                </a:cxn>
                <a:cxn ang="0">
                  <a:pos x="169" y="824"/>
                </a:cxn>
                <a:cxn ang="0">
                  <a:pos x="219" y="864"/>
                </a:cxn>
                <a:cxn ang="0">
                  <a:pos x="295" y="848"/>
                </a:cxn>
                <a:cxn ang="0">
                  <a:pos x="228" y="896"/>
                </a:cxn>
                <a:cxn ang="0">
                  <a:pos x="127" y="904"/>
                </a:cxn>
                <a:cxn ang="0">
                  <a:pos x="0" y="984"/>
                </a:cxn>
                <a:cxn ang="0">
                  <a:pos x="51" y="1016"/>
                </a:cxn>
                <a:cxn ang="0">
                  <a:pos x="93" y="976"/>
                </a:cxn>
                <a:cxn ang="0">
                  <a:pos x="219" y="960"/>
                </a:cxn>
                <a:cxn ang="0">
                  <a:pos x="337" y="984"/>
                </a:cxn>
                <a:cxn ang="0">
                  <a:pos x="421" y="968"/>
                </a:cxn>
                <a:cxn ang="0">
                  <a:pos x="573" y="968"/>
                </a:cxn>
                <a:cxn ang="0">
                  <a:pos x="624" y="928"/>
                </a:cxn>
                <a:cxn ang="0">
                  <a:pos x="590" y="872"/>
                </a:cxn>
                <a:cxn ang="0">
                  <a:pos x="649" y="840"/>
                </a:cxn>
                <a:cxn ang="0">
                  <a:pos x="666" y="760"/>
                </a:cxn>
                <a:cxn ang="0">
                  <a:pos x="539" y="728"/>
                </a:cxn>
                <a:cxn ang="0">
                  <a:pos x="523" y="632"/>
                </a:cxn>
                <a:cxn ang="0">
                  <a:pos x="539" y="576"/>
                </a:cxn>
                <a:cxn ang="0">
                  <a:pos x="480" y="512"/>
                </a:cxn>
                <a:cxn ang="0">
                  <a:pos x="455" y="392"/>
                </a:cxn>
                <a:cxn ang="0">
                  <a:pos x="413" y="344"/>
                </a:cxn>
                <a:cxn ang="0">
                  <a:pos x="337" y="320"/>
                </a:cxn>
                <a:cxn ang="0">
                  <a:pos x="388" y="280"/>
                </a:cxn>
                <a:cxn ang="0">
                  <a:pos x="447" y="224"/>
                </a:cxn>
                <a:cxn ang="0">
                  <a:pos x="489" y="144"/>
                </a:cxn>
                <a:cxn ang="0">
                  <a:pos x="379" y="120"/>
                </a:cxn>
              </a:cxnLst>
              <a:rect l="0" t="0" r="r" b="b"/>
              <a:pathLst>
                <a:path w="666" h="1016">
                  <a:moveTo>
                    <a:pt x="329" y="128"/>
                  </a:moveTo>
                  <a:lnTo>
                    <a:pt x="354" y="104"/>
                  </a:lnTo>
                  <a:lnTo>
                    <a:pt x="337" y="96"/>
                  </a:lnTo>
                  <a:lnTo>
                    <a:pt x="388" y="64"/>
                  </a:lnTo>
                  <a:lnTo>
                    <a:pt x="413" y="56"/>
                  </a:lnTo>
                  <a:lnTo>
                    <a:pt x="421" y="24"/>
                  </a:lnTo>
                  <a:lnTo>
                    <a:pt x="320" y="16"/>
                  </a:lnTo>
                  <a:lnTo>
                    <a:pt x="287" y="0"/>
                  </a:lnTo>
                  <a:lnTo>
                    <a:pt x="270" y="24"/>
                  </a:lnTo>
                  <a:lnTo>
                    <a:pt x="253" y="40"/>
                  </a:lnTo>
                  <a:lnTo>
                    <a:pt x="245" y="56"/>
                  </a:lnTo>
                  <a:lnTo>
                    <a:pt x="253" y="80"/>
                  </a:lnTo>
                  <a:lnTo>
                    <a:pt x="219" y="88"/>
                  </a:lnTo>
                  <a:lnTo>
                    <a:pt x="202" y="104"/>
                  </a:lnTo>
                  <a:lnTo>
                    <a:pt x="202" y="136"/>
                  </a:lnTo>
                  <a:lnTo>
                    <a:pt x="202" y="160"/>
                  </a:lnTo>
                  <a:lnTo>
                    <a:pt x="186" y="184"/>
                  </a:lnTo>
                  <a:lnTo>
                    <a:pt x="169" y="200"/>
                  </a:lnTo>
                  <a:lnTo>
                    <a:pt x="135" y="248"/>
                  </a:lnTo>
                  <a:lnTo>
                    <a:pt x="160" y="256"/>
                  </a:lnTo>
                  <a:lnTo>
                    <a:pt x="202" y="232"/>
                  </a:lnTo>
                  <a:lnTo>
                    <a:pt x="186" y="264"/>
                  </a:lnTo>
                  <a:lnTo>
                    <a:pt x="177" y="296"/>
                  </a:lnTo>
                  <a:lnTo>
                    <a:pt x="169" y="320"/>
                  </a:lnTo>
                  <a:lnTo>
                    <a:pt x="143" y="376"/>
                  </a:lnTo>
                  <a:lnTo>
                    <a:pt x="169" y="376"/>
                  </a:lnTo>
                  <a:lnTo>
                    <a:pt x="186" y="344"/>
                  </a:lnTo>
                  <a:lnTo>
                    <a:pt x="202" y="304"/>
                  </a:lnTo>
                  <a:lnTo>
                    <a:pt x="211" y="328"/>
                  </a:lnTo>
                  <a:lnTo>
                    <a:pt x="228" y="320"/>
                  </a:lnTo>
                  <a:lnTo>
                    <a:pt x="219" y="344"/>
                  </a:lnTo>
                  <a:lnTo>
                    <a:pt x="228" y="360"/>
                  </a:lnTo>
                  <a:lnTo>
                    <a:pt x="186" y="424"/>
                  </a:lnTo>
                  <a:lnTo>
                    <a:pt x="194" y="472"/>
                  </a:lnTo>
                  <a:lnTo>
                    <a:pt x="202" y="440"/>
                  </a:lnTo>
                  <a:lnTo>
                    <a:pt x="236" y="464"/>
                  </a:lnTo>
                  <a:lnTo>
                    <a:pt x="253" y="456"/>
                  </a:lnTo>
                  <a:lnTo>
                    <a:pt x="278" y="464"/>
                  </a:lnTo>
                  <a:lnTo>
                    <a:pt x="303" y="448"/>
                  </a:lnTo>
                  <a:lnTo>
                    <a:pt x="329" y="456"/>
                  </a:lnTo>
                  <a:lnTo>
                    <a:pt x="295" y="480"/>
                  </a:lnTo>
                  <a:lnTo>
                    <a:pt x="287" y="496"/>
                  </a:lnTo>
                  <a:lnTo>
                    <a:pt x="312" y="544"/>
                  </a:lnTo>
                  <a:lnTo>
                    <a:pt x="329" y="544"/>
                  </a:lnTo>
                  <a:lnTo>
                    <a:pt x="329" y="576"/>
                  </a:lnTo>
                  <a:lnTo>
                    <a:pt x="320" y="576"/>
                  </a:lnTo>
                  <a:lnTo>
                    <a:pt x="312" y="632"/>
                  </a:lnTo>
                  <a:lnTo>
                    <a:pt x="295" y="648"/>
                  </a:lnTo>
                  <a:lnTo>
                    <a:pt x="287" y="640"/>
                  </a:lnTo>
                  <a:lnTo>
                    <a:pt x="236" y="640"/>
                  </a:lnTo>
                  <a:lnTo>
                    <a:pt x="202" y="624"/>
                  </a:lnTo>
                  <a:lnTo>
                    <a:pt x="186" y="632"/>
                  </a:lnTo>
                  <a:lnTo>
                    <a:pt x="202" y="648"/>
                  </a:lnTo>
                  <a:lnTo>
                    <a:pt x="160" y="680"/>
                  </a:lnTo>
                  <a:lnTo>
                    <a:pt x="177" y="688"/>
                  </a:lnTo>
                  <a:lnTo>
                    <a:pt x="202" y="680"/>
                  </a:lnTo>
                  <a:lnTo>
                    <a:pt x="211" y="744"/>
                  </a:lnTo>
                  <a:lnTo>
                    <a:pt x="169" y="760"/>
                  </a:lnTo>
                  <a:lnTo>
                    <a:pt x="143" y="768"/>
                  </a:lnTo>
                  <a:lnTo>
                    <a:pt x="101" y="776"/>
                  </a:lnTo>
                  <a:lnTo>
                    <a:pt x="84" y="784"/>
                  </a:lnTo>
                  <a:lnTo>
                    <a:pt x="93" y="792"/>
                  </a:lnTo>
                  <a:lnTo>
                    <a:pt x="101" y="808"/>
                  </a:lnTo>
                  <a:lnTo>
                    <a:pt x="135" y="824"/>
                  </a:lnTo>
                  <a:lnTo>
                    <a:pt x="152" y="808"/>
                  </a:lnTo>
                  <a:lnTo>
                    <a:pt x="169" y="824"/>
                  </a:lnTo>
                  <a:lnTo>
                    <a:pt x="160" y="840"/>
                  </a:lnTo>
                  <a:lnTo>
                    <a:pt x="194" y="840"/>
                  </a:lnTo>
                  <a:lnTo>
                    <a:pt x="219" y="864"/>
                  </a:lnTo>
                  <a:lnTo>
                    <a:pt x="261" y="864"/>
                  </a:lnTo>
                  <a:lnTo>
                    <a:pt x="278" y="856"/>
                  </a:lnTo>
                  <a:lnTo>
                    <a:pt x="295" y="848"/>
                  </a:lnTo>
                  <a:lnTo>
                    <a:pt x="270" y="872"/>
                  </a:lnTo>
                  <a:lnTo>
                    <a:pt x="261" y="888"/>
                  </a:lnTo>
                  <a:lnTo>
                    <a:pt x="228" y="896"/>
                  </a:lnTo>
                  <a:lnTo>
                    <a:pt x="160" y="888"/>
                  </a:lnTo>
                  <a:lnTo>
                    <a:pt x="152" y="896"/>
                  </a:lnTo>
                  <a:lnTo>
                    <a:pt x="127" y="904"/>
                  </a:lnTo>
                  <a:lnTo>
                    <a:pt x="110" y="928"/>
                  </a:lnTo>
                  <a:lnTo>
                    <a:pt x="42" y="976"/>
                  </a:lnTo>
                  <a:lnTo>
                    <a:pt x="0" y="984"/>
                  </a:lnTo>
                  <a:lnTo>
                    <a:pt x="9" y="992"/>
                  </a:lnTo>
                  <a:lnTo>
                    <a:pt x="34" y="992"/>
                  </a:lnTo>
                  <a:lnTo>
                    <a:pt x="51" y="1016"/>
                  </a:lnTo>
                  <a:lnTo>
                    <a:pt x="68" y="1008"/>
                  </a:lnTo>
                  <a:lnTo>
                    <a:pt x="68" y="992"/>
                  </a:lnTo>
                  <a:lnTo>
                    <a:pt x="93" y="976"/>
                  </a:lnTo>
                  <a:lnTo>
                    <a:pt x="143" y="976"/>
                  </a:lnTo>
                  <a:lnTo>
                    <a:pt x="169" y="1008"/>
                  </a:lnTo>
                  <a:lnTo>
                    <a:pt x="219" y="960"/>
                  </a:lnTo>
                  <a:lnTo>
                    <a:pt x="261" y="952"/>
                  </a:lnTo>
                  <a:lnTo>
                    <a:pt x="295" y="976"/>
                  </a:lnTo>
                  <a:lnTo>
                    <a:pt x="337" y="984"/>
                  </a:lnTo>
                  <a:lnTo>
                    <a:pt x="346" y="968"/>
                  </a:lnTo>
                  <a:lnTo>
                    <a:pt x="388" y="968"/>
                  </a:lnTo>
                  <a:lnTo>
                    <a:pt x="421" y="968"/>
                  </a:lnTo>
                  <a:lnTo>
                    <a:pt x="472" y="968"/>
                  </a:lnTo>
                  <a:lnTo>
                    <a:pt x="506" y="984"/>
                  </a:lnTo>
                  <a:lnTo>
                    <a:pt x="573" y="968"/>
                  </a:lnTo>
                  <a:lnTo>
                    <a:pt x="590" y="952"/>
                  </a:lnTo>
                  <a:lnTo>
                    <a:pt x="624" y="952"/>
                  </a:lnTo>
                  <a:lnTo>
                    <a:pt x="624" y="928"/>
                  </a:lnTo>
                  <a:lnTo>
                    <a:pt x="565" y="912"/>
                  </a:lnTo>
                  <a:lnTo>
                    <a:pt x="590" y="896"/>
                  </a:lnTo>
                  <a:lnTo>
                    <a:pt x="590" y="872"/>
                  </a:lnTo>
                  <a:lnTo>
                    <a:pt x="624" y="872"/>
                  </a:lnTo>
                  <a:lnTo>
                    <a:pt x="624" y="856"/>
                  </a:lnTo>
                  <a:lnTo>
                    <a:pt x="649" y="840"/>
                  </a:lnTo>
                  <a:lnTo>
                    <a:pt x="657" y="816"/>
                  </a:lnTo>
                  <a:lnTo>
                    <a:pt x="666" y="800"/>
                  </a:lnTo>
                  <a:lnTo>
                    <a:pt x="666" y="760"/>
                  </a:lnTo>
                  <a:lnTo>
                    <a:pt x="582" y="728"/>
                  </a:lnTo>
                  <a:lnTo>
                    <a:pt x="565" y="744"/>
                  </a:lnTo>
                  <a:lnTo>
                    <a:pt x="539" y="728"/>
                  </a:lnTo>
                  <a:lnTo>
                    <a:pt x="573" y="704"/>
                  </a:lnTo>
                  <a:lnTo>
                    <a:pt x="556" y="656"/>
                  </a:lnTo>
                  <a:lnTo>
                    <a:pt x="523" y="632"/>
                  </a:lnTo>
                  <a:lnTo>
                    <a:pt x="548" y="632"/>
                  </a:lnTo>
                  <a:lnTo>
                    <a:pt x="539" y="592"/>
                  </a:lnTo>
                  <a:lnTo>
                    <a:pt x="539" y="576"/>
                  </a:lnTo>
                  <a:lnTo>
                    <a:pt x="531" y="560"/>
                  </a:lnTo>
                  <a:lnTo>
                    <a:pt x="523" y="536"/>
                  </a:lnTo>
                  <a:lnTo>
                    <a:pt x="480" y="512"/>
                  </a:lnTo>
                  <a:lnTo>
                    <a:pt x="472" y="480"/>
                  </a:lnTo>
                  <a:lnTo>
                    <a:pt x="455" y="440"/>
                  </a:lnTo>
                  <a:lnTo>
                    <a:pt x="455" y="392"/>
                  </a:lnTo>
                  <a:lnTo>
                    <a:pt x="447" y="376"/>
                  </a:lnTo>
                  <a:lnTo>
                    <a:pt x="421" y="352"/>
                  </a:lnTo>
                  <a:lnTo>
                    <a:pt x="413" y="344"/>
                  </a:lnTo>
                  <a:lnTo>
                    <a:pt x="396" y="328"/>
                  </a:lnTo>
                  <a:lnTo>
                    <a:pt x="362" y="328"/>
                  </a:lnTo>
                  <a:lnTo>
                    <a:pt x="337" y="320"/>
                  </a:lnTo>
                  <a:lnTo>
                    <a:pt x="371" y="312"/>
                  </a:lnTo>
                  <a:lnTo>
                    <a:pt x="396" y="304"/>
                  </a:lnTo>
                  <a:lnTo>
                    <a:pt x="388" y="280"/>
                  </a:lnTo>
                  <a:lnTo>
                    <a:pt x="421" y="264"/>
                  </a:lnTo>
                  <a:lnTo>
                    <a:pt x="421" y="248"/>
                  </a:lnTo>
                  <a:lnTo>
                    <a:pt x="447" y="224"/>
                  </a:lnTo>
                  <a:lnTo>
                    <a:pt x="455" y="192"/>
                  </a:lnTo>
                  <a:lnTo>
                    <a:pt x="489" y="168"/>
                  </a:lnTo>
                  <a:lnTo>
                    <a:pt x="489" y="144"/>
                  </a:lnTo>
                  <a:lnTo>
                    <a:pt x="447" y="144"/>
                  </a:lnTo>
                  <a:lnTo>
                    <a:pt x="430" y="128"/>
                  </a:lnTo>
                  <a:lnTo>
                    <a:pt x="379" y="120"/>
                  </a:lnTo>
                  <a:lnTo>
                    <a:pt x="329" y="128"/>
                  </a:lnTo>
                  <a:close/>
                </a:path>
              </a:pathLst>
            </a:custGeom>
            <a:grpFill/>
            <a:ln w="9525">
              <a:noFill/>
              <a:round/>
              <a:headEnd/>
              <a:tailEnd/>
            </a:ln>
          </p:spPr>
          <p:txBody>
            <a:bodyPr/>
            <a:lstStyle/>
            <a:p>
              <a:pPr>
                <a:defRPr/>
              </a:pPr>
              <a:endParaRPr lang="en-GB"/>
            </a:p>
          </p:txBody>
        </p:sp>
        <p:sp>
          <p:nvSpPr>
            <p:cNvPr id="23" name="Freeform 12"/>
            <p:cNvSpPr>
              <a:spLocks/>
            </p:cNvSpPr>
            <p:nvPr/>
          </p:nvSpPr>
          <p:spPr bwMode="auto">
            <a:xfrm>
              <a:off x="2379" y="1912"/>
              <a:ext cx="202" cy="144"/>
            </a:xfrm>
            <a:custGeom>
              <a:avLst/>
              <a:gdLst/>
              <a:ahLst/>
              <a:cxnLst>
                <a:cxn ang="0">
                  <a:pos x="185" y="72"/>
                </a:cxn>
                <a:cxn ang="0">
                  <a:pos x="177" y="48"/>
                </a:cxn>
                <a:cxn ang="0">
                  <a:pos x="177" y="16"/>
                </a:cxn>
                <a:cxn ang="0">
                  <a:pos x="151" y="0"/>
                </a:cxn>
                <a:cxn ang="0">
                  <a:pos x="126" y="0"/>
                </a:cxn>
                <a:cxn ang="0">
                  <a:pos x="109" y="0"/>
                </a:cxn>
                <a:cxn ang="0">
                  <a:pos x="84" y="0"/>
                </a:cxn>
                <a:cxn ang="0">
                  <a:pos x="84" y="8"/>
                </a:cxn>
                <a:cxn ang="0">
                  <a:pos x="84" y="0"/>
                </a:cxn>
                <a:cxn ang="0">
                  <a:pos x="67" y="8"/>
                </a:cxn>
                <a:cxn ang="0">
                  <a:pos x="59" y="24"/>
                </a:cxn>
                <a:cxn ang="0">
                  <a:pos x="50" y="40"/>
                </a:cxn>
                <a:cxn ang="0">
                  <a:pos x="16" y="40"/>
                </a:cxn>
                <a:cxn ang="0">
                  <a:pos x="16" y="56"/>
                </a:cxn>
                <a:cxn ang="0">
                  <a:pos x="0" y="72"/>
                </a:cxn>
                <a:cxn ang="0">
                  <a:pos x="33" y="120"/>
                </a:cxn>
                <a:cxn ang="0">
                  <a:pos x="67" y="96"/>
                </a:cxn>
                <a:cxn ang="0">
                  <a:pos x="92" y="112"/>
                </a:cxn>
                <a:cxn ang="0">
                  <a:pos x="101" y="136"/>
                </a:cxn>
                <a:cxn ang="0">
                  <a:pos x="118" y="136"/>
                </a:cxn>
                <a:cxn ang="0">
                  <a:pos x="134" y="144"/>
                </a:cxn>
                <a:cxn ang="0">
                  <a:pos x="143" y="144"/>
                </a:cxn>
                <a:cxn ang="0">
                  <a:pos x="143" y="144"/>
                </a:cxn>
                <a:cxn ang="0">
                  <a:pos x="168" y="128"/>
                </a:cxn>
                <a:cxn ang="0">
                  <a:pos x="193" y="120"/>
                </a:cxn>
                <a:cxn ang="0">
                  <a:pos x="202" y="88"/>
                </a:cxn>
                <a:cxn ang="0">
                  <a:pos x="185" y="72"/>
                </a:cxn>
              </a:cxnLst>
              <a:rect l="0" t="0" r="r" b="b"/>
              <a:pathLst>
                <a:path w="202" h="144">
                  <a:moveTo>
                    <a:pt x="185" y="72"/>
                  </a:moveTo>
                  <a:lnTo>
                    <a:pt x="177" y="48"/>
                  </a:lnTo>
                  <a:lnTo>
                    <a:pt x="177" y="16"/>
                  </a:lnTo>
                  <a:lnTo>
                    <a:pt x="151" y="0"/>
                  </a:lnTo>
                  <a:lnTo>
                    <a:pt x="126" y="0"/>
                  </a:lnTo>
                  <a:lnTo>
                    <a:pt x="109" y="0"/>
                  </a:lnTo>
                  <a:lnTo>
                    <a:pt x="84" y="0"/>
                  </a:lnTo>
                  <a:lnTo>
                    <a:pt x="84" y="8"/>
                  </a:lnTo>
                  <a:lnTo>
                    <a:pt x="84" y="0"/>
                  </a:lnTo>
                  <a:lnTo>
                    <a:pt x="67" y="8"/>
                  </a:lnTo>
                  <a:lnTo>
                    <a:pt x="59" y="24"/>
                  </a:lnTo>
                  <a:lnTo>
                    <a:pt x="50" y="40"/>
                  </a:lnTo>
                  <a:lnTo>
                    <a:pt x="16" y="40"/>
                  </a:lnTo>
                  <a:lnTo>
                    <a:pt x="16" y="56"/>
                  </a:lnTo>
                  <a:lnTo>
                    <a:pt x="0" y="72"/>
                  </a:lnTo>
                  <a:lnTo>
                    <a:pt x="33" y="120"/>
                  </a:lnTo>
                  <a:lnTo>
                    <a:pt x="67" y="96"/>
                  </a:lnTo>
                  <a:lnTo>
                    <a:pt x="92" y="112"/>
                  </a:lnTo>
                  <a:lnTo>
                    <a:pt x="101" y="136"/>
                  </a:lnTo>
                  <a:lnTo>
                    <a:pt x="118" y="136"/>
                  </a:lnTo>
                  <a:lnTo>
                    <a:pt x="134" y="144"/>
                  </a:lnTo>
                  <a:lnTo>
                    <a:pt x="143" y="144"/>
                  </a:lnTo>
                  <a:lnTo>
                    <a:pt x="143" y="144"/>
                  </a:lnTo>
                  <a:lnTo>
                    <a:pt x="168" y="128"/>
                  </a:lnTo>
                  <a:lnTo>
                    <a:pt x="193" y="120"/>
                  </a:lnTo>
                  <a:lnTo>
                    <a:pt x="202" y="88"/>
                  </a:lnTo>
                  <a:lnTo>
                    <a:pt x="185" y="7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24" name="Freeform 13"/>
            <p:cNvSpPr>
              <a:spLocks/>
            </p:cNvSpPr>
            <p:nvPr/>
          </p:nvSpPr>
          <p:spPr bwMode="auto">
            <a:xfrm>
              <a:off x="2429" y="1536"/>
              <a:ext cx="666" cy="1016"/>
            </a:xfrm>
            <a:custGeom>
              <a:avLst/>
              <a:gdLst/>
              <a:ahLst/>
              <a:cxnLst>
                <a:cxn ang="0">
                  <a:pos x="337" y="96"/>
                </a:cxn>
                <a:cxn ang="0">
                  <a:pos x="421" y="24"/>
                </a:cxn>
                <a:cxn ang="0">
                  <a:pos x="270" y="24"/>
                </a:cxn>
                <a:cxn ang="0">
                  <a:pos x="253" y="80"/>
                </a:cxn>
                <a:cxn ang="0">
                  <a:pos x="202" y="136"/>
                </a:cxn>
                <a:cxn ang="0">
                  <a:pos x="169" y="200"/>
                </a:cxn>
                <a:cxn ang="0">
                  <a:pos x="202" y="232"/>
                </a:cxn>
                <a:cxn ang="0">
                  <a:pos x="169" y="320"/>
                </a:cxn>
                <a:cxn ang="0">
                  <a:pos x="186" y="344"/>
                </a:cxn>
                <a:cxn ang="0">
                  <a:pos x="228" y="320"/>
                </a:cxn>
                <a:cxn ang="0">
                  <a:pos x="186" y="424"/>
                </a:cxn>
                <a:cxn ang="0">
                  <a:pos x="236" y="464"/>
                </a:cxn>
                <a:cxn ang="0">
                  <a:pos x="303" y="448"/>
                </a:cxn>
                <a:cxn ang="0">
                  <a:pos x="287" y="496"/>
                </a:cxn>
                <a:cxn ang="0">
                  <a:pos x="329" y="576"/>
                </a:cxn>
                <a:cxn ang="0">
                  <a:pos x="295" y="648"/>
                </a:cxn>
                <a:cxn ang="0">
                  <a:pos x="202" y="624"/>
                </a:cxn>
                <a:cxn ang="0">
                  <a:pos x="160" y="680"/>
                </a:cxn>
                <a:cxn ang="0">
                  <a:pos x="211" y="744"/>
                </a:cxn>
                <a:cxn ang="0">
                  <a:pos x="101" y="776"/>
                </a:cxn>
                <a:cxn ang="0">
                  <a:pos x="101" y="808"/>
                </a:cxn>
                <a:cxn ang="0">
                  <a:pos x="169" y="824"/>
                </a:cxn>
                <a:cxn ang="0">
                  <a:pos x="219" y="864"/>
                </a:cxn>
                <a:cxn ang="0">
                  <a:pos x="295" y="848"/>
                </a:cxn>
                <a:cxn ang="0">
                  <a:pos x="228" y="896"/>
                </a:cxn>
                <a:cxn ang="0">
                  <a:pos x="127" y="904"/>
                </a:cxn>
                <a:cxn ang="0">
                  <a:pos x="0" y="984"/>
                </a:cxn>
                <a:cxn ang="0">
                  <a:pos x="51" y="1016"/>
                </a:cxn>
                <a:cxn ang="0">
                  <a:pos x="93" y="976"/>
                </a:cxn>
                <a:cxn ang="0">
                  <a:pos x="219" y="960"/>
                </a:cxn>
                <a:cxn ang="0">
                  <a:pos x="337" y="984"/>
                </a:cxn>
                <a:cxn ang="0">
                  <a:pos x="421" y="968"/>
                </a:cxn>
                <a:cxn ang="0">
                  <a:pos x="573" y="968"/>
                </a:cxn>
                <a:cxn ang="0">
                  <a:pos x="624" y="928"/>
                </a:cxn>
                <a:cxn ang="0">
                  <a:pos x="590" y="872"/>
                </a:cxn>
                <a:cxn ang="0">
                  <a:pos x="649" y="840"/>
                </a:cxn>
                <a:cxn ang="0">
                  <a:pos x="666" y="760"/>
                </a:cxn>
                <a:cxn ang="0">
                  <a:pos x="539" y="728"/>
                </a:cxn>
                <a:cxn ang="0">
                  <a:pos x="523" y="632"/>
                </a:cxn>
                <a:cxn ang="0">
                  <a:pos x="539" y="576"/>
                </a:cxn>
                <a:cxn ang="0">
                  <a:pos x="480" y="512"/>
                </a:cxn>
                <a:cxn ang="0">
                  <a:pos x="455" y="392"/>
                </a:cxn>
                <a:cxn ang="0">
                  <a:pos x="413" y="344"/>
                </a:cxn>
                <a:cxn ang="0">
                  <a:pos x="337" y="320"/>
                </a:cxn>
                <a:cxn ang="0">
                  <a:pos x="388" y="280"/>
                </a:cxn>
                <a:cxn ang="0">
                  <a:pos x="447" y="224"/>
                </a:cxn>
                <a:cxn ang="0">
                  <a:pos x="489" y="144"/>
                </a:cxn>
                <a:cxn ang="0">
                  <a:pos x="379" y="120"/>
                </a:cxn>
              </a:cxnLst>
              <a:rect l="0" t="0" r="r" b="b"/>
              <a:pathLst>
                <a:path w="666" h="1016">
                  <a:moveTo>
                    <a:pt x="329" y="128"/>
                  </a:moveTo>
                  <a:lnTo>
                    <a:pt x="354" y="104"/>
                  </a:lnTo>
                  <a:lnTo>
                    <a:pt x="337" y="96"/>
                  </a:lnTo>
                  <a:lnTo>
                    <a:pt x="388" y="64"/>
                  </a:lnTo>
                  <a:lnTo>
                    <a:pt x="413" y="56"/>
                  </a:lnTo>
                  <a:lnTo>
                    <a:pt x="421" y="24"/>
                  </a:lnTo>
                  <a:lnTo>
                    <a:pt x="320" y="16"/>
                  </a:lnTo>
                  <a:lnTo>
                    <a:pt x="287" y="0"/>
                  </a:lnTo>
                  <a:lnTo>
                    <a:pt x="270" y="24"/>
                  </a:lnTo>
                  <a:lnTo>
                    <a:pt x="253" y="40"/>
                  </a:lnTo>
                  <a:lnTo>
                    <a:pt x="245" y="56"/>
                  </a:lnTo>
                  <a:lnTo>
                    <a:pt x="253" y="80"/>
                  </a:lnTo>
                  <a:lnTo>
                    <a:pt x="219" y="88"/>
                  </a:lnTo>
                  <a:lnTo>
                    <a:pt x="202" y="104"/>
                  </a:lnTo>
                  <a:lnTo>
                    <a:pt x="202" y="136"/>
                  </a:lnTo>
                  <a:lnTo>
                    <a:pt x="202" y="160"/>
                  </a:lnTo>
                  <a:lnTo>
                    <a:pt x="186" y="184"/>
                  </a:lnTo>
                  <a:lnTo>
                    <a:pt x="169" y="200"/>
                  </a:lnTo>
                  <a:lnTo>
                    <a:pt x="135" y="248"/>
                  </a:lnTo>
                  <a:lnTo>
                    <a:pt x="160" y="256"/>
                  </a:lnTo>
                  <a:lnTo>
                    <a:pt x="202" y="232"/>
                  </a:lnTo>
                  <a:lnTo>
                    <a:pt x="186" y="264"/>
                  </a:lnTo>
                  <a:lnTo>
                    <a:pt x="177" y="296"/>
                  </a:lnTo>
                  <a:lnTo>
                    <a:pt x="169" y="320"/>
                  </a:lnTo>
                  <a:lnTo>
                    <a:pt x="143" y="376"/>
                  </a:lnTo>
                  <a:lnTo>
                    <a:pt x="169" y="376"/>
                  </a:lnTo>
                  <a:lnTo>
                    <a:pt x="186" y="344"/>
                  </a:lnTo>
                  <a:lnTo>
                    <a:pt x="202" y="304"/>
                  </a:lnTo>
                  <a:lnTo>
                    <a:pt x="211" y="328"/>
                  </a:lnTo>
                  <a:lnTo>
                    <a:pt x="228" y="320"/>
                  </a:lnTo>
                  <a:lnTo>
                    <a:pt x="219" y="344"/>
                  </a:lnTo>
                  <a:lnTo>
                    <a:pt x="228" y="360"/>
                  </a:lnTo>
                  <a:lnTo>
                    <a:pt x="186" y="424"/>
                  </a:lnTo>
                  <a:lnTo>
                    <a:pt x="194" y="472"/>
                  </a:lnTo>
                  <a:lnTo>
                    <a:pt x="202" y="440"/>
                  </a:lnTo>
                  <a:lnTo>
                    <a:pt x="236" y="464"/>
                  </a:lnTo>
                  <a:lnTo>
                    <a:pt x="253" y="456"/>
                  </a:lnTo>
                  <a:lnTo>
                    <a:pt x="278" y="464"/>
                  </a:lnTo>
                  <a:lnTo>
                    <a:pt x="303" y="448"/>
                  </a:lnTo>
                  <a:lnTo>
                    <a:pt x="329" y="456"/>
                  </a:lnTo>
                  <a:lnTo>
                    <a:pt x="295" y="480"/>
                  </a:lnTo>
                  <a:lnTo>
                    <a:pt x="287" y="496"/>
                  </a:lnTo>
                  <a:lnTo>
                    <a:pt x="312" y="544"/>
                  </a:lnTo>
                  <a:lnTo>
                    <a:pt x="329" y="544"/>
                  </a:lnTo>
                  <a:lnTo>
                    <a:pt x="329" y="576"/>
                  </a:lnTo>
                  <a:lnTo>
                    <a:pt x="320" y="576"/>
                  </a:lnTo>
                  <a:lnTo>
                    <a:pt x="312" y="632"/>
                  </a:lnTo>
                  <a:lnTo>
                    <a:pt x="295" y="648"/>
                  </a:lnTo>
                  <a:lnTo>
                    <a:pt x="287" y="640"/>
                  </a:lnTo>
                  <a:lnTo>
                    <a:pt x="236" y="640"/>
                  </a:lnTo>
                  <a:lnTo>
                    <a:pt x="202" y="624"/>
                  </a:lnTo>
                  <a:lnTo>
                    <a:pt x="186" y="632"/>
                  </a:lnTo>
                  <a:lnTo>
                    <a:pt x="202" y="648"/>
                  </a:lnTo>
                  <a:lnTo>
                    <a:pt x="160" y="680"/>
                  </a:lnTo>
                  <a:lnTo>
                    <a:pt x="177" y="688"/>
                  </a:lnTo>
                  <a:lnTo>
                    <a:pt x="202" y="680"/>
                  </a:lnTo>
                  <a:lnTo>
                    <a:pt x="211" y="744"/>
                  </a:lnTo>
                  <a:lnTo>
                    <a:pt x="169" y="760"/>
                  </a:lnTo>
                  <a:lnTo>
                    <a:pt x="143" y="768"/>
                  </a:lnTo>
                  <a:lnTo>
                    <a:pt x="101" y="776"/>
                  </a:lnTo>
                  <a:lnTo>
                    <a:pt x="84" y="784"/>
                  </a:lnTo>
                  <a:lnTo>
                    <a:pt x="93" y="792"/>
                  </a:lnTo>
                  <a:lnTo>
                    <a:pt x="101" y="808"/>
                  </a:lnTo>
                  <a:lnTo>
                    <a:pt x="135" y="824"/>
                  </a:lnTo>
                  <a:lnTo>
                    <a:pt x="152" y="808"/>
                  </a:lnTo>
                  <a:lnTo>
                    <a:pt x="169" y="824"/>
                  </a:lnTo>
                  <a:lnTo>
                    <a:pt x="160" y="840"/>
                  </a:lnTo>
                  <a:lnTo>
                    <a:pt x="194" y="840"/>
                  </a:lnTo>
                  <a:lnTo>
                    <a:pt x="219" y="864"/>
                  </a:lnTo>
                  <a:lnTo>
                    <a:pt x="261" y="864"/>
                  </a:lnTo>
                  <a:lnTo>
                    <a:pt x="278" y="856"/>
                  </a:lnTo>
                  <a:lnTo>
                    <a:pt x="295" y="848"/>
                  </a:lnTo>
                  <a:lnTo>
                    <a:pt x="270" y="872"/>
                  </a:lnTo>
                  <a:lnTo>
                    <a:pt x="261" y="888"/>
                  </a:lnTo>
                  <a:lnTo>
                    <a:pt x="228" y="896"/>
                  </a:lnTo>
                  <a:lnTo>
                    <a:pt x="160" y="888"/>
                  </a:lnTo>
                  <a:lnTo>
                    <a:pt x="152" y="896"/>
                  </a:lnTo>
                  <a:lnTo>
                    <a:pt x="127" y="904"/>
                  </a:lnTo>
                  <a:lnTo>
                    <a:pt x="110" y="928"/>
                  </a:lnTo>
                  <a:lnTo>
                    <a:pt x="42" y="976"/>
                  </a:lnTo>
                  <a:lnTo>
                    <a:pt x="0" y="984"/>
                  </a:lnTo>
                  <a:lnTo>
                    <a:pt x="9" y="992"/>
                  </a:lnTo>
                  <a:lnTo>
                    <a:pt x="34" y="992"/>
                  </a:lnTo>
                  <a:lnTo>
                    <a:pt x="51" y="1016"/>
                  </a:lnTo>
                  <a:lnTo>
                    <a:pt x="68" y="1008"/>
                  </a:lnTo>
                  <a:lnTo>
                    <a:pt x="68" y="992"/>
                  </a:lnTo>
                  <a:lnTo>
                    <a:pt x="93" y="976"/>
                  </a:lnTo>
                  <a:lnTo>
                    <a:pt x="143" y="976"/>
                  </a:lnTo>
                  <a:lnTo>
                    <a:pt x="169" y="1008"/>
                  </a:lnTo>
                  <a:lnTo>
                    <a:pt x="219" y="960"/>
                  </a:lnTo>
                  <a:lnTo>
                    <a:pt x="261" y="952"/>
                  </a:lnTo>
                  <a:lnTo>
                    <a:pt x="295" y="976"/>
                  </a:lnTo>
                  <a:lnTo>
                    <a:pt x="337" y="984"/>
                  </a:lnTo>
                  <a:lnTo>
                    <a:pt x="346" y="968"/>
                  </a:lnTo>
                  <a:lnTo>
                    <a:pt x="388" y="968"/>
                  </a:lnTo>
                  <a:lnTo>
                    <a:pt x="421" y="968"/>
                  </a:lnTo>
                  <a:lnTo>
                    <a:pt x="472" y="968"/>
                  </a:lnTo>
                  <a:lnTo>
                    <a:pt x="506" y="984"/>
                  </a:lnTo>
                  <a:lnTo>
                    <a:pt x="573" y="968"/>
                  </a:lnTo>
                  <a:lnTo>
                    <a:pt x="590" y="952"/>
                  </a:lnTo>
                  <a:lnTo>
                    <a:pt x="624" y="952"/>
                  </a:lnTo>
                  <a:lnTo>
                    <a:pt x="624" y="928"/>
                  </a:lnTo>
                  <a:lnTo>
                    <a:pt x="565" y="912"/>
                  </a:lnTo>
                  <a:lnTo>
                    <a:pt x="590" y="896"/>
                  </a:lnTo>
                  <a:lnTo>
                    <a:pt x="590" y="872"/>
                  </a:lnTo>
                  <a:lnTo>
                    <a:pt x="624" y="872"/>
                  </a:lnTo>
                  <a:lnTo>
                    <a:pt x="624" y="856"/>
                  </a:lnTo>
                  <a:lnTo>
                    <a:pt x="649" y="840"/>
                  </a:lnTo>
                  <a:lnTo>
                    <a:pt x="657" y="816"/>
                  </a:lnTo>
                  <a:lnTo>
                    <a:pt x="666" y="800"/>
                  </a:lnTo>
                  <a:lnTo>
                    <a:pt x="666" y="760"/>
                  </a:lnTo>
                  <a:lnTo>
                    <a:pt x="582" y="728"/>
                  </a:lnTo>
                  <a:lnTo>
                    <a:pt x="565" y="744"/>
                  </a:lnTo>
                  <a:lnTo>
                    <a:pt x="539" y="728"/>
                  </a:lnTo>
                  <a:lnTo>
                    <a:pt x="573" y="704"/>
                  </a:lnTo>
                  <a:lnTo>
                    <a:pt x="556" y="656"/>
                  </a:lnTo>
                  <a:lnTo>
                    <a:pt x="523" y="632"/>
                  </a:lnTo>
                  <a:lnTo>
                    <a:pt x="548" y="632"/>
                  </a:lnTo>
                  <a:lnTo>
                    <a:pt x="539" y="592"/>
                  </a:lnTo>
                  <a:lnTo>
                    <a:pt x="539" y="576"/>
                  </a:lnTo>
                  <a:lnTo>
                    <a:pt x="531" y="560"/>
                  </a:lnTo>
                  <a:lnTo>
                    <a:pt x="523" y="536"/>
                  </a:lnTo>
                  <a:lnTo>
                    <a:pt x="480" y="512"/>
                  </a:lnTo>
                  <a:lnTo>
                    <a:pt x="472" y="480"/>
                  </a:lnTo>
                  <a:lnTo>
                    <a:pt x="455" y="440"/>
                  </a:lnTo>
                  <a:lnTo>
                    <a:pt x="455" y="392"/>
                  </a:lnTo>
                  <a:lnTo>
                    <a:pt x="447" y="376"/>
                  </a:lnTo>
                  <a:lnTo>
                    <a:pt x="421" y="352"/>
                  </a:lnTo>
                  <a:lnTo>
                    <a:pt x="413" y="344"/>
                  </a:lnTo>
                  <a:lnTo>
                    <a:pt x="396" y="328"/>
                  </a:lnTo>
                  <a:lnTo>
                    <a:pt x="362" y="328"/>
                  </a:lnTo>
                  <a:lnTo>
                    <a:pt x="337" y="320"/>
                  </a:lnTo>
                  <a:lnTo>
                    <a:pt x="371" y="312"/>
                  </a:lnTo>
                  <a:lnTo>
                    <a:pt x="396" y="304"/>
                  </a:lnTo>
                  <a:lnTo>
                    <a:pt x="388" y="280"/>
                  </a:lnTo>
                  <a:lnTo>
                    <a:pt x="421" y="264"/>
                  </a:lnTo>
                  <a:lnTo>
                    <a:pt x="421" y="248"/>
                  </a:lnTo>
                  <a:lnTo>
                    <a:pt x="447" y="224"/>
                  </a:lnTo>
                  <a:lnTo>
                    <a:pt x="455" y="192"/>
                  </a:lnTo>
                  <a:lnTo>
                    <a:pt x="489" y="168"/>
                  </a:lnTo>
                  <a:lnTo>
                    <a:pt x="489" y="144"/>
                  </a:lnTo>
                  <a:lnTo>
                    <a:pt x="447" y="144"/>
                  </a:lnTo>
                  <a:lnTo>
                    <a:pt x="430" y="128"/>
                  </a:lnTo>
                  <a:lnTo>
                    <a:pt x="379" y="120"/>
                  </a:lnTo>
                  <a:lnTo>
                    <a:pt x="329" y="12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25" name="Freeform 14"/>
            <p:cNvSpPr>
              <a:spLocks/>
            </p:cNvSpPr>
            <p:nvPr/>
          </p:nvSpPr>
          <p:spPr bwMode="auto">
            <a:xfrm>
              <a:off x="1814" y="720"/>
              <a:ext cx="590" cy="424"/>
            </a:xfrm>
            <a:custGeom>
              <a:avLst/>
              <a:gdLst/>
              <a:ahLst/>
              <a:cxnLst>
                <a:cxn ang="0">
                  <a:pos x="101" y="320"/>
                </a:cxn>
                <a:cxn ang="0">
                  <a:pos x="135" y="384"/>
                </a:cxn>
                <a:cxn ang="0">
                  <a:pos x="202" y="424"/>
                </a:cxn>
                <a:cxn ang="0">
                  <a:pos x="253" y="424"/>
                </a:cxn>
                <a:cxn ang="0">
                  <a:pos x="287" y="416"/>
                </a:cxn>
                <a:cxn ang="0">
                  <a:pos x="346" y="424"/>
                </a:cxn>
                <a:cxn ang="0">
                  <a:pos x="430" y="392"/>
                </a:cxn>
                <a:cxn ang="0">
                  <a:pos x="463" y="400"/>
                </a:cxn>
                <a:cxn ang="0">
                  <a:pos x="506" y="376"/>
                </a:cxn>
                <a:cxn ang="0">
                  <a:pos x="556" y="352"/>
                </a:cxn>
                <a:cxn ang="0">
                  <a:pos x="590" y="272"/>
                </a:cxn>
                <a:cxn ang="0">
                  <a:pos x="565" y="256"/>
                </a:cxn>
                <a:cxn ang="0">
                  <a:pos x="556" y="224"/>
                </a:cxn>
                <a:cxn ang="0">
                  <a:pos x="565" y="192"/>
                </a:cxn>
                <a:cxn ang="0">
                  <a:pos x="573" y="160"/>
                </a:cxn>
                <a:cxn ang="0">
                  <a:pos x="531" y="160"/>
                </a:cxn>
                <a:cxn ang="0">
                  <a:pos x="506" y="120"/>
                </a:cxn>
                <a:cxn ang="0">
                  <a:pos x="480" y="144"/>
                </a:cxn>
                <a:cxn ang="0">
                  <a:pos x="472" y="160"/>
                </a:cxn>
                <a:cxn ang="0">
                  <a:pos x="447" y="152"/>
                </a:cxn>
                <a:cxn ang="0">
                  <a:pos x="413" y="160"/>
                </a:cxn>
                <a:cxn ang="0">
                  <a:pos x="405" y="128"/>
                </a:cxn>
                <a:cxn ang="0">
                  <a:pos x="379" y="128"/>
                </a:cxn>
                <a:cxn ang="0">
                  <a:pos x="371" y="152"/>
                </a:cxn>
                <a:cxn ang="0">
                  <a:pos x="354" y="112"/>
                </a:cxn>
                <a:cxn ang="0">
                  <a:pos x="312" y="120"/>
                </a:cxn>
                <a:cxn ang="0">
                  <a:pos x="295" y="144"/>
                </a:cxn>
                <a:cxn ang="0">
                  <a:pos x="278" y="144"/>
                </a:cxn>
                <a:cxn ang="0">
                  <a:pos x="270" y="88"/>
                </a:cxn>
                <a:cxn ang="0">
                  <a:pos x="253" y="96"/>
                </a:cxn>
                <a:cxn ang="0">
                  <a:pos x="244" y="152"/>
                </a:cxn>
                <a:cxn ang="0">
                  <a:pos x="228" y="152"/>
                </a:cxn>
                <a:cxn ang="0">
                  <a:pos x="219" y="128"/>
                </a:cxn>
                <a:cxn ang="0">
                  <a:pos x="177" y="160"/>
                </a:cxn>
                <a:cxn ang="0">
                  <a:pos x="185" y="112"/>
                </a:cxn>
                <a:cxn ang="0">
                  <a:pos x="211" y="88"/>
                </a:cxn>
                <a:cxn ang="0">
                  <a:pos x="185" y="16"/>
                </a:cxn>
                <a:cxn ang="0">
                  <a:pos x="143" y="0"/>
                </a:cxn>
                <a:cxn ang="0">
                  <a:pos x="152" y="64"/>
                </a:cxn>
                <a:cxn ang="0">
                  <a:pos x="118" y="16"/>
                </a:cxn>
                <a:cxn ang="0">
                  <a:pos x="93" y="32"/>
                </a:cxn>
                <a:cxn ang="0">
                  <a:pos x="76" y="48"/>
                </a:cxn>
                <a:cxn ang="0">
                  <a:pos x="93" y="64"/>
                </a:cxn>
                <a:cxn ang="0">
                  <a:pos x="59" y="48"/>
                </a:cxn>
                <a:cxn ang="0">
                  <a:pos x="51" y="64"/>
                </a:cxn>
                <a:cxn ang="0">
                  <a:pos x="25" y="64"/>
                </a:cxn>
                <a:cxn ang="0">
                  <a:pos x="42" y="88"/>
                </a:cxn>
                <a:cxn ang="0">
                  <a:pos x="101" y="96"/>
                </a:cxn>
                <a:cxn ang="0">
                  <a:pos x="143" y="128"/>
                </a:cxn>
                <a:cxn ang="0">
                  <a:pos x="110" y="144"/>
                </a:cxn>
                <a:cxn ang="0">
                  <a:pos x="126" y="160"/>
                </a:cxn>
                <a:cxn ang="0">
                  <a:pos x="143" y="176"/>
                </a:cxn>
                <a:cxn ang="0">
                  <a:pos x="126" y="184"/>
                </a:cxn>
                <a:cxn ang="0">
                  <a:pos x="8" y="144"/>
                </a:cxn>
                <a:cxn ang="0">
                  <a:pos x="0" y="168"/>
                </a:cxn>
                <a:cxn ang="0">
                  <a:pos x="93" y="192"/>
                </a:cxn>
                <a:cxn ang="0">
                  <a:pos x="84" y="216"/>
                </a:cxn>
                <a:cxn ang="0">
                  <a:pos x="84" y="256"/>
                </a:cxn>
                <a:cxn ang="0">
                  <a:pos x="67" y="280"/>
                </a:cxn>
                <a:cxn ang="0">
                  <a:pos x="34" y="280"/>
                </a:cxn>
                <a:cxn ang="0">
                  <a:pos x="17" y="296"/>
                </a:cxn>
                <a:cxn ang="0">
                  <a:pos x="101" y="320"/>
                </a:cxn>
              </a:cxnLst>
              <a:rect l="0" t="0" r="r" b="b"/>
              <a:pathLst>
                <a:path w="590" h="424">
                  <a:moveTo>
                    <a:pt x="101" y="320"/>
                  </a:moveTo>
                  <a:lnTo>
                    <a:pt x="135" y="384"/>
                  </a:lnTo>
                  <a:lnTo>
                    <a:pt x="202" y="424"/>
                  </a:lnTo>
                  <a:lnTo>
                    <a:pt x="253" y="424"/>
                  </a:lnTo>
                  <a:lnTo>
                    <a:pt x="287" y="416"/>
                  </a:lnTo>
                  <a:lnTo>
                    <a:pt x="346" y="424"/>
                  </a:lnTo>
                  <a:lnTo>
                    <a:pt x="430" y="392"/>
                  </a:lnTo>
                  <a:lnTo>
                    <a:pt x="463" y="400"/>
                  </a:lnTo>
                  <a:lnTo>
                    <a:pt x="506" y="376"/>
                  </a:lnTo>
                  <a:lnTo>
                    <a:pt x="556" y="352"/>
                  </a:lnTo>
                  <a:lnTo>
                    <a:pt x="590" y="272"/>
                  </a:lnTo>
                  <a:lnTo>
                    <a:pt x="565" y="256"/>
                  </a:lnTo>
                  <a:lnTo>
                    <a:pt x="556" y="224"/>
                  </a:lnTo>
                  <a:lnTo>
                    <a:pt x="565" y="192"/>
                  </a:lnTo>
                  <a:lnTo>
                    <a:pt x="573" y="160"/>
                  </a:lnTo>
                  <a:lnTo>
                    <a:pt x="531" y="160"/>
                  </a:lnTo>
                  <a:lnTo>
                    <a:pt x="506" y="120"/>
                  </a:lnTo>
                  <a:lnTo>
                    <a:pt x="480" y="144"/>
                  </a:lnTo>
                  <a:lnTo>
                    <a:pt x="472" y="160"/>
                  </a:lnTo>
                  <a:lnTo>
                    <a:pt x="447" y="152"/>
                  </a:lnTo>
                  <a:lnTo>
                    <a:pt x="413" y="160"/>
                  </a:lnTo>
                  <a:lnTo>
                    <a:pt x="405" y="128"/>
                  </a:lnTo>
                  <a:lnTo>
                    <a:pt x="379" y="128"/>
                  </a:lnTo>
                  <a:lnTo>
                    <a:pt x="371" y="152"/>
                  </a:lnTo>
                  <a:lnTo>
                    <a:pt x="354" y="112"/>
                  </a:lnTo>
                  <a:lnTo>
                    <a:pt x="312" y="120"/>
                  </a:lnTo>
                  <a:lnTo>
                    <a:pt x="295" y="144"/>
                  </a:lnTo>
                  <a:lnTo>
                    <a:pt x="278" y="144"/>
                  </a:lnTo>
                  <a:lnTo>
                    <a:pt x="270" y="88"/>
                  </a:lnTo>
                  <a:lnTo>
                    <a:pt x="253" y="96"/>
                  </a:lnTo>
                  <a:lnTo>
                    <a:pt x="244" y="152"/>
                  </a:lnTo>
                  <a:lnTo>
                    <a:pt x="228" y="152"/>
                  </a:lnTo>
                  <a:lnTo>
                    <a:pt x="219" y="128"/>
                  </a:lnTo>
                  <a:lnTo>
                    <a:pt x="177" y="160"/>
                  </a:lnTo>
                  <a:lnTo>
                    <a:pt x="185" y="112"/>
                  </a:lnTo>
                  <a:lnTo>
                    <a:pt x="211" y="88"/>
                  </a:lnTo>
                  <a:lnTo>
                    <a:pt x="185" y="16"/>
                  </a:lnTo>
                  <a:lnTo>
                    <a:pt x="143" y="0"/>
                  </a:lnTo>
                  <a:lnTo>
                    <a:pt x="152" y="64"/>
                  </a:lnTo>
                  <a:lnTo>
                    <a:pt x="118" y="16"/>
                  </a:lnTo>
                  <a:lnTo>
                    <a:pt x="93" y="32"/>
                  </a:lnTo>
                  <a:lnTo>
                    <a:pt x="76" y="48"/>
                  </a:lnTo>
                  <a:lnTo>
                    <a:pt x="93" y="64"/>
                  </a:lnTo>
                  <a:lnTo>
                    <a:pt x="59" y="48"/>
                  </a:lnTo>
                  <a:lnTo>
                    <a:pt x="51" y="64"/>
                  </a:lnTo>
                  <a:lnTo>
                    <a:pt x="25" y="64"/>
                  </a:lnTo>
                  <a:lnTo>
                    <a:pt x="42" y="88"/>
                  </a:lnTo>
                  <a:lnTo>
                    <a:pt x="101" y="96"/>
                  </a:lnTo>
                  <a:lnTo>
                    <a:pt x="143" y="128"/>
                  </a:lnTo>
                  <a:lnTo>
                    <a:pt x="110" y="144"/>
                  </a:lnTo>
                  <a:lnTo>
                    <a:pt x="126" y="160"/>
                  </a:lnTo>
                  <a:lnTo>
                    <a:pt x="143" y="176"/>
                  </a:lnTo>
                  <a:lnTo>
                    <a:pt x="126" y="184"/>
                  </a:lnTo>
                  <a:lnTo>
                    <a:pt x="8" y="144"/>
                  </a:lnTo>
                  <a:lnTo>
                    <a:pt x="0" y="168"/>
                  </a:lnTo>
                  <a:lnTo>
                    <a:pt x="93" y="192"/>
                  </a:lnTo>
                  <a:lnTo>
                    <a:pt x="84" y="216"/>
                  </a:lnTo>
                  <a:lnTo>
                    <a:pt x="84" y="256"/>
                  </a:lnTo>
                  <a:lnTo>
                    <a:pt x="67" y="280"/>
                  </a:lnTo>
                  <a:lnTo>
                    <a:pt x="34" y="280"/>
                  </a:lnTo>
                  <a:lnTo>
                    <a:pt x="17" y="296"/>
                  </a:lnTo>
                  <a:lnTo>
                    <a:pt x="101" y="320"/>
                  </a:lnTo>
                  <a:close/>
                </a:path>
              </a:pathLst>
            </a:custGeom>
            <a:grpFill/>
            <a:ln w="9525">
              <a:noFill/>
              <a:round/>
              <a:headEnd/>
              <a:tailEnd/>
            </a:ln>
          </p:spPr>
          <p:txBody>
            <a:bodyPr/>
            <a:lstStyle/>
            <a:p>
              <a:pPr>
                <a:defRPr/>
              </a:pPr>
              <a:endParaRPr lang="en-GB"/>
            </a:p>
          </p:txBody>
        </p:sp>
        <p:sp>
          <p:nvSpPr>
            <p:cNvPr id="26" name="Freeform 15"/>
            <p:cNvSpPr>
              <a:spLocks/>
            </p:cNvSpPr>
            <p:nvPr/>
          </p:nvSpPr>
          <p:spPr bwMode="auto">
            <a:xfrm>
              <a:off x="3752" y="1984"/>
              <a:ext cx="67" cy="64"/>
            </a:xfrm>
            <a:custGeom>
              <a:avLst/>
              <a:gdLst/>
              <a:ahLst/>
              <a:cxnLst>
                <a:cxn ang="0">
                  <a:pos x="0" y="24"/>
                </a:cxn>
                <a:cxn ang="0">
                  <a:pos x="17" y="56"/>
                </a:cxn>
                <a:cxn ang="0">
                  <a:pos x="51" y="64"/>
                </a:cxn>
                <a:cxn ang="0">
                  <a:pos x="67" y="48"/>
                </a:cxn>
                <a:cxn ang="0">
                  <a:pos x="59" y="0"/>
                </a:cxn>
                <a:cxn ang="0">
                  <a:pos x="0" y="8"/>
                </a:cxn>
                <a:cxn ang="0">
                  <a:pos x="0" y="24"/>
                </a:cxn>
              </a:cxnLst>
              <a:rect l="0" t="0" r="r" b="b"/>
              <a:pathLst>
                <a:path w="67" h="64">
                  <a:moveTo>
                    <a:pt x="0" y="24"/>
                  </a:moveTo>
                  <a:lnTo>
                    <a:pt x="17" y="56"/>
                  </a:lnTo>
                  <a:lnTo>
                    <a:pt x="51" y="64"/>
                  </a:lnTo>
                  <a:lnTo>
                    <a:pt x="67" y="48"/>
                  </a:lnTo>
                  <a:lnTo>
                    <a:pt x="59" y="0"/>
                  </a:lnTo>
                  <a:lnTo>
                    <a:pt x="0" y="8"/>
                  </a:lnTo>
                  <a:lnTo>
                    <a:pt x="0" y="24"/>
                  </a:lnTo>
                  <a:close/>
                </a:path>
              </a:pathLst>
            </a:custGeom>
            <a:grpFill/>
            <a:ln w="9525">
              <a:noFill/>
              <a:round/>
              <a:headEnd/>
              <a:tailEnd/>
            </a:ln>
          </p:spPr>
          <p:txBody>
            <a:bodyPr/>
            <a:lstStyle/>
            <a:p>
              <a:pPr>
                <a:defRPr/>
              </a:pPr>
              <a:endParaRPr lang="en-GB"/>
            </a:p>
          </p:txBody>
        </p:sp>
        <p:sp>
          <p:nvSpPr>
            <p:cNvPr id="27" name="Freeform 16"/>
            <p:cNvSpPr>
              <a:spLocks/>
            </p:cNvSpPr>
            <p:nvPr/>
          </p:nvSpPr>
          <p:spPr bwMode="auto">
            <a:xfrm>
              <a:off x="1814" y="720"/>
              <a:ext cx="590" cy="424"/>
            </a:xfrm>
            <a:custGeom>
              <a:avLst/>
              <a:gdLst/>
              <a:ahLst/>
              <a:cxnLst>
                <a:cxn ang="0">
                  <a:pos x="101" y="320"/>
                </a:cxn>
                <a:cxn ang="0">
                  <a:pos x="135" y="384"/>
                </a:cxn>
                <a:cxn ang="0">
                  <a:pos x="202" y="424"/>
                </a:cxn>
                <a:cxn ang="0">
                  <a:pos x="253" y="424"/>
                </a:cxn>
                <a:cxn ang="0">
                  <a:pos x="287" y="416"/>
                </a:cxn>
                <a:cxn ang="0">
                  <a:pos x="346" y="424"/>
                </a:cxn>
                <a:cxn ang="0">
                  <a:pos x="430" y="392"/>
                </a:cxn>
                <a:cxn ang="0">
                  <a:pos x="463" y="400"/>
                </a:cxn>
                <a:cxn ang="0">
                  <a:pos x="506" y="376"/>
                </a:cxn>
                <a:cxn ang="0">
                  <a:pos x="556" y="352"/>
                </a:cxn>
                <a:cxn ang="0">
                  <a:pos x="590" y="272"/>
                </a:cxn>
                <a:cxn ang="0">
                  <a:pos x="565" y="256"/>
                </a:cxn>
                <a:cxn ang="0">
                  <a:pos x="556" y="224"/>
                </a:cxn>
                <a:cxn ang="0">
                  <a:pos x="565" y="192"/>
                </a:cxn>
                <a:cxn ang="0">
                  <a:pos x="573" y="160"/>
                </a:cxn>
                <a:cxn ang="0">
                  <a:pos x="531" y="160"/>
                </a:cxn>
                <a:cxn ang="0">
                  <a:pos x="506" y="120"/>
                </a:cxn>
                <a:cxn ang="0">
                  <a:pos x="480" y="144"/>
                </a:cxn>
                <a:cxn ang="0">
                  <a:pos x="472" y="160"/>
                </a:cxn>
                <a:cxn ang="0">
                  <a:pos x="447" y="152"/>
                </a:cxn>
                <a:cxn ang="0">
                  <a:pos x="413" y="160"/>
                </a:cxn>
                <a:cxn ang="0">
                  <a:pos x="405" y="128"/>
                </a:cxn>
                <a:cxn ang="0">
                  <a:pos x="379" y="128"/>
                </a:cxn>
                <a:cxn ang="0">
                  <a:pos x="371" y="152"/>
                </a:cxn>
                <a:cxn ang="0">
                  <a:pos x="354" y="112"/>
                </a:cxn>
                <a:cxn ang="0">
                  <a:pos x="312" y="120"/>
                </a:cxn>
                <a:cxn ang="0">
                  <a:pos x="295" y="144"/>
                </a:cxn>
                <a:cxn ang="0">
                  <a:pos x="278" y="144"/>
                </a:cxn>
                <a:cxn ang="0">
                  <a:pos x="270" y="88"/>
                </a:cxn>
                <a:cxn ang="0">
                  <a:pos x="253" y="96"/>
                </a:cxn>
                <a:cxn ang="0">
                  <a:pos x="244" y="152"/>
                </a:cxn>
                <a:cxn ang="0">
                  <a:pos x="228" y="152"/>
                </a:cxn>
                <a:cxn ang="0">
                  <a:pos x="219" y="128"/>
                </a:cxn>
                <a:cxn ang="0">
                  <a:pos x="177" y="160"/>
                </a:cxn>
                <a:cxn ang="0">
                  <a:pos x="185" y="112"/>
                </a:cxn>
                <a:cxn ang="0">
                  <a:pos x="211" y="88"/>
                </a:cxn>
                <a:cxn ang="0">
                  <a:pos x="185" y="16"/>
                </a:cxn>
                <a:cxn ang="0">
                  <a:pos x="143" y="0"/>
                </a:cxn>
                <a:cxn ang="0">
                  <a:pos x="152" y="64"/>
                </a:cxn>
                <a:cxn ang="0">
                  <a:pos x="118" y="16"/>
                </a:cxn>
                <a:cxn ang="0">
                  <a:pos x="93" y="32"/>
                </a:cxn>
                <a:cxn ang="0">
                  <a:pos x="76" y="48"/>
                </a:cxn>
                <a:cxn ang="0">
                  <a:pos x="93" y="64"/>
                </a:cxn>
                <a:cxn ang="0">
                  <a:pos x="59" y="48"/>
                </a:cxn>
                <a:cxn ang="0">
                  <a:pos x="51" y="64"/>
                </a:cxn>
                <a:cxn ang="0">
                  <a:pos x="25" y="64"/>
                </a:cxn>
                <a:cxn ang="0">
                  <a:pos x="42" y="88"/>
                </a:cxn>
                <a:cxn ang="0">
                  <a:pos x="101" y="96"/>
                </a:cxn>
                <a:cxn ang="0">
                  <a:pos x="143" y="128"/>
                </a:cxn>
                <a:cxn ang="0">
                  <a:pos x="110" y="144"/>
                </a:cxn>
                <a:cxn ang="0">
                  <a:pos x="126" y="160"/>
                </a:cxn>
                <a:cxn ang="0">
                  <a:pos x="143" y="176"/>
                </a:cxn>
                <a:cxn ang="0">
                  <a:pos x="126" y="184"/>
                </a:cxn>
                <a:cxn ang="0">
                  <a:pos x="8" y="144"/>
                </a:cxn>
                <a:cxn ang="0">
                  <a:pos x="0" y="168"/>
                </a:cxn>
                <a:cxn ang="0">
                  <a:pos x="93" y="192"/>
                </a:cxn>
                <a:cxn ang="0">
                  <a:pos x="84" y="216"/>
                </a:cxn>
                <a:cxn ang="0">
                  <a:pos x="84" y="256"/>
                </a:cxn>
                <a:cxn ang="0">
                  <a:pos x="67" y="280"/>
                </a:cxn>
                <a:cxn ang="0">
                  <a:pos x="34" y="280"/>
                </a:cxn>
                <a:cxn ang="0">
                  <a:pos x="17" y="296"/>
                </a:cxn>
                <a:cxn ang="0">
                  <a:pos x="101" y="320"/>
                </a:cxn>
              </a:cxnLst>
              <a:rect l="0" t="0" r="r" b="b"/>
              <a:pathLst>
                <a:path w="590" h="424">
                  <a:moveTo>
                    <a:pt x="101" y="320"/>
                  </a:moveTo>
                  <a:lnTo>
                    <a:pt x="135" y="384"/>
                  </a:lnTo>
                  <a:lnTo>
                    <a:pt x="202" y="424"/>
                  </a:lnTo>
                  <a:lnTo>
                    <a:pt x="253" y="424"/>
                  </a:lnTo>
                  <a:lnTo>
                    <a:pt x="287" y="416"/>
                  </a:lnTo>
                  <a:lnTo>
                    <a:pt x="346" y="424"/>
                  </a:lnTo>
                  <a:lnTo>
                    <a:pt x="430" y="392"/>
                  </a:lnTo>
                  <a:lnTo>
                    <a:pt x="463" y="400"/>
                  </a:lnTo>
                  <a:lnTo>
                    <a:pt x="506" y="376"/>
                  </a:lnTo>
                  <a:lnTo>
                    <a:pt x="556" y="352"/>
                  </a:lnTo>
                  <a:lnTo>
                    <a:pt x="590" y="272"/>
                  </a:lnTo>
                  <a:lnTo>
                    <a:pt x="565" y="256"/>
                  </a:lnTo>
                  <a:lnTo>
                    <a:pt x="556" y="224"/>
                  </a:lnTo>
                  <a:lnTo>
                    <a:pt x="565" y="192"/>
                  </a:lnTo>
                  <a:lnTo>
                    <a:pt x="573" y="160"/>
                  </a:lnTo>
                  <a:lnTo>
                    <a:pt x="531" y="160"/>
                  </a:lnTo>
                  <a:lnTo>
                    <a:pt x="506" y="120"/>
                  </a:lnTo>
                  <a:lnTo>
                    <a:pt x="480" y="144"/>
                  </a:lnTo>
                  <a:lnTo>
                    <a:pt x="472" y="160"/>
                  </a:lnTo>
                  <a:lnTo>
                    <a:pt x="447" y="152"/>
                  </a:lnTo>
                  <a:lnTo>
                    <a:pt x="413" y="160"/>
                  </a:lnTo>
                  <a:lnTo>
                    <a:pt x="405" y="128"/>
                  </a:lnTo>
                  <a:lnTo>
                    <a:pt x="379" y="128"/>
                  </a:lnTo>
                  <a:lnTo>
                    <a:pt x="371" y="152"/>
                  </a:lnTo>
                  <a:lnTo>
                    <a:pt x="354" y="112"/>
                  </a:lnTo>
                  <a:lnTo>
                    <a:pt x="312" y="120"/>
                  </a:lnTo>
                  <a:lnTo>
                    <a:pt x="295" y="144"/>
                  </a:lnTo>
                  <a:lnTo>
                    <a:pt x="278" y="144"/>
                  </a:lnTo>
                  <a:lnTo>
                    <a:pt x="270" y="88"/>
                  </a:lnTo>
                  <a:lnTo>
                    <a:pt x="253" y="96"/>
                  </a:lnTo>
                  <a:lnTo>
                    <a:pt x="244" y="152"/>
                  </a:lnTo>
                  <a:lnTo>
                    <a:pt x="228" y="152"/>
                  </a:lnTo>
                  <a:lnTo>
                    <a:pt x="219" y="128"/>
                  </a:lnTo>
                  <a:lnTo>
                    <a:pt x="177" y="160"/>
                  </a:lnTo>
                  <a:lnTo>
                    <a:pt x="185" y="112"/>
                  </a:lnTo>
                  <a:lnTo>
                    <a:pt x="211" y="88"/>
                  </a:lnTo>
                  <a:lnTo>
                    <a:pt x="185" y="16"/>
                  </a:lnTo>
                  <a:lnTo>
                    <a:pt x="143" y="0"/>
                  </a:lnTo>
                  <a:lnTo>
                    <a:pt x="152" y="64"/>
                  </a:lnTo>
                  <a:lnTo>
                    <a:pt x="118" y="16"/>
                  </a:lnTo>
                  <a:lnTo>
                    <a:pt x="93" y="32"/>
                  </a:lnTo>
                  <a:lnTo>
                    <a:pt x="76" y="48"/>
                  </a:lnTo>
                  <a:lnTo>
                    <a:pt x="93" y="64"/>
                  </a:lnTo>
                  <a:lnTo>
                    <a:pt x="59" y="48"/>
                  </a:lnTo>
                  <a:lnTo>
                    <a:pt x="51" y="64"/>
                  </a:lnTo>
                  <a:lnTo>
                    <a:pt x="25" y="64"/>
                  </a:lnTo>
                  <a:lnTo>
                    <a:pt x="42" y="88"/>
                  </a:lnTo>
                  <a:lnTo>
                    <a:pt x="101" y="96"/>
                  </a:lnTo>
                  <a:lnTo>
                    <a:pt x="143" y="128"/>
                  </a:lnTo>
                  <a:lnTo>
                    <a:pt x="110" y="144"/>
                  </a:lnTo>
                  <a:lnTo>
                    <a:pt x="126" y="160"/>
                  </a:lnTo>
                  <a:lnTo>
                    <a:pt x="143" y="176"/>
                  </a:lnTo>
                  <a:lnTo>
                    <a:pt x="126" y="184"/>
                  </a:lnTo>
                  <a:lnTo>
                    <a:pt x="8" y="144"/>
                  </a:lnTo>
                  <a:lnTo>
                    <a:pt x="0" y="168"/>
                  </a:lnTo>
                  <a:lnTo>
                    <a:pt x="93" y="192"/>
                  </a:lnTo>
                  <a:lnTo>
                    <a:pt x="84" y="216"/>
                  </a:lnTo>
                  <a:lnTo>
                    <a:pt x="84" y="256"/>
                  </a:lnTo>
                  <a:lnTo>
                    <a:pt x="67" y="280"/>
                  </a:lnTo>
                  <a:lnTo>
                    <a:pt x="34" y="280"/>
                  </a:lnTo>
                  <a:lnTo>
                    <a:pt x="17" y="296"/>
                  </a:lnTo>
                  <a:lnTo>
                    <a:pt x="101" y="32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28" name="Freeform 17"/>
            <p:cNvSpPr>
              <a:spLocks/>
            </p:cNvSpPr>
            <p:nvPr/>
          </p:nvSpPr>
          <p:spPr bwMode="auto">
            <a:xfrm>
              <a:off x="3752" y="1984"/>
              <a:ext cx="67" cy="64"/>
            </a:xfrm>
            <a:custGeom>
              <a:avLst/>
              <a:gdLst/>
              <a:ahLst/>
              <a:cxnLst>
                <a:cxn ang="0">
                  <a:pos x="0" y="24"/>
                </a:cxn>
                <a:cxn ang="0">
                  <a:pos x="17" y="56"/>
                </a:cxn>
                <a:cxn ang="0">
                  <a:pos x="51" y="64"/>
                </a:cxn>
                <a:cxn ang="0">
                  <a:pos x="67" y="48"/>
                </a:cxn>
                <a:cxn ang="0">
                  <a:pos x="59" y="0"/>
                </a:cxn>
                <a:cxn ang="0">
                  <a:pos x="0" y="8"/>
                </a:cxn>
              </a:cxnLst>
              <a:rect l="0" t="0" r="r" b="b"/>
              <a:pathLst>
                <a:path w="67" h="64">
                  <a:moveTo>
                    <a:pt x="0" y="24"/>
                  </a:moveTo>
                  <a:lnTo>
                    <a:pt x="17" y="56"/>
                  </a:lnTo>
                  <a:lnTo>
                    <a:pt x="51" y="64"/>
                  </a:lnTo>
                  <a:lnTo>
                    <a:pt x="67" y="48"/>
                  </a:lnTo>
                  <a:lnTo>
                    <a:pt x="59" y="0"/>
                  </a:lnTo>
                  <a:lnTo>
                    <a:pt x="0" y="8"/>
                  </a:lnTo>
                </a:path>
              </a:pathLst>
            </a:custGeom>
            <a:grpFill/>
            <a:ln w="12700">
              <a:solidFill>
                <a:srgbClr val="000000"/>
              </a:solidFill>
              <a:prstDash val="solid"/>
              <a:round/>
              <a:headEnd/>
              <a:tailEnd/>
            </a:ln>
          </p:spPr>
          <p:txBody>
            <a:bodyPr/>
            <a:lstStyle/>
            <a:p>
              <a:pPr>
                <a:defRPr/>
              </a:pPr>
              <a:endParaRPr lang="en-GB"/>
            </a:p>
          </p:txBody>
        </p:sp>
        <p:sp>
          <p:nvSpPr>
            <p:cNvPr id="29" name="Freeform 18"/>
            <p:cNvSpPr>
              <a:spLocks/>
            </p:cNvSpPr>
            <p:nvPr/>
          </p:nvSpPr>
          <p:spPr bwMode="auto">
            <a:xfrm>
              <a:off x="3752" y="1984"/>
              <a:ext cx="67" cy="64"/>
            </a:xfrm>
            <a:custGeom>
              <a:avLst/>
              <a:gdLst/>
              <a:ahLst/>
              <a:cxnLst>
                <a:cxn ang="0">
                  <a:pos x="0" y="24"/>
                </a:cxn>
                <a:cxn ang="0">
                  <a:pos x="17" y="56"/>
                </a:cxn>
                <a:cxn ang="0">
                  <a:pos x="51" y="64"/>
                </a:cxn>
                <a:cxn ang="0">
                  <a:pos x="67" y="48"/>
                </a:cxn>
                <a:cxn ang="0">
                  <a:pos x="59" y="0"/>
                </a:cxn>
                <a:cxn ang="0">
                  <a:pos x="0" y="8"/>
                </a:cxn>
              </a:cxnLst>
              <a:rect l="0" t="0" r="r" b="b"/>
              <a:pathLst>
                <a:path w="67" h="64">
                  <a:moveTo>
                    <a:pt x="0" y="24"/>
                  </a:moveTo>
                  <a:lnTo>
                    <a:pt x="17" y="56"/>
                  </a:lnTo>
                  <a:lnTo>
                    <a:pt x="51" y="64"/>
                  </a:lnTo>
                  <a:lnTo>
                    <a:pt x="67" y="48"/>
                  </a:lnTo>
                  <a:lnTo>
                    <a:pt x="59" y="0"/>
                  </a:lnTo>
                  <a:lnTo>
                    <a:pt x="0" y="8"/>
                  </a:lnTo>
                </a:path>
              </a:pathLst>
            </a:custGeom>
            <a:solidFill>
              <a:srgbClr val="00B050"/>
            </a:solidFill>
            <a:ln w="12700">
              <a:solidFill>
                <a:srgbClr val="000000"/>
              </a:solidFill>
              <a:prstDash val="solid"/>
              <a:round/>
              <a:headEnd/>
              <a:tailEnd/>
            </a:ln>
          </p:spPr>
          <p:txBody>
            <a:bodyPr/>
            <a:lstStyle/>
            <a:p>
              <a:pPr>
                <a:defRPr/>
              </a:pPr>
              <a:endParaRPr lang="en-GB"/>
            </a:p>
          </p:txBody>
        </p:sp>
        <p:sp>
          <p:nvSpPr>
            <p:cNvPr id="30" name="Freeform 19"/>
            <p:cNvSpPr>
              <a:spLocks/>
            </p:cNvSpPr>
            <p:nvPr/>
          </p:nvSpPr>
          <p:spPr bwMode="auto">
            <a:xfrm>
              <a:off x="3845" y="1920"/>
              <a:ext cx="109" cy="176"/>
            </a:xfrm>
            <a:custGeom>
              <a:avLst/>
              <a:gdLst/>
              <a:ahLst/>
              <a:cxnLst>
                <a:cxn ang="0">
                  <a:pos x="0" y="168"/>
                </a:cxn>
                <a:cxn ang="0">
                  <a:pos x="50" y="176"/>
                </a:cxn>
                <a:cxn ang="0">
                  <a:pos x="76" y="144"/>
                </a:cxn>
                <a:cxn ang="0">
                  <a:pos x="76" y="112"/>
                </a:cxn>
                <a:cxn ang="0">
                  <a:pos x="109" y="96"/>
                </a:cxn>
                <a:cxn ang="0">
                  <a:pos x="92" y="72"/>
                </a:cxn>
                <a:cxn ang="0">
                  <a:pos x="109" y="64"/>
                </a:cxn>
                <a:cxn ang="0">
                  <a:pos x="101" y="8"/>
                </a:cxn>
                <a:cxn ang="0">
                  <a:pos x="84" y="0"/>
                </a:cxn>
                <a:cxn ang="0">
                  <a:pos x="67" y="16"/>
                </a:cxn>
                <a:cxn ang="0">
                  <a:pos x="59" y="48"/>
                </a:cxn>
                <a:cxn ang="0">
                  <a:pos x="42" y="16"/>
                </a:cxn>
                <a:cxn ang="0">
                  <a:pos x="8" y="40"/>
                </a:cxn>
                <a:cxn ang="0">
                  <a:pos x="0" y="48"/>
                </a:cxn>
                <a:cxn ang="0">
                  <a:pos x="8" y="72"/>
                </a:cxn>
                <a:cxn ang="0">
                  <a:pos x="42" y="88"/>
                </a:cxn>
                <a:cxn ang="0">
                  <a:pos x="50" y="112"/>
                </a:cxn>
                <a:cxn ang="0">
                  <a:pos x="33" y="144"/>
                </a:cxn>
                <a:cxn ang="0">
                  <a:pos x="8" y="136"/>
                </a:cxn>
                <a:cxn ang="0">
                  <a:pos x="0" y="168"/>
                </a:cxn>
              </a:cxnLst>
              <a:rect l="0" t="0" r="r" b="b"/>
              <a:pathLst>
                <a:path w="109" h="176">
                  <a:moveTo>
                    <a:pt x="0" y="168"/>
                  </a:moveTo>
                  <a:lnTo>
                    <a:pt x="50" y="176"/>
                  </a:lnTo>
                  <a:lnTo>
                    <a:pt x="76" y="144"/>
                  </a:lnTo>
                  <a:lnTo>
                    <a:pt x="76" y="112"/>
                  </a:lnTo>
                  <a:lnTo>
                    <a:pt x="109" y="96"/>
                  </a:lnTo>
                  <a:lnTo>
                    <a:pt x="92" y="72"/>
                  </a:lnTo>
                  <a:lnTo>
                    <a:pt x="109" y="64"/>
                  </a:lnTo>
                  <a:lnTo>
                    <a:pt x="101" y="8"/>
                  </a:lnTo>
                  <a:lnTo>
                    <a:pt x="84" y="0"/>
                  </a:lnTo>
                  <a:lnTo>
                    <a:pt x="67" y="16"/>
                  </a:lnTo>
                  <a:lnTo>
                    <a:pt x="59" y="48"/>
                  </a:lnTo>
                  <a:lnTo>
                    <a:pt x="42" y="16"/>
                  </a:lnTo>
                  <a:lnTo>
                    <a:pt x="8" y="40"/>
                  </a:lnTo>
                  <a:lnTo>
                    <a:pt x="0" y="48"/>
                  </a:lnTo>
                  <a:lnTo>
                    <a:pt x="8" y="72"/>
                  </a:lnTo>
                  <a:lnTo>
                    <a:pt x="42" y="88"/>
                  </a:lnTo>
                  <a:lnTo>
                    <a:pt x="50" y="112"/>
                  </a:lnTo>
                  <a:lnTo>
                    <a:pt x="33" y="144"/>
                  </a:lnTo>
                  <a:lnTo>
                    <a:pt x="8" y="136"/>
                  </a:lnTo>
                  <a:lnTo>
                    <a:pt x="0" y="168"/>
                  </a:lnTo>
                  <a:close/>
                </a:path>
              </a:pathLst>
            </a:custGeom>
            <a:grpFill/>
            <a:ln w="9525">
              <a:noFill/>
              <a:round/>
              <a:headEnd/>
              <a:tailEnd/>
            </a:ln>
          </p:spPr>
          <p:txBody>
            <a:bodyPr/>
            <a:lstStyle/>
            <a:p>
              <a:pPr>
                <a:defRPr/>
              </a:pPr>
              <a:endParaRPr lang="en-GB"/>
            </a:p>
          </p:txBody>
        </p:sp>
        <p:sp>
          <p:nvSpPr>
            <p:cNvPr id="31" name="Freeform 20"/>
            <p:cNvSpPr>
              <a:spLocks/>
            </p:cNvSpPr>
            <p:nvPr/>
          </p:nvSpPr>
          <p:spPr bwMode="auto">
            <a:xfrm>
              <a:off x="4039" y="4048"/>
              <a:ext cx="328" cy="208"/>
            </a:xfrm>
            <a:custGeom>
              <a:avLst/>
              <a:gdLst/>
              <a:ahLst/>
              <a:cxnLst>
                <a:cxn ang="0">
                  <a:pos x="0" y="80"/>
                </a:cxn>
                <a:cxn ang="0">
                  <a:pos x="0" y="56"/>
                </a:cxn>
                <a:cxn ang="0">
                  <a:pos x="25" y="32"/>
                </a:cxn>
                <a:cxn ang="0">
                  <a:pos x="50" y="48"/>
                </a:cxn>
                <a:cxn ang="0">
                  <a:pos x="67" y="32"/>
                </a:cxn>
                <a:cxn ang="0">
                  <a:pos x="92" y="24"/>
                </a:cxn>
                <a:cxn ang="0">
                  <a:pos x="101" y="32"/>
                </a:cxn>
                <a:cxn ang="0">
                  <a:pos x="117" y="40"/>
                </a:cxn>
                <a:cxn ang="0">
                  <a:pos x="134" y="48"/>
                </a:cxn>
                <a:cxn ang="0">
                  <a:pos x="160" y="40"/>
                </a:cxn>
                <a:cxn ang="0">
                  <a:pos x="210" y="40"/>
                </a:cxn>
                <a:cxn ang="0">
                  <a:pos x="235" y="32"/>
                </a:cxn>
                <a:cxn ang="0">
                  <a:pos x="252" y="16"/>
                </a:cxn>
                <a:cxn ang="0">
                  <a:pos x="261" y="16"/>
                </a:cxn>
                <a:cxn ang="0">
                  <a:pos x="286" y="24"/>
                </a:cxn>
                <a:cxn ang="0">
                  <a:pos x="294" y="8"/>
                </a:cxn>
                <a:cxn ang="0">
                  <a:pos x="320" y="0"/>
                </a:cxn>
                <a:cxn ang="0">
                  <a:pos x="328" y="16"/>
                </a:cxn>
                <a:cxn ang="0">
                  <a:pos x="311" y="56"/>
                </a:cxn>
                <a:cxn ang="0">
                  <a:pos x="303" y="80"/>
                </a:cxn>
                <a:cxn ang="0">
                  <a:pos x="286" y="104"/>
                </a:cxn>
                <a:cxn ang="0">
                  <a:pos x="286" y="112"/>
                </a:cxn>
                <a:cxn ang="0">
                  <a:pos x="303" y="128"/>
                </a:cxn>
                <a:cxn ang="0">
                  <a:pos x="320" y="160"/>
                </a:cxn>
                <a:cxn ang="0">
                  <a:pos x="303" y="176"/>
                </a:cxn>
                <a:cxn ang="0">
                  <a:pos x="303" y="208"/>
                </a:cxn>
                <a:cxn ang="0">
                  <a:pos x="269" y="200"/>
                </a:cxn>
                <a:cxn ang="0">
                  <a:pos x="227" y="192"/>
                </a:cxn>
                <a:cxn ang="0">
                  <a:pos x="202" y="152"/>
                </a:cxn>
                <a:cxn ang="0">
                  <a:pos x="168" y="160"/>
                </a:cxn>
                <a:cxn ang="0">
                  <a:pos x="143" y="144"/>
                </a:cxn>
                <a:cxn ang="0">
                  <a:pos x="126" y="128"/>
                </a:cxn>
                <a:cxn ang="0">
                  <a:pos x="109" y="128"/>
                </a:cxn>
                <a:cxn ang="0">
                  <a:pos x="84" y="112"/>
                </a:cxn>
                <a:cxn ang="0">
                  <a:pos x="67" y="112"/>
                </a:cxn>
                <a:cxn ang="0">
                  <a:pos x="50" y="96"/>
                </a:cxn>
                <a:cxn ang="0">
                  <a:pos x="25" y="104"/>
                </a:cxn>
                <a:cxn ang="0">
                  <a:pos x="0" y="80"/>
                </a:cxn>
              </a:cxnLst>
              <a:rect l="0" t="0" r="r" b="b"/>
              <a:pathLst>
                <a:path w="328" h="208">
                  <a:moveTo>
                    <a:pt x="0" y="80"/>
                  </a:moveTo>
                  <a:lnTo>
                    <a:pt x="0" y="56"/>
                  </a:lnTo>
                  <a:lnTo>
                    <a:pt x="25" y="32"/>
                  </a:lnTo>
                  <a:lnTo>
                    <a:pt x="50" y="48"/>
                  </a:lnTo>
                  <a:lnTo>
                    <a:pt x="67" y="32"/>
                  </a:lnTo>
                  <a:lnTo>
                    <a:pt x="92" y="24"/>
                  </a:lnTo>
                  <a:lnTo>
                    <a:pt x="101" y="32"/>
                  </a:lnTo>
                  <a:lnTo>
                    <a:pt x="117" y="40"/>
                  </a:lnTo>
                  <a:lnTo>
                    <a:pt x="134" y="48"/>
                  </a:lnTo>
                  <a:lnTo>
                    <a:pt x="160" y="40"/>
                  </a:lnTo>
                  <a:lnTo>
                    <a:pt x="210" y="40"/>
                  </a:lnTo>
                  <a:lnTo>
                    <a:pt x="235" y="32"/>
                  </a:lnTo>
                  <a:lnTo>
                    <a:pt x="252" y="16"/>
                  </a:lnTo>
                  <a:lnTo>
                    <a:pt x="261" y="16"/>
                  </a:lnTo>
                  <a:lnTo>
                    <a:pt x="286" y="24"/>
                  </a:lnTo>
                  <a:lnTo>
                    <a:pt x="294" y="8"/>
                  </a:lnTo>
                  <a:lnTo>
                    <a:pt x="320" y="0"/>
                  </a:lnTo>
                  <a:lnTo>
                    <a:pt x="328" y="16"/>
                  </a:lnTo>
                  <a:lnTo>
                    <a:pt x="311" y="56"/>
                  </a:lnTo>
                  <a:lnTo>
                    <a:pt x="303" y="80"/>
                  </a:lnTo>
                  <a:lnTo>
                    <a:pt x="286" y="104"/>
                  </a:lnTo>
                  <a:lnTo>
                    <a:pt x="286" y="112"/>
                  </a:lnTo>
                  <a:lnTo>
                    <a:pt x="303" y="128"/>
                  </a:lnTo>
                  <a:lnTo>
                    <a:pt x="320" y="160"/>
                  </a:lnTo>
                  <a:lnTo>
                    <a:pt x="303" y="176"/>
                  </a:lnTo>
                  <a:lnTo>
                    <a:pt x="303" y="208"/>
                  </a:lnTo>
                  <a:lnTo>
                    <a:pt x="269" y="200"/>
                  </a:lnTo>
                  <a:lnTo>
                    <a:pt x="227" y="192"/>
                  </a:lnTo>
                  <a:lnTo>
                    <a:pt x="202" y="152"/>
                  </a:lnTo>
                  <a:lnTo>
                    <a:pt x="168" y="160"/>
                  </a:lnTo>
                  <a:lnTo>
                    <a:pt x="143" y="144"/>
                  </a:lnTo>
                  <a:lnTo>
                    <a:pt x="126" y="128"/>
                  </a:lnTo>
                  <a:lnTo>
                    <a:pt x="109" y="128"/>
                  </a:lnTo>
                  <a:lnTo>
                    <a:pt x="84" y="112"/>
                  </a:lnTo>
                  <a:lnTo>
                    <a:pt x="67" y="112"/>
                  </a:lnTo>
                  <a:lnTo>
                    <a:pt x="50" y="96"/>
                  </a:lnTo>
                  <a:lnTo>
                    <a:pt x="25" y="104"/>
                  </a:lnTo>
                  <a:lnTo>
                    <a:pt x="0" y="80"/>
                  </a:lnTo>
                  <a:close/>
                </a:path>
              </a:pathLst>
            </a:custGeom>
            <a:grpFill/>
            <a:ln w="9525">
              <a:noFill/>
              <a:round/>
              <a:headEnd/>
              <a:tailEnd/>
            </a:ln>
          </p:spPr>
          <p:txBody>
            <a:bodyPr/>
            <a:lstStyle/>
            <a:p>
              <a:pPr>
                <a:defRPr/>
              </a:pPr>
              <a:endParaRPr lang="en-GB"/>
            </a:p>
          </p:txBody>
        </p:sp>
        <p:sp>
          <p:nvSpPr>
            <p:cNvPr id="32" name="Freeform 21"/>
            <p:cNvSpPr>
              <a:spLocks/>
            </p:cNvSpPr>
            <p:nvPr/>
          </p:nvSpPr>
          <p:spPr bwMode="auto">
            <a:xfrm>
              <a:off x="3845" y="1920"/>
              <a:ext cx="109" cy="176"/>
            </a:xfrm>
            <a:custGeom>
              <a:avLst/>
              <a:gdLst/>
              <a:ahLst/>
              <a:cxnLst>
                <a:cxn ang="0">
                  <a:pos x="0" y="168"/>
                </a:cxn>
                <a:cxn ang="0">
                  <a:pos x="50" y="176"/>
                </a:cxn>
                <a:cxn ang="0">
                  <a:pos x="76" y="144"/>
                </a:cxn>
                <a:cxn ang="0">
                  <a:pos x="76" y="112"/>
                </a:cxn>
                <a:cxn ang="0">
                  <a:pos x="109" y="96"/>
                </a:cxn>
                <a:cxn ang="0">
                  <a:pos x="92" y="72"/>
                </a:cxn>
                <a:cxn ang="0">
                  <a:pos x="109" y="64"/>
                </a:cxn>
                <a:cxn ang="0">
                  <a:pos x="101" y="8"/>
                </a:cxn>
                <a:cxn ang="0">
                  <a:pos x="84" y="0"/>
                </a:cxn>
                <a:cxn ang="0">
                  <a:pos x="67" y="16"/>
                </a:cxn>
                <a:cxn ang="0">
                  <a:pos x="59" y="48"/>
                </a:cxn>
                <a:cxn ang="0">
                  <a:pos x="42" y="16"/>
                </a:cxn>
                <a:cxn ang="0">
                  <a:pos x="8" y="40"/>
                </a:cxn>
                <a:cxn ang="0">
                  <a:pos x="0" y="48"/>
                </a:cxn>
                <a:cxn ang="0">
                  <a:pos x="8" y="72"/>
                </a:cxn>
                <a:cxn ang="0">
                  <a:pos x="42" y="88"/>
                </a:cxn>
                <a:cxn ang="0">
                  <a:pos x="50" y="112"/>
                </a:cxn>
                <a:cxn ang="0">
                  <a:pos x="33" y="144"/>
                </a:cxn>
                <a:cxn ang="0">
                  <a:pos x="8" y="136"/>
                </a:cxn>
                <a:cxn ang="0">
                  <a:pos x="0" y="168"/>
                </a:cxn>
              </a:cxnLst>
              <a:rect l="0" t="0" r="r" b="b"/>
              <a:pathLst>
                <a:path w="109" h="176">
                  <a:moveTo>
                    <a:pt x="0" y="168"/>
                  </a:moveTo>
                  <a:lnTo>
                    <a:pt x="50" y="176"/>
                  </a:lnTo>
                  <a:lnTo>
                    <a:pt x="76" y="144"/>
                  </a:lnTo>
                  <a:lnTo>
                    <a:pt x="76" y="112"/>
                  </a:lnTo>
                  <a:lnTo>
                    <a:pt x="109" y="96"/>
                  </a:lnTo>
                  <a:lnTo>
                    <a:pt x="92" y="72"/>
                  </a:lnTo>
                  <a:lnTo>
                    <a:pt x="109" y="64"/>
                  </a:lnTo>
                  <a:lnTo>
                    <a:pt x="101" y="8"/>
                  </a:lnTo>
                  <a:lnTo>
                    <a:pt x="84" y="0"/>
                  </a:lnTo>
                  <a:lnTo>
                    <a:pt x="67" y="16"/>
                  </a:lnTo>
                  <a:lnTo>
                    <a:pt x="59" y="48"/>
                  </a:lnTo>
                  <a:lnTo>
                    <a:pt x="42" y="16"/>
                  </a:lnTo>
                  <a:lnTo>
                    <a:pt x="8" y="40"/>
                  </a:lnTo>
                  <a:lnTo>
                    <a:pt x="0" y="48"/>
                  </a:lnTo>
                  <a:lnTo>
                    <a:pt x="8" y="72"/>
                  </a:lnTo>
                  <a:lnTo>
                    <a:pt x="42" y="88"/>
                  </a:lnTo>
                  <a:lnTo>
                    <a:pt x="50" y="112"/>
                  </a:lnTo>
                  <a:lnTo>
                    <a:pt x="33" y="144"/>
                  </a:lnTo>
                  <a:lnTo>
                    <a:pt x="8" y="136"/>
                  </a:lnTo>
                  <a:lnTo>
                    <a:pt x="0" y="16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33" name="Freeform 22"/>
            <p:cNvSpPr>
              <a:spLocks/>
            </p:cNvSpPr>
            <p:nvPr/>
          </p:nvSpPr>
          <p:spPr bwMode="auto">
            <a:xfrm>
              <a:off x="4039" y="4048"/>
              <a:ext cx="328" cy="208"/>
            </a:xfrm>
            <a:custGeom>
              <a:avLst/>
              <a:gdLst/>
              <a:ahLst/>
              <a:cxnLst>
                <a:cxn ang="0">
                  <a:pos x="0" y="80"/>
                </a:cxn>
                <a:cxn ang="0">
                  <a:pos x="0" y="56"/>
                </a:cxn>
                <a:cxn ang="0">
                  <a:pos x="25" y="32"/>
                </a:cxn>
                <a:cxn ang="0">
                  <a:pos x="50" y="48"/>
                </a:cxn>
                <a:cxn ang="0">
                  <a:pos x="67" y="32"/>
                </a:cxn>
                <a:cxn ang="0">
                  <a:pos x="92" y="24"/>
                </a:cxn>
                <a:cxn ang="0">
                  <a:pos x="101" y="32"/>
                </a:cxn>
                <a:cxn ang="0">
                  <a:pos x="117" y="40"/>
                </a:cxn>
                <a:cxn ang="0">
                  <a:pos x="134" y="48"/>
                </a:cxn>
                <a:cxn ang="0">
                  <a:pos x="160" y="40"/>
                </a:cxn>
                <a:cxn ang="0">
                  <a:pos x="210" y="40"/>
                </a:cxn>
                <a:cxn ang="0">
                  <a:pos x="235" y="32"/>
                </a:cxn>
                <a:cxn ang="0">
                  <a:pos x="252" y="16"/>
                </a:cxn>
                <a:cxn ang="0">
                  <a:pos x="261" y="16"/>
                </a:cxn>
                <a:cxn ang="0">
                  <a:pos x="286" y="24"/>
                </a:cxn>
                <a:cxn ang="0">
                  <a:pos x="294" y="8"/>
                </a:cxn>
                <a:cxn ang="0">
                  <a:pos x="320" y="0"/>
                </a:cxn>
                <a:cxn ang="0">
                  <a:pos x="328" y="16"/>
                </a:cxn>
                <a:cxn ang="0">
                  <a:pos x="311" y="56"/>
                </a:cxn>
                <a:cxn ang="0">
                  <a:pos x="303" y="80"/>
                </a:cxn>
                <a:cxn ang="0">
                  <a:pos x="286" y="104"/>
                </a:cxn>
                <a:cxn ang="0">
                  <a:pos x="286" y="112"/>
                </a:cxn>
                <a:cxn ang="0">
                  <a:pos x="303" y="128"/>
                </a:cxn>
                <a:cxn ang="0">
                  <a:pos x="320" y="160"/>
                </a:cxn>
                <a:cxn ang="0">
                  <a:pos x="303" y="176"/>
                </a:cxn>
                <a:cxn ang="0">
                  <a:pos x="303" y="208"/>
                </a:cxn>
                <a:cxn ang="0">
                  <a:pos x="269" y="200"/>
                </a:cxn>
                <a:cxn ang="0">
                  <a:pos x="227" y="192"/>
                </a:cxn>
                <a:cxn ang="0">
                  <a:pos x="202" y="152"/>
                </a:cxn>
                <a:cxn ang="0">
                  <a:pos x="168" y="160"/>
                </a:cxn>
                <a:cxn ang="0">
                  <a:pos x="143" y="144"/>
                </a:cxn>
                <a:cxn ang="0">
                  <a:pos x="126" y="128"/>
                </a:cxn>
                <a:cxn ang="0">
                  <a:pos x="109" y="128"/>
                </a:cxn>
                <a:cxn ang="0">
                  <a:pos x="84" y="112"/>
                </a:cxn>
                <a:cxn ang="0">
                  <a:pos x="67" y="112"/>
                </a:cxn>
                <a:cxn ang="0">
                  <a:pos x="50" y="96"/>
                </a:cxn>
                <a:cxn ang="0">
                  <a:pos x="25" y="104"/>
                </a:cxn>
                <a:cxn ang="0">
                  <a:pos x="0" y="80"/>
                </a:cxn>
              </a:cxnLst>
              <a:rect l="0" t="0" r="r" b="b"/>
              <a:pathLst>
                <a:path w="328" h="208">
                  <a:moveTo>
                    <a:pt x="0" y="80"/>
                  </a:moveTo>
                  <a:lnTo>
                    <a:pt x="0" y="56"/>
                  </a:lnTo>
                  <a:lnTo>
                    <a:pt x="25" y="32"/>
                  </a:lnTo>
                  <a:lnTo>
                    <a:pt x="50" y="48"/>
                  </a:lnTo>
                  <a:lnTo>
                    <a:pt x="67" y="32"/>
                  </a:lnTo>
                  <a:lnTo>
                    <a:pt x="92" y="24"/>
                  </a:lnTo>
                  <a:lnTo>
                    <a:pt x="101" y="32"/>
                  </a:lnTo>
                  <a:lnTo>
                    <a:pt x="117" y="40"/>
                  </a:lnTo>
                  <a:lnTo>
                    <a:pt x="134" y="48"/>
                  </a:lnTo>
                  <a:lnTo>
                    <a:pt x="160" y="40"/>
                  </a:lnTo>
                  <a:lnTo>
                    <a:pt x="210" y="40"/>
                  </a:lnTo>
                  <a:lnTo>
                    <a:pt x="235" y="32"/>
                  </a:lnTo>
                  <a:lnTo>
                    <a:pt x="252" y="16"/>
                  </a:lnTo>
                  <a:lnTo>
                    <a:pt x="261" y="16"/>
                  </a:lnTo>
                  <a:lnTo>
                    <a:pt x="286" y="24"/>
                  </a:lnTo>
                  <a:lnTo>
                    <a:pt x="294" y="8"/>
                  </a:lnTo>
                  <a:lnTo>
                    <a:pt x="320" y="0"/>
                  </a:lnTo>
                  <a:lnTo>
                    <a:pt x="328" y="16"/>
                  </a:lnTo>
                  <a:lnTo>
                    <a:pt x="311" y="56"/>
                  </a:lnTo>
                  <a:lnTo>
                    <a:pt x="303" y="80"/>
                  </a:lnTo>
                  <a:lnTo>
                    <a:pt x="286" y="104"/>
                  </a:lnTo>
                  <a:lnTo>
                    <a:pt x="286" y="112"/>
                  </a:lnTo>
                  <a:lnTo>
                    <a:pt x="303" y="128"/>
                  </a:lnTo>
                  <a:lnTo>
                    <a:pt x="320" y="160"/>
                  </a:lnTo>
                  <a:lnTo>
                    <a:pt x="303" y="176"/>
                  </a:lnTo>
                  <a:lnTo>
                    <a:pt x="303" y="208"/>
                  </a:lnTo>
                  <a:lnTo>
                    <a:pt x="269" y="200"/>
                  </a:lnTo>
                  <a:lnTo>
                    <a:pt x="227" y="192"/>
                  </a:lnTo>
                  <a:lnTo>
                    <a:pt x="202" y="152"/>
                  </a:lnTo>
                  <a:lnTo>
                    <a:pt x="168" y="160"/>
                  </a:lnTo>
                  <a:lnTo>
                    <a:pt x="143" y="144"/>
                  </a:lnTo>
                  <a:lnTo>
                    <a:pt x="126" y="128"/>
                  </a:lnTo>
                  <a:lnTo>
                    <a:pt x="109" y="128"/>
                  </a:lnTo>
                  <a:lnTo>
                    <a:pt x="84" y="112"/>
                  </a:lnTo>
                  <a:lnTo>
                    <a:pt x="67" y="112"/>
                  </a:lnTo>
                  <a:lnTo>
                    <a:pt x="50" y="96"/>
                  </a:lnTo>
                  <a:lnTo>
                    <a:pt x="25" y="104"/>
                  </a:lnTo>
                  <a:lnTo>
                    <a:pt x="0" y="8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34" name="Freeform 23"/>
            <p:cNvSpPr>
              <a:spLocks/>
            </p:cNvSpPr>
            <p:nvPr/>
          </p:nvSpPr>
          <p:spPr bwMode="auto">
            <a:xfrm>
              <a:off x="5286" y="4200"/>
              <a:ext cx="311" cy="72"/>
            </a:xfrm>
            <a:custGeom>
              <a:avLst/>
              <a:gdLst/>
              <a:ahLst/>
              <a:cxnLst>
                <a:cxn ang="0">
                  <a:pos x="0" y="24"/>
                </a:cxn>
                <a:cxn ang="0">
                  <a:pos x="8" y="56"/>
                </a:cxn>
                <a:cxn ang="0">
                  <a:pos x="33" y="64"/>
                </a:cxn>
                <a:cxn ang="0">
                  <a:pos x="67" y="64"/>
                </a:cxn>
                <a:cxn ang="0">
                  <a:pos x="126" y="56"/>
                </a:cxn>
                <a:cxn ang="0">
                  <a:pos x="143" y="56"/>
                </a:cxn>
                <a:cxn ang="0">
                  <a:pos x="143" y="72"/>
                </a:cxn>
                <a:cxn ang="0">
                  <a:pos x="193" y="72"/>
                </a:cxn>
                <a:cxn ang="0">
                  <a:pos x="219" y="56"/>
                </a:cxn>
                <a:cxn ang="0">
                  <a:pos x="252" y="56"/>
                </a:cxn>
                <a:cxn ang="0">
                  <a:pos x="278" y="40"/>
                </a:cxn>
                <a:cxn ang="0">
                  <a:pos x="311" y="32"/>
                </a:cxn>
                <a:cxn ang="0">
                  <a:pos x="311" y="0"/>
                </a:cxn>
                <a:cxn ang="0">
                  <a:pos x="286" y="16"/>
                </a:cxn>
                <a:cxn ang="0">
                  <a:pos x="269" y="24"/>
                </a:cxn>
                <a:cxn ang="0">
                  <a:pos x="252" y="24"/>
                </a:cxn>
                <a:cxn ang="0">
                  <a:pos x="244" y="8"/>
                </a:cxn>
                <a:cxn ang="0">
                  <a:pos x="219" y="16"/>
                </a:cxn>
                <a:cxn ang="0">
                  <a:pos x="168" y="24"/>
                </a:cxn>
                <a:cxn ang="0">
                  <a:pos x="168" y="8"/>
                </a:cxn>
                <a:cxn ang="0">
                  <a:pos x="84" y="40"/>
                </a:cxn>
                <a:cxn ang="0">
                  <a:pos x="75" y="16"/>
                </a:cxn>
                <a:cxn ang="0">
                  <a:pos x="59" y="8"/>
                </a:cxn>
                <a:cxn ang="0">
                  <a:pos x="59" y="24"/>
                </a:cxn>
                <a:cxn ang="0">
                  <a:pos x="33" y="24"/>
                </a:cxn>
                <a:cxn ang="0">
                  <a:pos x="16" y="0"/>
                </a:cxn>
                <a:cxn ang="0">
                  <a:pos x="16" y="16"/>
                </a:cxn>
                <a:cxn ang="0">
                  <a:pos x="0" y="24"/>
                </a:cxn>
              </a:cxnLst>
              <a:rect l="0" t="0" r="r" b="b"/>
              <a:pathLst>
                <a:path w="311" h="72">
                  <a:moveTo>
                    <a:pt x="0" y="24"/>
                  </a:moveTo>
                  <a:lnTo>
                    <a:pt x="8" y="56"/>
                  </a:lnTo>
                  <a:lnTo>
                    <a:pt x="33" y="64"/>
                  </a:lnTo>
                  <a:lnTo>
                    <a:pt x="67" y="64"/>
                  </a:lnTo>
                  <a:lnTo>
                    <a:pt x="126" y="56"/>
                  </a:lnTo>
                  <a:lnTo>
                    <a:pt x="143" y="56"/>
                  </a:lnTo>
                  <a:lnTo>
                    <a:pt x="143" y="72"/>
                  </a:lnTo>
                  <a:lnTo>
                    <a:pt x="193" y="72"/>
                  </a:lnTo>
                  <a:lnTo>
                    <a:pt x="219" y="56"/>
                  </a:lnTo>
                  <a:lnTo>
                    <a:pt x="252" y="56"/>
                  </a:lnTo>
                  <a:lnTo>
                    <a:pt x="278" y="40"/>
                  </a:lnTo>
                  <a:lnTo>
                    <a:pt x="311" y="32"/>
                  </a:lnTo>
                  <a:lnTo>
                    <a:pt x="311" y="0"/>
                  </a:lnTo>
                  <a:lnTo>
                    <a:pt x="286" y="16"/>
                  </a:lnTo>
                  <a:lnTo>
                    <a:pt x="269" y="24"/>
                  </a:lnTo>
                  <a:lnTo>
                    <a:pt x="252" y="24"/>
                  </a:lnTo>
                  <a:lnTo>
                    <a:pt x="244" y="8"/>
                  </a:lnTo>
                  <a:lnTo>
                    <a:pt x="219" y="16"/>
                  </a:lnTo>
                  <a:lnTo>
                    <a:pt x="168" y="24"/>
                  </a:lnTo>
                  <a:lnTo>
                    <a:pt x="168" y="8"/>
                  </a:lnTo>
                  <a:lnTo>
                    <a:pt x="84" y="40"/>
                  </a:lnTo>
                  <a:lnTo>
                    <a:pt x="75" y="16"/>
                  </a:lnTo>
                  <a:lnTo>
                    <a:pt x="59" y="8"/>
                  </a:lnTo>
                  <a:lnTo>
                    <a:pt x="59" y="24"/>
                  </a:lnTo>
                  <a:lnTo>
                    <a:pt x="33" y="24"/>
                  </a:lnTo>
                  <a:lnTo>
                    <a:pt x="16" y="0"/>
                  </a:lnTo>
                  <a:lnTo>
                    <a:pt x="16" y="16"/>
                  </a:lnTo>
                  <a:lnTo>
                    <a:pt x="0" y="24"/>
                  </a:lnTo>
                  <a:close/>
                </a:path>
              </a:pathLst>
            </a:custGeom>
            <a:grpFill/>
            <a:ln w="9525">
              <a:noFill/>
              <a:round/>
              <a:headEnd/>
              <a:tailEnd/>
            </a:ln>
          </p:spPr>
          <p:txBody>
            <a:bodyPr/>
            <a:lstStyle/>
            <a:p>
              <a:pPr>
                <a:defRPr/>
              </a:pPr>
              <a:endParaRPr lang="en-GB"/>
            </a:p>
          </p:txBody>
        </p:sp>
        <p:sp>
          <p:nvSpPr>
            <p:cNvPr id="35" name="Freeform 24"/>
            <p:cNvSpPr>
              <a:spLocks/>
            </p:cNvSpPr>
            <p:nvPr/>
          </p:nvSpPr>
          <p:spPr bwMode="auto">
            <a:xfrm>
              <a:off x="3584" y="3712"/>
              <a:ext cx="168" cy="288"/>
            </a:xfrm>
            <a:custGeom>
              <a:avLst/>
              <a:gdLst/>
              <a:ahLst/>
              <a:cxnLst>
                <a:cxn ang="0">
                  <a:pos x="0" y="40"/>
                </a:cxn>
                <a:cxn ang="0">
                  <a:pos x="33" y="48"/>
                </a:cxn>
                <a:cxn ang="0">
                  <a:pos x="59" y="40"/>
                </a:cxn>
                <a:cxn ang="0">
                  <a:pos x="101" y="8"/>
                </a:cxn>
                <a:cxn ang="0">
                  <a:pos x="109" y="0"/>
                </a:cxn>
                <a:cxn ang="0">
                  <a:pos x="143" y="16"/>
                </a:cxn>
                <a:cxn ang="0">
                  <a:pos x="143" y="32"/>
                </a:cxn>
                <a:cxn ang="0">
                  <a:pos x="168" y="96"/>
                </a:cxn>
                <a:cxn ang="0">
                  <a:pos x="151" y="120"/>
                </a:cxn>
                <a:cxn ang="0">
                  <a:pos x="168" y="152"/>
                </a:cxn>
                <a:cxn ang="0">
                  <a:pos x="143" y="256"/>
                </a:cxn>
                <a:cxn ang="0">
                  <a:pos x="117" y="248"/>
                </a:cxn>
                <a:cxn ang="0">
                  <a:pos x="92" y="248"/>
                </a:cxn>
                <a:cxn ang="0">
                  <a:pos x="84" y="264"/>
                </a:cxn>
                <a:cxn ang="0">
                  <a:pos x="67" y="280"/>
                </a:cxn>
                <a:cxn ang="0">
                  <a:pos x="42" y="288"/>
                </a:cxn>
                <a:cxn ang="0">
                  <a:pos x="25" y="248"/>
                </a:cxn>
                <a:cxn ang="0">
                  <a:pos x="25" y="200"/>
                </a:cxn>
                <a:cxn ang="0">
                  <a:pos x="33" y="176"/>
                </a:cxn>
                <a:cxn ang="0">
                  <a:pos x="25" y="160"/>
                </a:cxn>
                <a:cxn ang="0">
                  <a:pos x="33" y="136"/>
                </a:cxn>
                <a:cxn ang="0">
                  <a:pos x="33" y="112"/>
                </a:cxn>
                <a:cxn ang="0">
                  <a:pos x="25" y="80"/>
                </a:cxn>
                <a:cxn ang="0">
                  <a:pos x="0" y="72"/>
                </a:cxn>
                <a:cxn ang="0">
                  <a:pos x="0" y="40"/>
                </a:cxn>
              </a:cxnLst>
              <a:rect l="0" t="0" r="r" b="b"/>
              <a:pathLst>
                <a:path w="168" h="288">
                  <a:moveTo>
                    <a:pt x="0" y="40"/>
                  </a:moveTo>
                  <a:lnTo>
                    <a:pt x="33" y="48"/>
                  </a:lnTo>
                  <a:lnTo>
                    <a:pt x="59" y="40"/>
                  </a:lnTo>
                  <a:lnTo>
                    <a:pt x="101" y="8"/>
                  </a:lnTo>
                  <a:lnTo>
                    <a:pt x="109" y="0"/>
                  </a:lnTo>
                  <a:lnTo>
                    <a:pt x="143" y="16"/>
                  </a:lnTo>
                  <a:lnTo>
                    <a:pt x="143" y="32"/>
                  </a:lnTo>
                  <a:lnTo>
                    <a:pt x="168" y="96"/>
                  </a:lnTo>
                  <a:lnTo>
                    <a:pt x="151" y="120"/>
                  </a:lnTo>
                  <a:lnTo>
                    <a:pt x="168" y="152"/>
                  </a:lnTo>
                  <a:lnTo>
                    <a:pt x="143" y="256"/>
                  </a:lnTo>
                  <a:lnTo>
                    <a:pt x="117" y="248"/>
                  </a:lnTo>
                  <a:lnTo>
                    <a:pt x="92" y="248"/>
                  </a:lnTo>
                  <a:lnTo>
                    <a:pt x="84" y="264"/>
                  </a:lnTo>
                  <a:lnTo>
                    <a:pt x="67" y="280"/>
                  </a:lnTo>
                  <a:lnTo>
                    <a:pt x="42" y="288"/>
                  </a:lnTo>
                  <a:lnTo>
                    <a:pt x="25" y="248"/>
                  </a:lnTo>
                  <a:lnTo>
                    <a:pt x="25" y="200"/>
                  </a:lnTo>
                  <a:lnTo>
                    <a:pt x="33" y="176"/>
                  </a:lnTo>
                  <a:lnTo>
                    <a:pt x="25" y="160"/>
                  </a:lnTo>
                  <a:lnTo>
                    <a:pt x="33" y="136"/>
                  </a:lnTo>
                  <a:lnTo>
                    <a:pt x="33" y="112"/>
                  </a:lnTo>
                  <a:lnTo>
                    <a:pt x="25" y="80"/>
                  </a:lnTo>
                  <a:lnTo>
                    <a:pt x="0" y="72"/>
                  </a:lnTo>
                  <a:lnTo>
                    <a:pt x="0" y="40"/>
                  </a:lnTo>
                  <a:close/>
                </a:path>
              </a:pathLst>
            </a:custGeom>
            <a:grpFill/>
            <a:ln w="9525">
              <a:noFill/>
              <a:round/>
              <a:headEnd/>
              <a:tailEnd/>
            </a:ln>
          </p:spPr>
          <p:txBody>
            <a:bodyPr/>
            <a:lstStyle/>
            <a:p>
              <a:pPr>
                <a:defRPr/>
              </a:pPr>
              <a:endParaRPr lang="en-GB"/>
            </a:p>
          </p:txBody>
        </p:sp>
        <p:sp>
          <p:nvSpPr>
            <p:cNvPr id="36" name="Freeform 25"/>
            <p:cNvSpPr>
              <a:spLocks/>
            </p:cNvSpPr>
            <p:nvPr/>
          </p:nvSpPr>
          <p:spPr bwMode="auto">
            <a:xfrm>
              <a:off x="5286" y="4200"/>
              <a:ext cx="311" cy="72"/>
            </a:xfrm>
            <a:custGeom>
              <a:avLst/>
              <a:gdLst/>
              <a:ahLst/>
              <a:cxnLst>
                <a:cxn ang="0">
                  <a:pos x="0" y="24"/>
                </a:cxn>
                <a:cxn ang="0">
                  <a:pos x="8" y="56"/>
                </a:cxn>
                <a:cxn ang="0">
                  <a:pos x="33" y="64"/>
                </a:cxn>
                <a:cxn ang="0">
                  <a:pos x="67" y="64"/>
                </a:cxn>
                <a:cxn ang="0">
                  <a:pos x="126" y="56"/>
                </a:cxn>
                <a:cxn ang="0">
                  <a:pos x="143" y="56"/>
                </a:cxn>
                <a:cxn ang="0">
                  <a:pos x="143" y="72"/>
                </a:cxn>
                <a:cxn ang="0">
                  <a:pos x="193" y="72"/>
                </a:cxn>
                <a:cxn ang="0">
                  <a:pos x="219" y="56"/>
                </a:cxn>
                <a:cxn ang="0">
                  <a:pos x="252" y="56"/>
                </a:cxn>
                <a:cxn ang="0">
                  <a:pos x="278" y="40"/>
                </a:cxn>
                <a:cxn ang="0">
                  <a:pos x="311" y="32"/>
                </a:cxn>
                <a:cxn ang="0">
                  <a:pos x="311" y="0"/>
                </a:cxn>
                <a:cxn ang="0">
                  <a:pos x="286" y="16"/>
                </a:cxn>
                <a:cxn ang="0">
                  <a:pos x="269" y="24"/>
                </a:cxn>
                <a:cxn ang="0">
                  <a:pos x="252" y="24"/>
                </a:cxn>
                <a:cxn ang="0">
                  <a:pos x="244" y="8"/>
                </a:cxn>
                <a:cxn ang="0">
                  <a:pos x="219" y="16"/>
                </a:cxn>
                <a:cxn ang="0">
                  <a:pos x="168" y="24"/>
                </a:cxn>
                <a:cxn ang="0">
                  <a:pos x="168" y="8"/>
                </a:cxn>
                <a:cxn ang="0">
                  <a:pos x="84" y="40"/>
                </a:cxn>
                <a:cxn ang="0">
                  <a:pos x="75" y="16"/>
                </a:cxn>
                <a:cxn ang="0">
                  <a:pos x="59" y="8"/>
                </a:cxn>
                <a:cxn ang="0">
                  <a:pos x="59" y="24"/>
                </a:cxn>
                <a:cxn ang="0">
                  <a:pos x="33" y="24"/>
                </a:cxn>
                <a:cxn ang="0">
                  <a:pos x="16" y="0"/>
                </a:cxn>
                <a:cxn ang="0">
                  <a:pos x="16" y="16"/>
                </a:cxn>
                <a:cxn ang="0">
                  <a:pos x="0" y="24"/>
                </a:cxn>
              </a:cxnLst>
              <a:rect l="0" t="0" r="r" b="b"/>
              <a:pathLst>
                <a:path w="311" h="72">
                  <a:moveTo>
                    <a:pt x="0" y="24"/>
                  </a:moveTo>
                  <a:lnTo>
                    <a:pt x="8" y="56"/>
                  </a:lnTo>
                  <a:lnTo>
                    <a:pt x="33" y="64"/>
                  </a:lnTo>
                  <a:lnTo>
                    <a:pt x="67" y="64"/>
                  </a:lnTo>
                  <a:lnTo>
                    <a:pt x="126" y="56"/>
                  </a:lnTo>
                  <a:lnTo>
                    <a:pt x="143" y="56"/>
                  </a:lnTo>
                  <a:lnTo>
                    <a:pt x="143" y="72"/>
                  </a:lnTo>
                  <a:lnTo>
                    <a:pt x="193" y="72"/>
                  </a:lnTo>
                  <a:lnTo>
                    <a:pt x="219" y="56"/>
                  </a:lnTo>
                  <a:lnTo>
                    <a:pt x="252" y="56"/>
                  </a:lnTo>
                  <a:lnTo>
                    <a:pt x="278" y="40"/>
                  </a:lnTo>
                  <a:lnTo>
                    <a:pt x="311" y="32"/>
                  </a:lnTo>
                  <a:lnTo>
                    <a:pt x="311" y="0"/>
                  </a:lnTo>
                  <a:lnTo>
                    <a:pt x="286" y="16"/>
                  </a:lnTo>
                  <a:lnTo>
                    <a:pt x="269" y="24"/>
                  </a:lnTo>
                  <a:lnTo>
                    <a:pt x="252" y="24"/>
                  </a:lnTo>
                  <a:lnTo>
                    <a:pt x="244" y="8"/>
                  </a:lnTo>
                  <a:lnTo>
                    <a:pt x="219" y="16"/>
                  </a:lnTo>
                  <a:lnTo>
                    <a:pt x="168" y="24"/>
                  </a:lnTo>
                  <a:lnTo>
                    <a:pt x="168" y="8"/>
                  </a:lnTo>
                  <a:lnTo>
                    <a:pt x="84" y="40"/>
                  </a:lnTo>
                  <a:lnTo>
                    <a:pt x="75" y="16"/>
                  </a:lnTo>
                  <a:lnTo>
                    <a:pt x="59" y="8"/>
                  </a:lnTo>
                  <a:lnTo>
                    <a:pt x="59" y="24"/>
                  </a:lnTo>
                  <a:lnTo>
                    <a:pt x="33" y="24"/>
                  </a:lnTo>
                  <a:lnTo>
                    <a:pt x="16" y="0"/>
                  </a:lnTo>
                  <a:lnTo>
                    <a:pt x="16" y="16"/>
                  </a:lnTo>
                  <a:lnTo>
                    <a:pt x="0" y="2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37" name="Freeform 26"/>
            <p:cNvSpPr>
              <a:spLocks/>
            </p:cNvSpPr>
            <p:nvPr/>
          </p:nvSpPr>
          <p:spPr bwMode="auto">
            <a:xfrm>
              <a:off x="3584" y="3712"/>
              <a:ext cx="168" cy="288"/>
            </a:xfrm>
            <a:custGeom>
              <a:avLst/>
              <a:gdLst/>
              <a:ahLst/>
              <a:cxnLst>
                <a:cxn ang="0">
                  <a:pos x="0" y="40"/>
                </a:cxn>
                <a:cxn ang="0">
                  <a:pos x="33" y="48"/>
                </a:cxn>
                <a:cxn ang="0">
                  <a:pos x="59" y="40"/>
                </a:cxn>
                <a:cxn ang="0">
                  <a:pos x="101" y="8"/>
                </a:cxn>
                <a:cxn ang="0">
                  <a:pos x="109" y="0"/>
                </a:cxn>
                <a:cxn ang="0">
                  <a:pos x="143" y="16"/>
                </a:cxn>
                <a:cxn ang="0">
                  <a:pos x="143" y="32"/>
                </a:cxn>
                <a:cxn ang="0">
                  <a:pos x="168" y="96"/>
                </a:cxn>
                <a:cxn ang="0">
                  <a:pos x="151" y="120"/>
                </a:cxn>
                <a:cxn ang="0">
                  <a:pos x="168" y="152"/>
                </a:cxn>
                <a:cxn ang="0">
                  <a:pos x="143" y="256"/>
                </a:cxn>
                <a:cxn ang="0">
                  <a:pos x="117" y="248"/>
                </a:cxn>
                <a:cxn ang="0">
                  <a:pos x="92" y="248"/>
                </a:cxn>
                <a:cxn ang="0">
                  <a:pos x="84" y="264"/>
                </a:cxn>
                <a:cxn ang="0">
                  <a:pos x="67" y="280"/>
                </a:cxn>
                <a:cxn ang="0">
                  <a:pos x="42" y="288"/>
                </a:cxn>
                <a:cxn ang="0">
                  <a:pos x="25" y="248"/>
                </a:cxn>
                <a:cxn ang="0">
                  <a:pos x="25" y="200"/>
                </a:cxn>
                <a:cxn ang="0">
                  <a:pos x="33" y="176"/>
                </a:cxn>
                <a:cxn ang="0">
                  <a:pos x="25" y="160"/>
                </a:cxn>
                <a:cxn ang="0">
                  <a:pos x="33" y="136"/>
                </a:cxn>
                <a:cxn ang="0">
                  <a:pos x="33" y="112"/>
                </a:cxn>
                <a:cxn ang="0">
                  <a:pos x="25" y="80"/>
                </a:cxn>
                <a:cxn ang="0">
                  <a:pos x="0" y="72"/>
                </a:cxn>
                <a:cxn ang="0">
                  <a:pos x="0" y="40"/>
                </a:cxn>
              </a:cxnLst>
              <a:rect l="0" t="0" r="r" b="b"/>
              <a:pathLst>
                <a:path w="168" h="288">
                  <a:moveTo>
                    <a:pt x="0" y="40"/>
                  </a:moveTo>
                  <a:lnTo>
                    <a:pt x="33" y="48"/>
                  </a:lnTo>
                  <a:lnTo>
                    <a:pt x="59" y="40"/>
                  </a:lnTo>
                  <a:lnTo>
                    <a:pt x="101" y="8"/>
                  </a:lnTo>
                  <a:lnTo>
                    <a:pt x="109" y="0"/>
                  </a:lnTo>
                  <a:lnTo>
                    <a:pt x="143" y="16"/>
                  </a:lnTo>
                  <a:lnTo>
                    <a:pt x="143" y="32"/>
                  </a:lnTo>
                  <a:lnTo>
                    <a:pt x="168" y="96"/>
                  </a:lnTo>
                  <a:lnTo>
                    <a:pt x="151" y="120"/>
                  </a:lnTo>
                  <a:lnTo>
                    <a:pt x="168" y="152"/>
                  </a:lnTo>
                  <a:lnTo>
                    <a:pt x="143" y="256"/>
                  </a:lnTo>
                  <a:lnTo>
                    <a:pt x="117" y="248"/>
                  </a:lnTo>
                  <a:lnTo>
                    <a:pt x="92" y="248"/>
                  </a:lnTo>
                  <a:lnTo>
                    <a:pt x="84" y="264"/>
                  </a:lnTo>
                  <a:lnTo>
                    <a:pt x="67" y="280"/>
                  </a:lnTo>
                  <a:lnTo>
                    <a:pt x="42" y="288"/>
                  </a:lnTo>
                  <a:lnTo>
                    <a:pt x="25" y="248"/>
                  </a:lnTo>
                  <a:lnTo>
                    <a:pt x="25" y="200"/>
                  </a:lnTo>
                  <a:lnTo>
                    <a:pt x="33" y="176"/>
                  </a:lnTo>
                  <a:lnTo>
                    <a:pt x="25" y="160"/>
                  </a:lnTo>
                  <a:lnTo>
                    <a:pt x="33" y="136"/>
                  </a:lnTo>
                  <a:lnTo>
                    <a:pt x="33" y="112"/>
                  </a:lnTo>
                  <a:lnTo>
                    <a:pt x="25" y="80"/>
                  </a:lnTo>
                  <a:lnTo>
                    <a:pt x="0" y="72"/>
                  </a:lnTo>
                  <a:lnTo>
                    <a:pt x="0" y="4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38" name="Freeform 27"/>
            <p:cNvSpPr>
              <a:spLocks/>
            </p:cNvSpPr>
            <p:nvPr/>
          </p:nvSpPr>
          <p:spPr bwMode="auto">
            <a:xfrm>
              <a:off x="3626" y="3496"/>
              <a:ext cx="101" cy="192"/>
            </a:xfrm>
            <a:custGeom>
              <a:avLst/>
              <a:gdLst/>
              <a:ahLst/>
              <a:cxnLst>
                <a:cxn ang="0">
                  <a:pos x="75" y="32"/>
                </a:cxn>
                <a:cxn ang="0">
                  <a:pos x="75" y="0"/>
                </a:cxn>
                <a:cxn ang="0">
                  <a:pos x="92" y="0"/>
                </a:cxn>
                <a:cxn ang="0">
                  <a:pos x="92" y="40"/>
                </a:cxn>
                <a:cxn ang="0">
                  <a:pos x="101" y="56"/>
                </a:cxn>
                <a:cxn ang="0">
                  <a:pos x="101" y="104"/>
                </a:cxn>
                <a:cxn ang="0">
                  <a:pos x="92" y="120"/>
                </a:cxn>
                <a:cxn ang="0">
                  <a:pos x="92" y="152"/>
                </a:cxn>
                <a:cxn ang="0">
                  <a:pos x="67" y="192"/>
                </a:cxn>
                <a:cxn ang="0">
                  <a:pos x="50" y="192"/>
                </a:cxn>
                <a:cxn ang="0">
                  <a:pos x="25" y="176"/>
                </a:cxn>
                <a:cxn ang="0">
                  <a:pos x="33" y="160"/>
                </a:cxn>
                <a:cxn ang="0">
                  <a:pos x="17" y="152"/>
                </a:cxn>
                <a:cxn ang="0">
                  <a:pos x="33" y="136"/>
                </a:cxn>
                <a:cxn ang="0">
                  <a:pos x="8" y="128"/>
                </a:cxn>
                <a:cxn ang="0">
                  <a:pos x="25" y="112"/>
                </a:cxn>
                <a:cxn ang="0">
                  <a:pos x="8" y="96"/>
                </a:cxn>
                <a:cxn ang="0">
                  <a:pos x="0" y="72"/>
                </a:cxn>
                <a:cxn ang="0">
                  <a:pos x="17" y="64"/>
                </a:cxn>
                <a:cxn ang="0">
                  <a:pos x="17" y="48"/>
                </a:cxn>
                <a:cxn ang="0">
                  <a:pos x="42" y="40"/>
                </a:cxn>
                <a:cxn ang="0">
                  <a:pos x="75" y="32"/>
                </a:cxn>
              </a:cxnLst>
              <a:rect l="0" t="0" r="r" b="b"/>
              <a:pathLst>
                <a:path w="101" h="192">
                  <a:moveTo>
                    <a:pt x="75" y="32"/>
                  </a:moveTo>
                  <a:lnTo>
                    <a:pt x="75" y="0"/>
                  </a:lnTo>
                  <a:lnTo>
                    <a:pt x="92" y="0"/>
                  </a:lnTo>
                  <a:lnTo>
                    <a:pt x="92" y="40"/>
                  </a:lnTo>
                  <a:lnTo>
                    <a:pt x="101" y="56"/>
                  </a:lnTo>
                  <a:lnTo>
                    <a:pt x="101" y="104"/>
                  </a:lnTo>
                  <a:lnTo>
                    <a:pt x="92" y="120"/>
                  </a:lnTo>
                  <a:lnTo>
                    <a:pt x="92" y="152"/>
                  </a:lnTo>
                  <a:lnTo>
                    <a:pt x="67" y="192"/>
                  </a:lnTo>
                  <a:lnTo>
                    <a:pt x="50" y="192"/>
                  </a:lnTo>
                  <a:lnTo>
                    <a:pt x="25" y="176"/>
                  </a:lnTo>
                  <a:lnTo>
                    <a:pt x="33" y="160"/>
                  </a:lnTo>
                  <a:lnTo>
                    <a:pt x="17" y="152"/>
                  </a:lnTo>
                  <a:lnTo>
                    <a:pt x="33" y="136"/>
                  </a:lnTo>
                  <a:lnTo>
                    <a:pt x="8" y="128"/>
                  </a:lnTo>
                  <a:lnTo>
                    <a:pt x="25" y="112"/>
                  </a:lnTo>
                  <a:lnTo>
                    <a:pt x="8" y="96"/>
                  </a:lnTo>
                  <a:lnTo>
                    <a:pt x="0" y="72"/>
                  </a:lnTo>
                  <a:lnTo>
                    <a:pt x="17" y="64"/>
                  </a:lnTo>
                  <a:lnTo>
                    <a:pt x="17" y="48"/>
                  </a:lnTo>
                  <a:lnTo>
                    <a:pt x="42" y="40"/>
                  </a:lnTo>
                  <a:lnTo>
                    <a:pt x="75" y="32"/>
                  </a:lnTo>
                  <a:close/>
                </a:path>
              </a:pathLst>
            </a:custGeom>
            <a:grpFill/>
            <a:ln w="9525">
              <a:noFill/>
              <a:round/>
              <a:headEnd/>
              <a:tailEnd/>
            </a:ln>
          </p:spPr>
          <p:txBody>
            <a:bodyPr/>
            <a:lstStyle/>
            <a:p>
              <a:pPr>
                <a:defRPr/>
              </a:pPr>
              <a:endParaRPr lang="en-GB"/>
            </a:p>
          </p:txBody>
        </p:sp>
        <p:sp>
          <p:nvSpPr>
            <p:cNvPr id="39" name="Freeform 28"/>
            <p:cNvSpPr>
              <a:spLocks/>
            </p:cNvSpPr>
            <p:nvPr/>
          </p:nvSpPr>
          <p:spPr bwMode="auto">
            <a:xfrm>
              <a:off x="3626" y="3496"/>
              <a:ext cx="101" cy="192"/>
            </a:xfrm>
            <a:custGeom>
              <a:avLst/>
              <a:gdLst/>
              <a:ahLst/>
              <a:cxnLst>
                <a:cxn ang="0">
                  <a:pos x="75" y="32"/>
                </a:cxn>
                <a:cxn ang="0">
                  <a:pos x="75" y="0"/>
                </a:cxn>
                <a:cxn ang="0">
                  <a:pos x="92" y="0"/>
                </a:cxn>
                <a:cxn ang="0">
                  <a:pos x="92" y="40"/>
                </a:cxn>
                <a:cxn ang="0">
                  <a:pos x="101" y="56"/>
                </a:cxn>
                <a:cxn ang="0">
                  <a:pos x="101" y="104"/>
                </a:cxn>
                <a:cxn ang="0">
                  <a:pos x="92" y="120"/>
                </a:cxn>
                <a:cxn ang="0">
                  <a:pos x="92" y="152"/>
                </a:cxn>
                <a:cxn ang="0">
                  <a:pos x="67" y="192"/>
                </a:cxn>
                <a:cxn ang="0">
                  <a:pos x="50" y="192"/>
                </a:cxn>
                <a:cxn ang="0">
                  <a:pos x="25" y="176"/>
                </a:cxn>
                <a:cxn ang="0">
                  <a:pos x="33" y="160"/>
                </a:cxn>
                <a:cxn ang="0">
                  <a:pos x="17" y="152"/>
                </a:cxn>
                <a:cxn ang="0">
                  <a:pos x="33" y="136"/>
                </a:cxn>
                <a:cxn ang="0">
                  <a:pos x="8" y="128"/>
                </a:cxn>
                <a:cxn ang="0">
                  <a:pos x="25" y="112"/>
                </a:cxn>
                <a:cxn ang="0">
                  <a:pos x="8" y="96"/>
                </a:cxn>
                <a:cxn ang="0">
                  <a:pos x="0" y="72"/>
                </a:cxn>
                <a:cxn ang="0">
                  <a:pos x="17" y="64"/>
                </a:cxn>
                <a:cxn ang="0">
                  <a:pos x="17" y="48"/>
                </a:cxn>
                <a:cxn ang="0">
                  <a:pos x="42" y="40"/>
                </a:cxn>
                <a:cxn ang="0">
                  <a:pos x="75" y="32"/>
                </a:cxn>
              </a:cxnLst>
              <a:rect l="0" t="0" r="r" b="b"/>
              <a:pathLst>
                <a:path w="101" h="192">
                  <a:moveTo>
                    <a:pt x="75" y="32"/>
                  </a:moveTo>
                  <a:lnTo>
                    <a:pt x="75" y="0"/>
                  </a:lnTo>
                  <a:lnTo>
                    <a:pt x="92" y="0"/>
                  </a:lnTo>
                  <a:lnTo>
                    <a:pt x="92" y="40"/>
                  </a:lnTo>
                  <a:lnTo>
                    <a:pt x="101" y="56"/>
                  </a:lnTo>
                  <a:lnTo>
                    <a:pt x="101" y="104"/>
                  </a:lnTo>
                  <a:lnTo>
                    <a:pt x="92" y="120"/>
                  </a:lnTo>
                  <a:lnTo>
                    <a:pt x="92" y="152"/>
                  </a:lnTo>
                  <a:lnTo>
                    <a:pt x="67" y="192"/>
                  </a:lnTo>
                  <a:lnTo>
                    <a:pt x="50" y="192"/>
                  </a:lnTo>
                  <a:lnTo>
                    <a:pt x="25" y="176"/>
                  </a:lnTo>
                  <a:lnTo>
                    <a:pt x="33" y="160"/>
                  </a:lnTo>
                  <a:lnTo>
                    <a:pt x="17" y="152"/>
                  </a:lnTo>
                  <a:lnTo>
                    <a:pt x="33" y="136"/>
                  </a:lnTo>
                  <a:lnTo>
                    <a:pt x="8" y="128"/>
                  </a:lnTo>
                  <a:lnTo>
                    <a:pt x="25" y="112"/>
                  </a:lnTo>
                  <a:lnTo>
                    <a:pt x="8" y="96"/>
                  </a:lnTo>
                  <a:lnTo>
                    <a:pt x="0" y="72"/>
                  </a:lnTo>
                  <a:lnTo>
                    <a:pt x="17" y="64"/>
                  </a:lnTo>
                  <a:lnTo>
                    <a:pt x="17" y="48"/>
                  </a:lnTo>
                  <a:lnTo>
                    <a:pt x="42" y="40"/>
                  </a:lnTo>
                  <a:lnTo>
                    <a:pt x="75" y="3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0" name="Freeform 31"/>
            <p:cNvSpPr>
              <a:spLocks/>
            </p:cNvSpPr>
            <p:nvPr/>
          </p:nvSpPr>
          <p:spPr bwMode="auto">
            <a:xfrm>
              <a:off x="3457" y="3008"/>
              <a:ext cx="1180" cy="1080"/>
            </a:xfrm>
            <a:custGeom>
              <a:avLst/>
              <a:gdLst/>
              <a:ahLst/>
              <a:cxnLst>
                <a:cxn ang="0">
                  <a:pos x="1121" y="728"/>
                </a:cxn>
                <a:cxn ang="0">
                  <a:pos x="1003" y="672"/>
                </a:cxn>
                <a:cxn ang="0">
                  <a:pos x="935" y="616"/>
                </a:cxn>
                <a:cxn ang="0">
                  <a:pos x="902" y="584"/>
                </a:cxn>
                <a:cxn ang="0">
                  <a:pos x="817" y="592"/>
                </a:cxn>
                <a:cxn ang="0">
                  <a:pos x="733" y="528"/>
                </a:cxn>
                <a:cxn ang="0">
                  <a:pos x="683" y="448"/>
                </a:cxn>
                <a:cxn ang="0">
                  <a:pos x="556" y="344"/>
                </a:cxn>
                <a:cxn ang="0">
                  <a:pos x="523" y="280"/>
                </a:cxn>
                <a:cxn ang="0">
                  <a:pos x="548" y="240"/>
                </a:cxn>
                <a:cxn ang="0">
                  <a:pos x="531" y="216"/>
                </a:cxn>
                <a:cxn ang="0">
                  <a:pos x="556" y="184"/>
                </a:cxn>
                <a:cxn ang="0">
                  <a:pos x="649" y="144"/>
                </a:cxn>
                <a:cxn ang="0">
                  <a:pos x="649" y="56"/>
                </a:cxn>
                <a:cxn ang="0">
                  <a:pos x="514" y="0"/>
                </a:cxn>
                <a:cxn ang="0">
                  <a:pos x="405" y="40"/>
                </a:cxn>
                <a:cxn ang="0">
                  <a:pos x="354" y="64"/>
                </a:cxn>
                <a:cxn ang="0">
                  <a:pos x="295" y="80"/>
                </a:cxn>
                <a:cxn ang="0">
                  <a:pos x="228" y="152"/>
                </a:cxn>
                <a:cxn ang="0">
                  <a:pos x="118" y="136"/>
                </a:cxn>
                <a:cxn ang="0">
                  <a:pos x="42" y="208"/>
                </a:cxn>
                <a:cxn ang="0">
                  <a:pos x="25" y="272"/>
                </a:cxn>
                <a:cxn ang="0">
                  <a:pos x="93" y="352"/>
                </a:cxn>
                <a:cxn ang="0">
                  <a:pos x="93" y="392"/>
                </a:cxn>
                <a:cxn ang="0">
                  <a:pos x="160" y="344"/>
                </a:cxn>
                <a:cxn ang="0">
                  <a:pos x="202" y="320"/>
                </a:cxn>
                <a:cxn ang="0">
                  <a:pos x="261" y="352"/>
                </a:cxn>
                <a:cxn ang="0">
                  <a:pos x="312" y="368"/>
                </a:cxn>
                <a:cxn ang="0">
                  <a:pos x="337" y="424"/>
                </a:cxn>
                <a:cxn ang="0">
                  <a:pos x="371" y="496"/>
                </a:cxn>
                <a:cxn ang="0">
                  <a:pos x="430" y="552"/>
                </a:cxn>
                <a:cxn ang="0">
                  <a:pos x="497" y="592"/>
                </a:cxn>
                <a:cxn ang="0">
                  <a:pos x="607" y="680"/>
                </a:cxn>
                <a:cxn ang="0">
                  <a:pos x="649" y="688"/>
                </a:cxn>
                <a:cxn ang="0">
                  <a:pos x="742" y="744"/>
                </a:cxn>
                <a:cxn ang="0">
                  <a:pos x="775" y="752"/>
                </a:cxn>
                <a:cxn ang="0">
                  <a:pos x="809" y="768"/>
                </a:cxn>
                <a:cxn ang="0">
                  <a:pos x="851" y="824"/>
                </a:cxn>
                <a:cxn ang="0">
                  <a:pos x="927" y="856"/>
                </a:cxn>
                <a:cxn ang="0">
                  <a:pos x="978" y="984"/>
                </a:cxn>
                <a:cxn ang="0">
                  <a:pos x="935" y="1000"/>
                </a:cxn>
                <a:cxn ang="0">
                  <a:pos x="927" y="1040"/>
                </a:cxn>
                <a:cxn ang="0">
                  <a:pos x="935" y="1072"/>
                </a:cxn>
                <a:cxn ang="0">
                  <a:pos x="978" y="1072"/>
                </a:cxn>
                <a:cxn ang="0">
                  <a:pos x="1011" y="1000"/>
                </a:cxn>
                <a:cxn ang="0">
                  <a:pos x="1070" y="952"/>
                </a:cxn>
                <a:cxn ang="0">
                  <a:pos x="1053" y="888"/>
                </a:cxn>
                <a:cxn ang="0">
                  <a:pos x="1003" y="864"/>
                </a:cxn>
                <a:cxn ang="0">
                  <a:pos x="1011" y="800"/>
                </a:cxn>
                <a:cxn ang="0">
                  <a:pos x="1045" y="768"/>
                </a:cxn>
                <a:cxn ang="0">
                  <a:pos x="1146" y="792"/>
                </a:cxn>
                <a:cxn ang="0">
                  <a:pos x="1180" y="784"/>
                </a:cxn>
              </a:cxnLst>
              <a:rect l="0" t="0" r="r" b="b"/>
              <a:pathLst>
                <a:path w="1180" h="1080">
                  <a:moveTo>
                    <a:pt x="1155" y="752"/>
                  </a:moveTo>
                  <a:lnTo>
                    <a:pt x="1121" y="728"/>
                  </a:lnTo>
                  <a:lnTo>
                    <a:pt x="1087" y="712"/>
                  </a:lnTo>
                  <a:lnTo>
                    <a:pt x="1003" y="672"/>
                  </a:lnTo>
                  <a:lnTo>
                    <a:pt x="919" y="632"/>
                  </a:lnTo>
                  <a:lnTo>
                    <a:pt x="935" y="616"/>
                  </a:lnTo>
                  <a:lnTo>
                    <a:pt x="927" y="600"/>
                  </a:lnTo>
                  <a:lnTo>
                    <a:pt x="902" y="584"/>
                  </a:lnTo>
                  <a:lnTo>
                    <a:pt x="868" y="592"/>
                  </a:lnTo>
                  <a:lnTo>
                    <a:pt x="817" y="592"/>
                  </a:lnTo>
                  <a:lnTo>
                    <a:pt x="775" y="568"/>
                  </a:lnTo>
                  <a:lnTo>
                    <a:pt x="733" y="528"/>
                  </a:lnTo>
                  <a:lnTo>
                    <a:pt x="708" y="488"/>
                  </a:lnTo>
                  <a:lnTo>
                    <a:pt x="683" y="448"/>
                  </a:lnTo>
                  <a:lnTo>
                    <a:pt x="641" y="408"/>
                  </a:lnTo>
                  <a:lnTo>
                    <a:pt x="556" y="344"/>
                  </a:lnTo>
                  <a:lnTo>
                    <a:pt x="523" y="296"/>
                  </a:lnTo>
                  <a:lnTo>
                    <a:pt x="523" y="280"/>
                  </a:lnTo>
                  <a:lnTo>
                    <a:pt x="539" y="256"/>
                  </a:lnTo>
                  <a:lnTo>
                    <a:pt x="548" y="240"/>
                  </a:lnTo>
                  <a:lnTo>
                    <a:pt x="539" y="224"/>
                  </a:lnTo>
                  <a:lnTo>
                    <a:pt x="531" y="216"/>
                  </a:lnTo>
                  <a:lnTo>
                    <a:pt x="531" y="200"/>
                  </a:lnTo>
                  <a:lnTo>
                    <a:pt x="556" y="184"/>
                  </a:lnTo>
                  <a:lnTo>
                    <a:pt x="641" y="152"/>
                  </a:lnTo>
                  <a:lnTo>
                    <a:pt x="649" y="144"/>
                  </a:lnTo>
                  <a:lnTo>
                    <a:pt x="641" y="88"/>
                  </a:lnTo>
                  <a:lnTo>
                    <a:pt x="649" y="56"/>
                  </a:lnTo>
                  <a:lnTo>
                    <a:pt x="531" y="24"/>
                  </a:lnTo>
                  <a:lnTo>
                    <a:pt x="514" y="0"/>
                  </a:lnTo>
                  <a:lnTo>
                    <a:pt x="438" y="8"/>
                  </a:lnTo>
                  <a:lnTo>
                    <a:pt x="405" y="40"/>
                  </a:lnTo>
                  <a:lnTo>
                    <a:pt x="371" y="32"/>
                  </a:lnTo>
                  <a:lnTo>
                    <a:pt x="354" y="64"/>
                  </a:lnTo>
                  <a:lnTo>
                    <a:pt x="320" y="64"/>
                  </a:lnTo>
                  <a:lnTo>
                    <a:pt x="295" y="80"/>
                  </a:lnTo>
                  <a:lnTo>
                    <a:pt x="253" y="72"/>
                  </a:lnTo>
                  <a:lnTo>
                    <a:pt x="228" y="152"/>
                  </a:lnTo>
                  <a:lnTo>
                    <a:pt x="160" y="72"/>
                  </a:lnTo>
                  <a:lnTo>
                    <a:pt x="118" y="136"/>
                  </a:lnTo>
                  <a:lnTo>
                    <a:pt x="25" y="144"/>
                  </a:lnTo>
                  <a:lnTo>
                    <a:pt x="42" y="208"/>
                  </a:lnTo>
                  <a:lnTo>
                    <a:pt x="0" y="232"/>
                  </a:lnTo>
                  <a:lnTo>
                    <a:pt x="25" y="272"/>
                  </a:lnTo>
                  <a:lnTo>
                    <a:pt x="17" y="320"/>
                  </a:lnTo>
                  <a:lnTo>
                    <a:pt x="93" y="352"/>
                  </a:lnTo>
                  <a:lnTo>
                    <a:pt x="76" y="392"/>
                  </a:lnTo>
                  <a:lnTo>
                    <a:pt x="93" y="392"/>
                  </a:lnTo>
                  <a:lnTo>
                    <a:pt x="135" y="376"/>
                  </a:lnTo>
                  <a:lnTo>
                    <a:pt x="160" y="344"/>
                  </a:lnTo>
                  <a:lnTo>
                    <a:pt x="177" y="328"/>
                  </a:lnTo>
                  <a:lnTo>
                    <a:pt x="202" y="320"/>
                  </a:lnTo>
                  <a:lnTo>
                    <a:pt x="244" y="336"/>
                  </a:lnTo>
                  <a:lnTo>
                    <a:pt x="261" y="352"/>
                  </a:lnTo>
                  <a:lnTo>
                    <a:pt x="278" y="368"/>
                  </a:lnTo>
                  <a:lnTo>
                    <a:pt x="312" y="368"/>
                  </a:lnTo>
                  <a:lnTo>
                    <a:pt x="329" y="384"/>
                  </a:lnTo>
                  <a:lnTo>
                    <a:pt x="337" y="424"/>
                  </a:lnTo>
                  <a:lnTo>
                    <a:pt x="362" y="472"/>
                  </a:lnTo>
                  <a:lnTo>
                    <a:pt x="371" y="496"/>
                  </a:lnTo>
                  <a:lnTo>
                    <a:pt x="396" y="512"/>
                  </a:lnTo>
                  <a:lnTo>
                    <a:pt x="430" y="552"/>
                  </a:lnTo>
                  <a:lnTo>
                    <a:pt x="472" y="576"/>
                  </a:lnTo>
                  <a:lnTo>
                    <a:pt x="497" y="592"/>
                  </a:lnTo>
                  <a:lnTo>
                    <a:pt x="514" y="608"/>
                  </a:lnTo>
                  <a:lnTo>
                    <a:pt x="607" y="680"/>
                  </a:lnTo>
                  <a:lnTo>
                    <a:pt x="624" y="696"/>
                  </a:lnTo>
                  <a:lnTo>
                    <a:pt x="649" y="688"/>
                  </a:lnTo>
                  <a:lnTo>
                    <a:pt x="708" y="712"/>
                  </a:lnTo>
                  <a:lnTo>
                    <a:pt x="742" y="744"/>
                  </a:lnTo>
                  <a:lnTo>
                    <a:pt x="767" y="744"/>
                  </a:lnTo>
                  <a:lnTo>
                    <a:pt x="775" y="752"/>
                  </a:lnTo>
                  <a:lnTo>
                    <a:pt x="775" y="768"/>
                  </a:lnTo>
                  <a:lnTo>
                    <a:pt x="809" y="768"/>
                  </a:lnTo>
                  <a:lnTo>
                    <a:pt x="826" y="800"/>
                  </a:lnTo>
                  <a:lnTo>
                    <a:pt x="851" y="824"/>
                  </a:lnTo>
                  <a:lnTo>
                    <a:pt x="893" y="840"/>
                  </a:lnTo>
                  <a:lnTo>
                    <a:pt x="927" y="856"/>
                  </a:lnTo>
                  <a:lnTo>
                    <a:pt x="944" y="904"/>
                  </a:lnTo>
                  <a:lnTo>
                    <a:pt x="978" y="984"/>
                  </a:lnTo>
                  <a:lnTo>
                    <a:pt x="952" y="984"/>
                  </a:lnTo>
                  <a:lnTo>
                    <a:pt x="935" y="1000"/>
                  </a:lnTo>
                  <a:lnTo>
                    <a:pt x="935" y="1016"/>
                  </a:lnTo>
                  <a:lnTo>
                    <a:pt x="927" y="1040"/>
                  </a:lnTo>
                  <a:lnTo>
                    <a:pt x="919" y="1056"/>
                  </a:lnTo>
                  <a:lnTo>
                    <a:pt x="935" y="1072"/>
                  </a:lnTo>
                  <a:lnTo>
                    <a:pt x="952" y="1080"/>
                  </a:lnTo>
                  <a:lnTo>
                    <a:pt x="978" y="1072"/>
                  </a:lnTo>
                  <a:lnTo>
                    <a:pt x="994" y="1040"/>
                  </a:lnTo>
                  <a:lnTo>
                    <a:pt x="1011" y="1000"/>
                  </a:lnTo>
                  <a:lnTo>
                    <a:pt x="1028" y="960"/>
                  </a:lnTo>
                  <a:lnTo>
                    <a:pt x="1070" y="952"/>
                  </a:lnTo>
                  <a:lnTo>
                    <a:pt x="1070" y="904"/>
                  </a:lnTo>
                  <a:lnTo>
                    <a:pt x="1053" y="888"/>
                  </a:lnTo>
                  <a:lnTo>
                    <a:pt x="1028" y="880"/>
                  </a:lnTo>
                  <a:lnTo>
                    <a:pt x="1003" y="864"/>
                  </a:lnTo>
                  <a:lnTo>
                    <a:pt x="994" y="848"/>
                  </a:lnTo>
                  <a:lnTo>
                    <a:pt x="1011" y="800"/>
                  </a:lnTo>
                  <a:lnTo>
                    <a:pt x="1028" y="776"/>
                  </a:lnTo>
                  <a:lnTo>
                    <a:pt x="1045" y="768"/>
                  </a:lnTo>
                  <a:lnTo>
                    <a:pt x="1104" y="776"/>
                  </a:lnTo>
                  <a:lnTo>
                    <a:pt x="1146" y="792"/>
                  </a:lnTo>
                  <a:lnTo>
                    <a:pt x="1180" y="824"/>
                  </a:lnTo>
                  <a:lnTo>
                    <a:pt x="1180" y="784"/>
                  </a:lnTo>
                  <a:lnTo>
                    <a:pt x="1155" y="752"/>
                  </a:lnTo>
                  <a:close/>
                </a:path>
              </a:pathLst>
            </a:custGeom>
            <a:grpFill/>
            <a:ln w="9525">
              <a:noFill/>
              <a:round/>
              <a:headEnd/>
              <a:tailEnd/>
            </a:ln>
          </p:spPr>
          <p:txBody>
            <a:bodyPr/>
            <a:lstStyle/>
            <a:p>
              <a:pPr>
                <a:defRPr/>
              </a:pPr>
              <a:endParaRPr lang="en-GB"/>
            </a:p>
          </p:txBody>
        </p:sp>
        <p:sp>
          <p:nvSpPr>
            <p:cNvPr id="41" name="Freeform 32"/>
            <p:cNvSpPr>
              <a:spLocks/>
            </p:cNvSpPr>
            <p:nvPr/>
          </p:nvSpPr>
          <p:spPr bwMode="auto">
            <a:xfrm>
              <a:off x="2463" y="2496"/>
              <a:ext cx="1146" cy="1088"/>
            </a:xfrm>
            <a:custGeom>
              <a:avLst/>
              <a:gdLst/>
              <a:ahLst/>
              <a:cxnLst>
                <a:cxn ang="0">
                  <a:pos x="969" y="600"/>
                </a:cxn>
                <a:cxn ang="0">
                  <a:pos x="944" y="584"/>
                </a:cxn>
                <a:cxn ang="0">
                  <a:pos x="986" y="520"/>
                </a:cxn>
                <a:cxn ang="0">
                  <a:pos x="1019" y="472"/>
                </a:cxn>
                <a:cxn ang="0">
                  <a:pos x="1087" y="448"/>
                </a:cxn>
                <a:cxn ang="0">
                  <a:pos x="1112" y="320"/>
                </a:cxn>
                <a:cxn ang="0">
                  <a:pos x="1095" y="272"/>
                </a:cxn>
                <a:cxn ang="0">
                  <a:pos x="1011" y="248"/>
                </a:cxn>
                <a:cxn ang="0">
                  <a:pos x="927" y="208"/>
                </a:cxn>
                <a:cxn ang="0">
                  <a:pos x="851" y="136"/>
                </a:cxn>
                <a:cxn ang="0">
                  <a:pos x="809" y="112"/>
                </a:cxn>
                <a:cxn ang="0">
                  <a:pos x="767" y="88"/>
                </a:cxn>
                <a:cxn ang="0">
                  <a:pos x="708" y="48"/>
                </a:cxn>
                <a:cxn ang="0">
                  <a:pos x="666" y="0"/>
                </a:cxn>
                <a:cxn ang="0">
                  <a:pos x="598" y="24"/>
                </a:cxn>
                <a:cxn ang="0">
                  <a:pos x="564" y="104"/>
                </a:cxn>
                <a:cxn ang="0">
                  <a:pos x="489" y="136"/>
                </a:cxn>
                <a:cxn ang="0">
                  <a:pos x="455" y="168"/>
                </a:cxn>
                <a:cxn ang="0">
                  <a:pos x="413" y="184"/>
                </a:cxn>
                <a:cxn ang="0">
                  <a:pos x="345" y="160"/>
                </a:cxn>
                <a:cxn ang="0">
                  <a:pos x="269" y="144"/>
                </a:cxn>
                <a:cxn ang="0">
                  <a:pos x="303" y="256"/>
                </a:cxn>
                <a:cxn ang="0">
                  <a:pos x="211" y="240"/>
                </a:cxn>
                <a:cxn ang="0">
                  <a:pos x="177" y="232"/>
                </a:cxn>
                <a:cxn ang="0">
                  <a:pos x="126" y="208"/>
                </a:cxn>
                <a:cxn ang="0">
                  <a:pos x="84" y="216"/>
                </a:cxn>
                <a:cxn ang="0">
                  <a:pos x="8" y="232"/>
                </a:cxn>
                <a:cxn ang="0">
                  <a:pos x="8" y="248"/>
                </a:cxn>
                <a:cxn ang="0">
                  <a:pos x="25" y="272"/>
                </a:cxn>
                <a:cxn ang="0">
                  <a:pos x="17" y="288"/>
                </a:cxn>
                <a:cxn ang="0">
                  <a:pos x="42" y="312"/>
                </a:cxn>
                <a:cxn ang="0">
                  <a:pos x="109" y="328"/>
                </a:cxn>
                <a:cxn ang="0">
                  <a:pos x="160" y="368"/>
                </a:cxn>
                <a:cxn ang="0">
                  <a:pos x="194" y="400"/>
                </a:cxn>
                <a:cxn ang="0">
                  <a:pos x="211" y="448"/>
                </a:cxn>
                <a:cxn ang="0">
                  <a:pos x="269" y="536"/>
                </a:cxn>
                <a:cxn ang="0">
                  <a:pos x="278" y="584"/>
                </a:cxn>
                <a:cxn ang="0">
                  <a:pos x="295" y="640"/>
                </a:cxn>
                <a:cxn ang="0">
                  <a:pos x="236" y="776"/>
                </a:cxn>
                <a:cxn ang="0">
                  <a:pos x="177" y="872"/>
                </a:cxn>
                <a:cxn ang="0">
                  <a:pos x="160" y="888"/>
                </a:cxn>
                <a:cxn ang="0">
                  <a:pos x="244" y="960"/>
                </a:cxn>
                <a:cxn ang="0">
                  <a:pos x="320" y="992"/>
                </a:cxn>
                <a:cxn ang="0">
                  <a:pos x="396" y="1024"/>
                </a:cxn>
                <a:cxn ang="0">
                  <a:pos x="522" y="1056"/>
                </a:cxn>
                <a:cxn ang="0">
                  <a:pos x="607" y="1088"/>
                </a:cxn>
                <a:cxn ang="0">
                  <a:pos x="640" y="1064"/>
                </a:cxn>
                <a:cxn ang="0">
                  <a:pos x="632" y="992"/>
                </a:cxn>
                <a:cxn ang="0">
                  <a:pos x="682" y="944"/>
                </a:cxn>
                <a:cxn ang="0">
                  <a:pos x="750" y="928"/>
                </a:cxn>
                <a:cxn ang="0">
                  <a:pos x="876" y="968"/>
                </a:cxn>
                <a:cxn ang="0">
                  <a:pos x="944" y="984"/>
                </a:cxn>
                <a:cxn ang="0">
                  <a:pos x="969" y="968"/>
                </a:cxn>
                <a:cxn ang="0">
                  <a:pos x="1019" y="928"/>
                </a:cxn>
                <a:cxn ang="0">
                  <a:pos x="1087" y="864"/>
                </a:cxn>
                <a:cxn ang="0">
                  <a:pos x="1019" y="784"/>
                </a:cxn>
                <a:cxn ang="0">
                  <a:pos x="1036" y="720"/>
                </a:cxn>
                <a:cxn ang="0">
                  <a:pos x="1036" y="656"/>
                </a:cxn>
                <a:cxn ang="0">
                  <a:pos x="1011" y="616"/>
                </a:cxn>
              </a:cxnLst>
              <a:rect l="0" t="0" r="r" b="b"/>
              <a:pathLst>
                <a:path w="1146" h="1088">
                  <a:moveTo>
                    <a:pt x="1011" y="616"/>
                  </a:moveTo>
                  <a:lnTo>
                    <a:pt x="969" y="600"/>
                  </a:lnTo>
                  <a:lnTo>
                    <a:pt x="935" y="616"/>
                  </a:lnTo>
                  <a:lnTo>
                    <a:pt x="944" y="584"/>
                  </a:lnTo>
                  <a:lnTo>
                    <a:pt x="977" y="544"/>
                  </a:lnTo>
                  <a:lnTo>
                    <a:pt x="986" y="520"/>
                  </a:lnTo>
                  <a:lnTo>
                    <a:pt x="1011" y="504"/>
                  </a:lnTo>
                  <a:lnTo>
                    <a:pt x="1019" y="472"/>
                  </a:lnTo>
                  <a:lnTo>
                    <a:pt x="1053" y="464"/>
                  </a:lnTo>
                  <a:lnTo>
                    <a:pt x="1087" y="448"/>
                  </a:lnTo>
                  <a:lnTo>
                    <a:pt x="1104" y="360"/>
                  </a:lnTo>
                  <a:lnTo>
                    <a:pt x="1112" y="320"/>
                  </a:lnTo>
                  <a:lnTo>
                    <a:pt x="1146" y="288"/>
                  </a:lnTo>
                  <a:lnTo>
                    <a:pt x="1095" y="272"/>
                  </a:lnTo>
                  <a:lnTo>
                    <a:pt x="1036" y="256"/>
                  </a:lnTo>
                  <a:lnTo>
                    <a:pt x="1011" y="248"/>
                  </a:lnTo>
                  <a:lnTo>
                    <a:pt x="986" y="216"/>
                  </a:lnTo>
                  <a:lnTo>
                    <a:pt x="927" y="208"/>
                  </a:lnTo>
                  <a:lnTo>
                    <a:pt x="868" y="168"/>
                  </a:lnTo>
                  <a:lnTo>
                    <a:pt x="851" y="136"/>
                  </a:lnTo>
                  <a:lnTo>
                    <a:pt x="809" y="144"/>
                  </a:lnTo>
                  <a:lnTo>
                    <a:pt x="809" y="112"/>
                  </a:lnTo>
                  <a:lnTo>
                    <a:pt x="767" y="96"/>
                  </a:lnTo>
                  <a:lnTo>
                    <a:pt x="767" y="88"/>
                  </a:lnTo>
                  <a:lnTo>
                    <a:pt x="733" y="72"/>
                  </a:lnTo>
                  <a:lnTo>
                    <a:pt x="708" y="48"/>
                  </a:lnTo>
                  <a:lnTo>
                    <a:pt x="682" y="16"/>
                  </a:lnTo>
                  <a:lnTo>
                    <a:pt x="666" y="0"/>
                  </a:lnTo>
                  <a:lnTo>
                    <a:pt x="623" y="8"/>
                  </a:lnTo>
                  <a:lnTo>
                    <a:pt x="598" y="24"/>
                  </a:lnTo>
                  <a:lnTo>
                    <a:pt x="581" y="88"/>
                  </a:lnTo>
                  <a:lnTo>
                    <a:pt x="564" y="104"/>
                  </a:lnTo>
                  <a:lnTo>
                    <a:pt x="539" y="120"/>
                  </a:lnTo>
                  <a:lnTo>
                    <a:pt x="489" y="136"/>
                  </a:lnTo>
                  <a:lnTo>
                    <a:pt x="463" y="144"/>
                  </a:lnTo>
                  <a:lnTo>
                    <a:pt x="455" y="168"/>
                  </a:lnTo>
                  <a:lnTo>
                    <a:pt x="446" y="184"/>
                  </a:lnTo>
                  <a:lnTo>
                    <a:pt x="413" y="184"/>
                  </a:lnTo>
                  <a:lnTo>
                    <a:pt x="362" y="168"/>
                  </a:lnTo>
                  <a:lnTo>
                    <a:pt x="345" y="160"/>
                  </a:lnTo>
                  <a:lnTo>
                    <a:pt x="328" y="144"/>
                  </a:lnTo>
                  <a:lnTo>
                    <a:pt x="269" y="144"/>
                  </a:lnTo>
                  <a:lnTo>
                    <a:pt x="295" y="200"/>
                  </a:lnTo>
                  <a:lnTo>
                    <a:pt x="303" y="256"/>
                  </a:lnTo>
                  <a:lnTo>
                    <a:pt x="253" y="248"/>
                  </a:lnTo>
                  <a:lnTo>
                    <a:pt x="211" y="240"/>
                  </a:lnTo>
                  <a:lnTo>
                    <a:pt x="194" y="248"/>
                  </a:lnTo>
                  <a:lnTo>
                    <a:pt x="177" y="232"/>
                  </a:lnTo>
                  <a:lnTo>
                    <a:pt x="152" y="208"/>
                  </a:lnTo>
                  <a:lnTo>
                    <a:pt x="126" y="208"/>
                  </a:lnTo>
                  <a:lnTo>
                    <a:pt x="109" y="216"/>
                  </a:lnTo>
                  <a:lnTo>
                    <a:pt x="84" y="216"/>
                  </a:lnTo>
                  <a:lnTo>
                    <a:pt x="34" y="216"/>
                  </a:lnTo>
                  <a:lnTo>
                    <a:pt x="8" y="232"/>
                  </a:lnTo>
                  <a:lnTo>
                    <a:pt x="0" y="240"/>
                  </a:lnTo>
                  <a:lnTo>
                    <a:pt x="8" y="248"/>
                  </a:lnTo>
                  <a:lnTo>
                    <a:pt x="50" y="272"/>
                  </a:lnTo>
                  <a:lnTo>
                    <a:pt x="25" y="272"/>
                  </a:lnTo>
                  <a:lnTo>
                    <a:pt x="17" y="280"/>
                  </a:lnTo>
                  <a:lnTo>
                    <a:pt x="17" y="288"/>
                  </a:lnTo>
                  <a:lnTo>
                    <a:pt x="25" y="304"/>
                  </a:lnTo>
                  <a:lnTo>
                    <a:pt x="42" y="312"/>
                  </a:lnTo>
                  <a:lnTo>
                    <a:pt x="76" y="320"/>
                  </a:lnTo>
                  <a:lnTo>
                    <a:pt x="109" y="328"/>
                  </a:lnTo>
                  <a:lnTo>
                    <a:pt x="135" y="352"/>
                  </a:lnTo>
                  <a:lnTo>
                    <a:pt x="160" y="368"/>
                  </a:lnTo>
                  <a:lnTo>
                    <a:pt x="185" y="376"/>
                  </a:lnTo>
                  <a:lnTo>
                    <a:pt x="194" y="400"/>
                  </a:lnTo>
                  <a:lnTo>
                    <a:pt x="219" y="424"/>
                  </a:lnTo>
                  <a:lnTo>
                    <a:pt x="211" y="448"/>
                  </a:lnTo>
                  <a:lnTo>
                    <a:pt x="244" y="512"/>
                  </a:lnTo>
                  <a:lnTo>
                    <a:pt x="269" y="536"/>
                  </a:lnTo>
                  <a:lnTo>
                    <a:pt x="286" y="560"/>
                  </a:lnTo>
                  <a:lnTo>
                    <a:pt x="278" y="584"/>
                  </a:lnTo>
                  <a:lnTo>
                    <a:pt x="253" y="592"/>
                  </a:lnTo>
                  <a:lnTo>
                    <a:pt x="295" y="640"/>
                  </a:lnTo>
                  <a:lnTo>
                    <a:pt x="269" y="632"/>
                  </a:lnTo>
                  <a:lnTo>
                    <a:pt x="236" y="776"/>
                  </a:lnTo>
                  <a:lnTo>
                    <a:pt x="202" y="848"/>
                  </a:lnTo>
                  <a:lnTo>
                    <a:pt x="177" y="872"/>
                  </a:lnTo>
                  <a:lnTo>
                    <a:pt x="143" y="880"/>
                  </a:lnTo>
                  <a:lnTo>
                    <a:pt x="160" y="888"/>
                  </a:lnTo>
                  <a:lnTo>
                    <a:pt x="211" y="928"/>
                  </a:lnTo>
                  <a:lnTo>
                    <a:pt x="244" y="960"/>
                  </a:lnTo>
                  <a:lnTo>
                    <a:pt x="278" y="968"/>
                  </a:lnTo>
                  <a:lnTo>
                    <a:pt x="320" y="992"/>
                  </a:lnTo>
                  <a:lnTo>
                    <a:pt x="337" y="1016"/>
                  </a:lnTo>
                  <a:lnTo>
                    <a:pt x="396" y="1024"/>
                  </a:lnTo>
                  <a:lnTo>
                    <a:pt x="463" y="1032"/>
                  </a:lnTo>
                  <a:lnTo>
                    <a:pt x="522" y="1056"/>
                  </a:lnTo>
                  <a:lnTo>
                    <a:pt x="581" y="1072"/>
                  </a:lnTo>
                  <a:lnTo>
                    <a:pt x="607" y="1088"/>
                  </a:lnTo>
                  <a:lnTo>
                    <a:pt x="632" y="1080"/>
                  </a:lnTo>
                  <a:lnTo>
                    <a:pt x="640" y="1064"/>
                  </a:lnTo>
                  <a:lnTo>
                    <a:pt x="623" y="1032"/>
                  </a:lnTo>
                  <a:lnTo>
                    <a:pt x="632" y="992"/>
                  </a:lnTo>
                  <a:lnTo>
                    <a:pt x="649" y="968"/>
                  </a:lnTo>
                  <a:lnTo>
                    <a:pt x="682" y="944"/>
                  </a:lnTo>
                  <a:lnTo>
                    <a:pt x="716" y="928"/>
                  </a:lnTo>
                  <a:lnTo>
                    <a:pt x="750" y="928"/>
                  </a:lnTo>
                  <a:lnTo>
                    <a:pt x="842" y="952"/>
                  </a:lnTo>
                  <a:lnTo>
                    <a:pt x="876" y="968"/>
                  </a:lnTo>
                  <a:lnTo>
                    <a:pt x="910" y="984"/>
                  </a:lnTo>
                  <a:lnTo>
                    <a:pt x="944" y="984"/>
                  </a:lnTo>
                  <a:lnTo>
                    <a:pt x="960" y="976"/>
                  </a:lnTo>
                  <a:lnTo>
                    <a:pt x="969" y="968"/>
                  </a:lnTo>
                  <a:lnTo>
                    <a:pt x="977" y="960"/>
                  </a:lnTo>
                  <a:lnTo>
                    <a:pt x="1019" y="928"/>
                  </a:lnTo>
                  <a:lnTo>
                    <a:pt x="1070" y="904"/>
                  </a:lnTo>
                  <a:lnTo>
                    <a:pt x="1087" y="864"/>
                  </a:lnTo>
                  <a:lnTo>
                    <a:pt x="1011" y="832"/>
                  </a:lnTo>
                  <a:lnTo>
                    <a:pt x="1019" y="784"/>
                  </a:lnTo>
                  <a:lnTo>
                    <a:pt x="994" y="744"/>
                  </a:lnTo>
                  <a:lnTo>
                    <a:pt x="1036" y="720"/>
                  </a:lnTo>
                  <a:lnTo>
                    <a:pt x="1019" y="656"/>
                  </a:lnTo>
                  <a:lnTo>
                    <a:pt x="1036" y="656"/>
                  </a:lnTo>
                  <a:lnTo>
                    <a:pt x="1019" y="632"/>
                  </a:lnTo>
                  <a:lnTo>
                    <a:pt x="1011" y="616"/>
                  </a:lnTo>
                  <a:close/>
                </a:path>
              </a:pathLst>
            </a:custGeom>
            <a:grpFill/>
            <a:ln w="9525">
              <a:noFill/>
              <a:round/>
              <a:headEnd/>
              <a:tailEnd/>
            </a:ln>
          </p:spPr>
          <p:txBody>
            <a:bodyPr/>
            <a:lstStyle/>
            <a:p>
              <a:pPr>
                <a:defRPr/>
              </a:pPr>
              <a:endParaRPr lang="en-GB"/>
            </a:p>
          </p:txBody>
        </p:sp>
        <p:sp>
          <p:nvSpPr>
            <p:cNvPr id="42" name="Freeform 33"/>
            <p:cNvSpPr>
              <a:spLocks/>
            </p:cNvSpPr>
            <p:nvPr/>
          </p:nvSpPr>
          <p:spPr bwMode="auto">
            <a:xfrm>
              <a:off x="3457" y="3008"/>
              <a:ext cx="1180" cy="1080"/>
            </a:xfrm>
            <a:custGeom>
              <a:avLst/>
              <a:gdLst/>
              <a:ahLst/>
              <a:cxnLst>
                <a:cxn ang="0">
                  <a:pos x="1121" y="728"/>
                </a:cxn>
                <a:cxn ang="0">
                  <a:pos x="1003" y="672"/>
                </a:cxn>
                <a:cxn ang="0">
                  <a:pos x="935" y="616"/>
                </a:cxn>
                <a:cxn ang="0">
                  <a:pos x="902" y="584"/>
                </a:cxn>
                <a:cxn ang="0">
                  <a:pos x="817" y="592"/>
                </a:cxn>
                <a:cxn ang="0">
                  <a:pos x="733" y="528"/>
                </a:cxn>
                <a:cxn ang="0">
                  <a:pos x="683" y="448"/>
                </a:cxn>
                <a:cxn ang="0">
                  <a:pos x="556" y="344"/>
                </a:cxn>
                <a:cxn ang="0">
                  <a:pos x="523" y="280"/>
                </a:cxn>
                <a:cxn ang="0">
                  <a:pos x="548" y="240"/>
                </a:cxn>
                <a:cxn ang="0">
                  <a:pos x="531" y="216"/>
                </a:cxn>
                <a:cxn ang="0">
                  <a:pos x="556" y="184"/>
                </a:cxn>
                <a:cxn ang="0">
                  <a:pos x="649" y="144"/>
                </a:cxn>
                <a:cxn ang="0">
                  <a:pos x="649" y="56"/>
                </a:cxn>
                <a:cxn ang="0">
                  <a:pos x="514" y="0"/>
                </a:cxn>
                <a:cxn ang="0">
                  <a:pos x="405" y="40"/>
                </a:cxn>
                <a:cxn ang="0">
                  <a:pos x="354" y="64"/>
                </a:cxn>
                <a:cxn ang="0">
                  <a:pos x="295" y="80"/>
                </a:cxn>
                <a:cxn ang="0">
                  <a:pos x="228" y="152"/>
                </a:cxn>
                <a:cxn ang="0">
                  <a:pos x="118" y="136"/>
                </a:cxn>
                <a:cxn ang="0">
                  <a:pos x="42" y="208"/>
                </a:cxn>
                <a:cxn ang="0">
                  <a:pos x="25" y="272"/>
                </a:cxn>
                <a:cxn ang="0">
                  <a:pos x="93" y="352"/>
                </a:cxn>
                <a:cxn ang="0">
                  <a:pos x="93" y="392"/>
                </a:cxn>
                <a:cxn ang="0">
                  <a:pos x="160" y="344"/>
                </a:cxn>
                <a:cxn ang="0">
                  <a:pos x="202" y="320"/>
                </a:cxn>
                <a:cxn ang="0">
                  <a:pos x="261" y="352"/>
                </a:cxn>
                <a:cxn ang="0">
                  <a:pos x="312" y="368"/>
                </a:cxn>
                <a:cxn ang="0">
                  <a:pos x="337" y="424"/>
                </a:cxn>
                <a:cxn ang="0">
                  <a:pos x="371" y="496"/>
                </a:cxn>
                <a:cxn ang="0">
                  <a:pos x="430" y="552"/>
                </a:cxn>
                <a:cxn ang="0">
                  <a:pos x="497" y="592"/>
                </a:cxn>
                <a:cxn ang="0">
                  <a:pos x="607" y="680"/>
                </a:cxn>
                <a:cxn ang="0">
                  <a:pos x="649" y="688"/>
                </a:cxn>
                <a:cxn ang="0">
                  <a:pos x="742" y="744"/>
                </a:cxn>
                <a:cxn ang="0">
                  <a:pos x="775" y="752"/>
                </a:cxn>
                <a:cxn ang="0">
                  <a:pos x="809" y="768"/>
                </a:cxn>
                <a:cxn ang="0">
                  <a:pos x="851" y="824"/>
                </a:cxn>
                <a:cxn ang="0">
                  <a:pos x="927" y="856"/>
                </a:cxn>
                <a:cxn ang="0">
                  <a:pos x="978" y="984"/>
                </a:cxn>
                <a:cxn ang="0">
                  <a:pos x="935" y="1000"/>
                </a:cxn>
                <a:cxn ang="0">
                  <a:pos x="927" y="1040"/>
                </a:cxn>
                <a:cxn ang="0">
                  <a:pos x="935" y="1072"/>
                </a:cxn>
                <a:cxn ang="0">
                  <a:pos x="978" y="1072"/>
                </a:cxn>
                <a:cxn ang="0">
                  <a:pos x="1011" y="1000"/>
                </a:cxn>
                <a:cxn ang="0">
                  <a:pos x="1070" y="952"/>
                </a:cxn>
                <a:cxn ang="0">
                  <a:pos x="1053" y="888"/>
                </a:cxn>
                <a:cxn ang="0">
                  <a:pos x="1003" y="864"/>
                </a:cxn>
                <a:cxn ang="0">
                  <a:pos x="1011" y="800"/>
                </a:cxn>
                <a:cxn ang="0">
                  <a:pos x="1045" y="768"/>
                </a:cxn>
                <a:cxn ang="0">
                  <a:pos x="1146" y="792"/>
                </a:cxn>
                <a:cxn ang="0">
                  <a:pos x="1180" y="784"/>
                </a:cxn>
                <a:cxn ang="0">
                  <a:pos x="1155" y="752"/>
                </a:cxn>
              </a:cxnLst>
              <a:rect l="0" t="0" r="r" b="b"/>
              <a:pathLst>
                <a:path w="1180" h="1080">
                  <a:moveTo>
                    <a:pt x="1155" y="752"/>
                  </a:moveTo>
                  <a:lnTo>
                    <a:pt x="1121" y="728"/>
                  </a:lnTo>
                  <a:lnTo>
                    <a:pt x="1087" y="712"/>
                  </a:lnTo>
                  <a:lnTo>
                    <a:pt x="1003" y="672"/>
                  </a:lnTo>
                  <a:lnTo>
                    <a:pt x="919" y="632"/>
                  </a:lnTo>
                  <a:lnTo>
                    <a:pt x="935" y="616"/>
                  </a:lnTo>
                  <a:lnTo>
                    <a:pt x="927" y="600"/>
                  </a:lnTo>
                  <a:lnTo>
                    <a:pt x="902" y="584"/>
                  </a:lnTo>
                  <a:lnTo>
                    <a:pt x="868" y="592"/>
                  </a:lnTo>
                  <a:lnTo>
                    <a:pt x="817" y="592"/>
                  </a:lnTo>
                  <a:lnTo>
                    <a:pt x="775" y="568"/>
                  </a:lnTo>
                  <a:lnTo>
                    <a:pt x="733" y="528"/>
                  </a:lnTo>
                  <a:lnTo>
                    <a:pt x="708" y="488"/>
                  </a:lnTo>
                  <a:lnTo>
                    <a:pt x="683" y="448"/>
                  </a:lnTo>
                  <a:lnTo>
                    <a:pt x="641" y="408"/>
                  </a:lnTo>
                  <a:lnTo>
                    <a:pt x="556" y="344"/>
                  </a:lnTo>
                  <a:lnTo>
                    <a:pt x="523" y="296"/>
                  </a:lnTo>
                  <a:lnTo>
                    <a:pt x="523" y="280"/>
                  </a:lnTo>
                  <a:lnTo>
                    <a:pt x="539" y="256"/>
                  </a:lnTo>
                  <a:lnTo>
                    <a:pt x="548" y="240"/>
                  </a:lnTo>
                  <a:lnTo>
                    <a:pt x="539" y="224"/>
                  </a:lnTo>
                  <a:lnTo>
                    <a:pt x="531" y="216"/>
                  </a:lnTo>
                  <a:lnTo>
                    <a:pt x="531" y="200"/>
                  </a:lnTo>
                  <a:lnTo>
                    <a:pt x="556" y="184"/>
                  </a:lnTo>
                  <a:lnTo>
                    <a:pt x="641" y="152"/>
                  </a:lnTo>
                  <a:lnTo>
                    <a:pt x="649" y="144"/>
                  </a:lnTo>
                  <a:lnTo>
                    <a:pt x="641" y="88"/>
                  </a:lnTo>
                  <a:lnTo>
                    <a:pt x="649" y="56"/>
                  </a:lnTo>
                  <a:lnTo>
                    <a:pt x="531" y="24"/>
                  </a:lnTo>
                  <a:lnTo>
                    <a:pt x="514" y="0"/>
                  </a:lnTo>
                  <a:lnTo>
                    <a:pt x="438" y="8"/>
                  </a:lnTo>
                  <a:lnTo>
                    <a:pt x="405" y="40"/>
                  </a:lnTo>
                  <a:lnTo>
                    <a:pt x="371" y="32"/>
                  </a:lnTo>
                  <a:lnTo>
                    <a:pt x="354" y="64"/>
                  </a:lnTo>
                  <a:lnTo>
                    <a:pt x="320" y="64"/>
                  </a:lnTo>
                  <a:lnTo>
                    <a:pt x="295" y="80"/>
                  </a:lnTo>
                  <a:lnTo>
                    <a:pt x="253" y="72"/>
                  </a:lnTo>
                  <a:lnTo>
                    <a:pt x="228" y="152"/>
                  </a:lnTo>
                  <a:lnTo>
                    <a:pt x="160" y="72"/>
                  </a:lnTo>
                  <a:lnTo>
                    <a:pt x="118" y="136"/>
                  </a:lnTo>
                  <a:lnTo>
                    <a:pt x="25" y="144"/>
                  </a:lnTo>
                  <a:lnTo>
                    <a:pt x="42" y="208"/>
                  </a:lnTo>
                  <a:lnTo>
                    <a:pt x="0" y="232"/>
                  </a:lnTo>
                  <a:lnTo>
                    <a:pt x="25" y="272"/>
                  </a:lnTo>
                  <a:lnTo>
                    <a:pt x="17" y="320"/>
                  </a:lnTo>
                  <a:lnTo>
                    <a:pt x="93" y="352"/>
                  </a:lnTo>
                  <a:lnTo>
                    <a:pt x="76" y="392"/>
                  </a:lnTo>
                  <a:lnTo>
                    <a:pt x="93" y="392"/>
                  </a:lnTo>
                  <a:lnTo>
                    <a:pt x="135" y="376"/>
                  </a:lnTo>
                  <a:lnTo>
                    <a:pt x="160" y="344"/>
                  </a:lnTo>
                  <a:lnTo>
                    <a:pt x="177" y="328"/>
                  </a:lnTo>
                  <a:lnTo>
                    <a:pt x="202" y="320"/>
                  </a:lnTo>
                  <a:lnTo>
                    <a:pt x="244" y="336"/>
                  </a:lnTo>
                  <a:lnTo>
                    <a:pt x="261" y="352"/>
                  </a:lnTo>
                  <a:lnTo>
                    <a:pt x="278" y="368"/>
                  </a:lnTo>
                  <a:lnTo>
                    <a:pt x="312" y="368"/>
                  </a:lnTo>
                  <a:lnTo>
                    <a:pt x="329" y="384"/>
                  </a:lnTo>
                  <a:lnTo>
                    <a:pt x="337" y="424"/>
                  </a:lnTo>
                  <a:lnTo>
                    <a:pt x="362" y="472"/>
                  </a:lnTo>
                  <a:lnTo>
                    <a:pt x="371" y="496"/>
                  </a:lnTo>
                  <a:lnTo>
                    <a:pt x="396" y="512"/>
                  </a:lnTo>
                  <a:lnTo>
                    <a:pt x="430" y="552"/>
                  </a:lnTo>
                  <a:lnTo>
                    <a:pt x="472" y="576"/>
                  </a:lnTo>
                  <a:lnTo>
                    <a:pt x="497" y="592"/>
                  </a:lnTo>
                  <a:lnTo>
                    <a:pt x="514" y="608"/>
                  </a:lnTo>
                  <a:lnTo>
                    <a:pt x="607" y="680"/>
                  </a:lnTo>
                  <a:lnTo>
                    <a:pt x="624" y="696"/>
                  </a:lnTo>
                  <a:lnTo>
                    <a:pt x="649" y="688"/>
                  </a:lnTo>
                  <a:lnTo>
                    <a:pt x="708" y="712"/>
                  </a:lnTo>
                  <a:lnTo>
                    <a:pt x="742" y="744"/>
                  </a:lnTo>
                  <a:lnTo>
                    <a:pt x="767" y="744"/>
                  </a:lnTo>
                  <a:lnTo>
                    <a:pt x="775" y="752"/>
                  </a:lnTo>
                  <a:lnTo>
                    <a:pt x="775" y="768"/>
                  </a:lnTo>
                  <a:lnTo>
                    <a:pt x="809" y="768"/>
                  </a:lnTo>
                  <a:lnTo>
                    <a:pt x="826" y="800"/>
                  </a:lnTo>
                  <a:lnTo>
                    <a:pt x="851" y="824"/>
                  </a:lnTo>
                  <a:lnTo>
                    <a:pt x="893" y="840"/>
                  </a:lnTo>
                  <a:lnTo>
                    <a:pt x="927" y="856"/>
                  </a:lnTo>
                  <a:lnTo>
                    <a:pt x="944" y="904"/>
                  </a:lnTo>
                  <a:lnTo>
                    <a:pt x="978" y="984"/>
                  </a:lnTo>
                  <a:lnTo>
                    <a:pt x="952" y="984"/>
                  </a:lnTo>
                  <a:lnTo>
                    <a:pt x="935" y="1000"/>
                  </a:lnTo>
                  <a:lnTo>
                    <a:pt x="935" y="1016"/>
                  </a:lnTo>
                  <a:lnTo>
                    <a:pt x="927" y="1040"/>
                  </a:lnTo>
                  <a:lnTo>
                    <a:pt x="919" y="1056"/>
                  </a:lnTo>
                  <a:lnTo>
                    <a:pt x="935" y="1072"/>
                  </a:lnTo>
                  <a:lnTo>
                    <a:pt x="952" y="1080"/>
                  </a:lnTo>
                  <a:lnTo>
                    <a:pt x="978" y="1072"/>
                  </a:lnTo>
                  <a:lnTo>
                    <a:pt x="994" y="1040"/>
                  </a:lnTo>
                  <a:lnTo>
                    <a:pt x="1011" y="1000"/>
                  </a:lnTo>
                  <a:lnTo>
                    <a:pt x="1028" y="960"/>
                  </a:lnTo>
                  <a:lnTo>
                    <a:pt x="1070" y="952"/>
                  </a:lnTo>
                  <a:lnTo>
                    <a:pt x="1070" y="904"/>
                  </a:lnTo>
                  <a:lnTo>
                    <a:pt x="1053" y="888"/>
                  </a:lnTo>
                  <a:lnTo>
                    <a:pt x="1028" y="880"/>
                  </a:lnTo>
                  <a:lnTo>
                    <a:pt x="1003" y="864"/>
                  </a:lnTo>
                  <a:lnTo>
                    <a:pt x="994" y="848"/>
                  </a:lnTo>
                  <a:lnTo>
                    <a:pt x="1011" y="800"/>
                  </a:lnTo>
                  <a:lnTo>
                    <a:pt x="1028" y="776"/>
                  </a:lnTo>
                  <a:lnTo>
                    <a:pt x="1045" y="768"/>
                  </a:lnTo>
                  <a:lnTo>
                    <a:pt x="1104" y="776"/>
                  </a:lnTo>
                  <a:lnTo>
                    <a:pt x="1146" y="792"/>
                  </a:lnTo>
                  <a:lnTo>
                    <a:pt x="1180" y="824"/>
                  </a:lnTo>
                  <a:lnTo>
                    <a:pt x="1180" y="784"/>
                  </a:lnTo>
                  <a:lnTo>
                    <a:pt x="1155" y="752"/>
                  </a:lnTo>
                  <a:lnTo>
                    <a:pt x="1155" y="75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3" name="Freeform 34"/>
            <p:cNvSpPr>
              <a:spLocks/>
            </p:cNvSpPr>
            <p:nvPr/>
          </p:nvSpPr>
          <p:spPr bwMode="auto">
            <a:xfrm>
              <a:off x="2463" y="2496"/>
              <a:ext cx="1146" cy="1088"/>
            </a:xfrm>
            <a:custGeom>
              <a:avLst/>
              <a:gdLst/>
              <a:ahLst/>
              <a:cxnLst>
                <a:cxn ang="0">
                  <a:pos x="969" y="600"/>
                </a:cxn>
                <a:cxn ang="0">
                  <a:pos x="944" y="584"/>
                </a:cxn>
                <a:cxn ang="0">
                  <a:pos x="986" y="520"/>
                </a:cxn>
                <a:cxn ang="0">
                  <a:pos x="1019" y="472"/>
                </a:cxn>
                <a:cxn ang="0">
                  <a:pos x="1087" y="448"/>
                </a:cxn>
                <a:cxn ang="0">
                  <a:pos x="1112" y="320"/>
                </a:cxn>
                <a:cxn ang="0">
                  <a:pos x="1095" y="272"/>
                </a:cxn>
                <a:cxn ang="0">
                  <a:pos x="1011" y="248"/>
                </a:cxn>
                <a:cxn ang="0">
                  <a:pos x="927" y="208"/>
                </a:cxn>
                <a:cxn ang="0">
                  <a:pos x="851" y="136"/>
                </a:cxn>
                <a:cxn ang="0">
                  <a:pos x="809" y="112"/>
                </a:cxn>
                <a:cxn ang="0">
                  <a:pos x="767" y="88"/>
                </a:cxn>
                <a:cxn ang="0">
                  <a:pos x="708" y="48"/>
                </a:cxn>
                <a:cxn ang="0">
                  <a:pos x="666" y="0"/>
                </a:cxn>
                <a:cxn ang="0">
                  <a:pos x="598" y="24"/>
                </a:cxn>
                <a:cxn ang="0">
                  <a:pos x="564" y="104"/>
                </a:cxn>
                <a:cxn ang="0">
                  <a:pos x="489" y="136"/>
                </a:cxn>
                <a:cxn ang="0">
                  <a:pos x="455" y="168"/>
                </a:cxn>
                <a:cxn ang="0">
                  <a:pos x="413" y="184"/>
                </a:cxn>
                <a:cxn ang="0">
                  <a:pos x="345" y="160"/>
                </a:cxn>
                <a:cxn ang="0">
                  <a:pos x="269" y="144"/>
                </a:cxn>
                <a:cxn ang="0">
                  <a:pos x="303" y="256"/>
                </a:cxn>
                <a:cxn ang="0">
                  <a:pos x="211" y="240"/>
                </a:cxn>
                <a:cxn ang="0">
                  <a:pos x="177" y="232"/>
                </a:cxn>
                <a:cxn ang="0">
                  <a:pos x="126" y="208"/>
                </a:cxn>
                <a:cxn ang="0">
                  <a:pos x="84" y="216"/>
                </a:cxn>
                <a:cxn ang="0">
                  <a:pos x="8" y="232"/>
                </a:cxn>
                <a:cxn ang="0">
                  <a:pos x="8" y="248"/>
                </a:cxn>
                <a:cxn ang="0">
                  <a:pos x="25" y="272"/>
                </a:cxn>
                <a:cxn ang="0">
                  <a:pos x="17" y="288"/>
                </a:cxn>
                <a:cxn ang="0">
                  <a:pos x="42" y="312"/>
                </a:cxn>
                <a:cxn ang="0">
                  <a:pos x="109" y="328"/>
                </a:cxn>
                <a:cxn ang="0">
                  <a:pos x="160" y="368"/>
                </a:cxn>
                <a:cxn ang="0">
                  <a:pos x="194" y="400"/>
                </a:cxn>
                <a:cxn ang="0">
                  <a:pos x="211" y="448"/>
                </a:cxn>
                <a:cxn ang="0">
                  <a:pos x="269" y="536"/>
                </a:cxn>
                <a:cxn ang="0">
                  <a:pos x="278" y="584"/>
                </a:cxn>
                <a:cxn ang="0">
                  <a:pos x="295" y="640"/>
                </a:cxn>
                <a:cxn ang="0">
                  <a:pos x="236" y="776"/>
                </a:cxn>
                <a:cxn ang="0">
                  <a:pos x="177" y="872"/>
                </a:cxn>
                <a:cxn ang="0">
                  <a:pos x="160" y="888"/>
                </a:cxn>
                <a:cxn ang="0">
                  <a:pos x="244" y="960"/>
                </a:cxn>
                <a:cxn ang="0">
                  <a:pos x="320" y="992"/>
                </a:cxn>
                <a:cxn ang="0">
                  <a:pos x="396" y="1024"/>
                </a:cxn>
                <a:cxn ang="0">
                  <a:pos x="522" y="1056"/>
                </a:cxn>
                <a:cxn ang="0">
                  <a:pos x="607" y="1088"/>
                </a:cxn>
                <a:cxn ang="0">
                  <a:pos x="632" y="1080"/>
                </a:cxn>
                <a:cxn ang="0">
                  <a:pos x="623" y="1032"/>
                </a:cxn>
                <a:cxn ang="0">
                  <a:pos x="649" y="968"/>
                </a:cxn>
                <a:cxn ang="0">
                  <a:pos x="716" y="928"/>
                </a:cxn>
                <a:cxn ang="0">
                  <a:pos x="842" y="952"/>
                </a:cxn>
                <a:cxn ang="0">
                  <a:pos x="910" y="984"/>
                </a:cxn>
                <a:cxn ang="0">
                  <a:pos x="960" y="976"/>
                </a:cxn>
                <a:cxn ang="0">
                  <a:pos x="977" y="960"/>
                </a:cxn>
                <a:cxn ang="0">
                  <a:pos x="1070" y="904"/>
                </a:cxn>
                <a:cxn ang="0">
                  <a:pos x="1011" y="832"/>
                </a:cxn>
                <a:cxn ang="0">
                  <a:pos x="994" y="744"/>
                </a:cxn>
                <a:cxn ang="0">
                  <a:pos x="1019" y="656"/>
                </a:cxn>
                <a:cxn ang="0">
                  <a:pos x="1019" y="632"/>
                </a:cxn>
              </a:cxnLst>
              <a:rect l="0" t="0" r="r" b="b"/>
              <a:pathLst>
                <a:path w="1146" h="1088">
                  <a:moveTo>
                    <a:pt x="1011" y="616"/>
                  </a:moveTo>
                  <a:lnTo>
                    <a:pt x="969" y="600"/>
                  </a:lnTo>
                  <a:lnTo>
                    <a:pt x="935" y="616"/>
                  </a:lnTo>
                  <a:lnTo>
                    <a:pt x="944" y="584"/>
                  </a:lnTo>
                  <a:lnTo>
                    <a:pt x="977" y="544"/>
                  </a:lnTo>
                  <a:lnTo>
                    <a:pt x="986" y="520"/>
                  </a:lnTo>
                  <a:lnTo>
                    <a:pt x="1011" y="504"/>
                  </a:lnTo>
                  <a:lnTo>
                    <a:pt x="1019" y="472"/>
                  </a:lnTo>
                  <a:lnTo>
                    <a:pt x="1053" y="464"/>
                  </a:lnTo>
                  <a:lnTo>
                    <a:pt x="1087" y="448"/>
                  </a:lnTo>
                  <a:lnTo>
                    <a:pt x="1104" y="360"/>
                  </a:lnTo>
                  <a:lnTo>
                    <a:pt x="1112" y="320"/>
                  </a:lnTo>
                  <a:lnTo>
                    <a:pt x="1146" y="288"/>
                  </a:lnTo>
                  <a:lnTo>
                    <a:pt x="1095" y="272"/>
                  </a:lnTo>
                  <a:lnTo>
                    <a:pt x="1036" y="256"/>
                  </a:lnTo>
                  <a:lnTo>
                    <a:pt x="1011" y="248"/>
                  </a:lnTo>
                  <a:lnTo>
                    <a:pt x="986" y="216"/>
                  </a:lnTo>
                  <a:lnTo>
                    <a:pt x="927" y="208"/>
                  </a:lnTo>
                  <a:lnTo>
                    <a:pt x="868" y="168"/>
                  </a:lnTo>
                  <a:lnTo>
                    <a:pt x="851" y="136"/>
                  </a:lnTo>
                  <a:lnTo>
                    <a:pt x="809" y="144"/>
                  </a:lnTo>
                  <a:lnTo>
                    <a:pt x="809" y="112"/>
                  </a:lnTo>
                  <a:lnTo>
                    <a:pt x="767" y="96"/>
                  </a:lnTo>
                  <a:lnTo>
                    <a:pt x="767" y="88"/>
                  </a:lnTo>
                  <a:lnTo>
                    <a:pt x="733" y="72"/>
                  </a:lnTo>
                  <a:lnTo>
                    <a:pt x="708" y="48"/>
                  </a:lnTo>
                  <a:lnTo>
                    <a:pt x="682" y="16"/>
                  </a:lnTo>
                  <a:lnTo>
                    <a:pt x="666" y="0"/>
                  </a:lnTo>
                  <a:lnTo>
                    <a:pt x="623" y="8"/>
                  </a:lnTo>
                  <a:lnTo>
                    <a:pt x="598" y="24"/>
                  </a:lnTo>
                  <a:lnTo>
                    <a:pt x="581" y="88"/>
                  </a:lnTo>
                  <a:lnTo>
                    <a:pt x="564" y="104"/>
                  </a:lnTo>
                  <a:lnTo>
                    <a:pt x="539" y="120"/>
                  </a:lnTo>
                  <a:lnTo>
                    <a:pt x="489" y="136"/>
                  </a:lnTo>
                  <a:lnTo>
                    <a:pt x="463" y="144"/>
                  </a:lnTo>
                  <a:lnTo>
                    <a:pt x="455" y="168"/>
                  </a:lnTo>
                  <a:lnTo>
                    <a:pt x="446" y="184"/>
                  </a:lnTo>
                  <a:lnTo>
                    <a:pt x="413" y="184"/>
                  </a:lnTo>
                  <a:lnTo>
                    <a:pt x="362" y="168"/>
                  </a:lnTo>
                  <a:lnTo>
                    <a:pt x="345" y="160"/>
                  </a:lnTo>
                  <a:lnTo>
                    <a:pt x="328" y="144"/>
                  </a:lnTo>
                  <a:lnTo>
                    <a:pt x="269" y="144"/>
                  </a:lnTo>
                  <a:lnTo>
                    <a:pt x="295" y="200"/>
                  </a:lnTo>
                  <a:lnTo>
                    <a:pt x="303" y="256"/>
                  </a:lnTo>
                  <a:lnTo>
                    <a:pt x="253" y="248"/>
                  </a:lnTo>
                  <a:lnTo>
                    <a:pt x="211" y="240"/>
                  </a:lnTo>
                  <a:lnTo>
                    <a:pt x="194" y="248"/>
                  </a:lnTo>
                  <a:lnTo>
                    <a:pt x="177" y="232"/>
                  </a:lnTo>
                  <a:lnTo>
                    <a:pt x="152" y="208"/>
                  </a:lnTo>
                  <a:lnTo>
                    <a:pt x="126" y="208"/>
                  </a:lnTo>
                  <a:lnTo>
                    <a:pt x="109" y="216"/>
                  </a:lnTo>
                  <a:lnTo>
                    <a:pt x="84" y="216"/>
                  </a:lnTo>
                  <a:lnTo>
                    <a:pt x="34" y="216"/>
                  </a:lnTo>
                  <a:lnTo>
                    <a:pt x="8" y="232"/>
                  </a:lnTo>
                  <a:lnTo>
                    <a:pt x="0" y="240"/>
                  </a:lnTo>
                  <a:lnTo>
                    <a:pt x="8" y="248"/>
                  </a:lnTo>
                  <a:lnTo>
                    <a:pt x="50" y="272"/>
                  </a:lnTo>
                  <a:lnTo>
                    <a:pt x="25" y="272"/>
                  </a:lnTo>
                  <a:lnTo>
                    <a:pt x="17" y="280"/>
                  </a:lnTo>
                  <a:lnTo>
                    <a:pt x="17" y="288"/>
                  </a:lnTo>
                  <a:lnTo>
                    <a:pt x="25" y="304"/>
                  </a:lnTo>
                  <a:lnTo>
                    <a:pt x="42" y="312"/>
                  </a:lnTo>
                  <a:lnTo>
                    <a:pt x="76" y="320"/>
                  </a:lnTo>
                  <a:lnTo>
                    <a:pt x="109" y="328"/>
                  </a:lnTo>
                  <a:lnTo>
                    <a:pt x="135" y="352"/>
                  </a:lnTo>
                  <a:lnTo>
                    <a:pt x="160" y="368"/>
                  </a:lnTo>
                  <a:lnTo>
                    <a:pt x="185" y="376"/>
                  </a:lnTo>
                  <a:lnTo>
                    <a:pt x="194" y="400"/>
                  </a:lnTo>
                  <a:lnTo>
                    <a:pt x="219" y="424"/>
                  </a:lnTo>
                  <a:lnTo>
                    <a:pt x="211" y="448"/>
                  </a:lnTo>
                  <a:lnTo>
                    <a:pt x="244" y="512"/>
                  </a:lnTo>
                  <a:lnTo>
                    <a:pt x="269" y="536"/>
                  </a:lnTo>
                  <a:lnTo>
                    <a:pt x="286" y="560"/>
                  </a:lnTo>
                  <a:lnTo>
                    <a:pt x="278" y="584"/>
                  </a:lnTo>
                  <a:lnTo>
                    <a:pt x="253" y="592"/>
                  </a:lnTo>
                  <a:lnTo>
                    <a:pt x="295" y="640"/>
                  </a:lnTo>
                  <a:lnTo>
                    <a:pt x="269" y="632"/>
                  </a:lnTo>
                  <a:lnTo>
                    <a:pt x="236" y="776"/>
                  </a:lnTo>
                  <a:lnTo>
                    <a:pt x="202" y="848"/>
                  </a:lnTo>
                  <a:lnTo>
                    <a:pt x="177" y="872"/>
                  </a:lnTo>
                  <a:lnTo>
                    <a:pt x="143" y="880"/>
                  </a:lnTo>
                  <a:lnTo>
                    <a:pt x="160" y="888"/>
                  </a:lnTo>
                  <a:lnTo>
                    <a:pt x="211" y="928"/>
                  </a:lnTo>
                  <a:lnTo>
                    <a:pt x="244" y="960"/>
                  </a:lnTo>
                  <a:lnTo>
                    <a:pt x="278" y="968"/>
                  </a:lnTo>
                  <a:lnTo>
                    <a:pt x="320" y="992"/>
                  </a:lnTo>
                  <a:lnTo>
                    <a:pt x="337" y="1016"/>
                  </a:lnTo>
                  <a:lnTo>
                    <a:pt x="396" y="1024"/>
                  </a:lnTo>
                  <a:lnTo>
                    <a:pt x="463" y="1032"/>
                  </a:lnTo>
                  <a:lnTo>
                    <a:pt x="522" y="1056"/>
                  </a:lnTo>
                  <a:lnTo>
                    <a:pt x="581" y="1072"/>
                  </a:lnTo>
                  <a:lnTo>
                    <a:pt x="607" y="1088"/>
                  </a:lnTo>
                  <a:lnTo>
                    <a:pt x="632" y="1080"/>
                  </a:lnTo>
                  <a:lnTo>
                    <a:pt x="632" y="1080"/>
                  </a:lnTo>
                  <a:lnTo>
                    <a:pt x="640" y="1064"/>
                  </a:lnTo>
                  <a:lnTo>
                    <a:pt x="623" y="1032"/>
                  </a:lnTo>
                  <a:lnTo>
                    <a:pt x="632" y="992"/>
                  </a:lnTo>
                  <a:lnTo>
                    <a:pt x="649" y="968"/>
                  </a:lnTo>
                  <a:lnTo>
                    <a:pt x="682" y="944"/>
                  </a:lnTo>
                  <a:lnTo>
                    <a:pt x="716" y="928"/>
                  </a:lnTo>
                  <a:lnTo>
                    <a:pt x="750" y="928"/>
                  </a:lnTo>
                  <a:lnTo>
                    <a:pt x="842" y="952"/>
                  </a:lnTo>
                  <a:lnTo>
                    <a:pt x="876" y="968"/>
                  </a:lnTo>
                  <a:lnTo>
                    <a:pt x="910" y="984"/>
                  </a:lnTo>
                  <a:lnTo>
                    <a:pt x="944" y="984"/>
                  </a:lnTo>
                  <a:lnTo>
                    <a:pt x="960" y="976"/>
                  </a:lnTo>
                  <a:lnTo>
                    <a:pt x="969" y="968"/>
                  </a:lnTo>
                  <a:lnTo>
                    <a:pt x="977" y="960"/>
                  </a:lnTo>
                  <a:lnTo>
                    <a:pt x="1019" y="928"/>
                  </a:lnTo>
                  <a:lnTo>
                    <a:pt x="1070" y="904"/>
                  </a:lnTo>
                  <a:lnTo>
                    <a:pt x="1087" y="864"/>
                  </a:lnTo>
                  <a:lnTo>
                    <a:pt x="1011" y="832"/>
                  </a:lnTo>
                  <a:lnTo>
                    <a:pt x="1019" y="784"/>
                  </a:lnTo>
                  <a:lnTo>
                    <a:pt x="994" y="744"/>
                  </a:lnTo>
                  <a:lnTo>
                    <a:pt x="1036" y="720"/>
                  </a:lnTo>
                  <a:lnTo>
                    <a:pt x="1019" y="656"/>
                  </a:lnTo>
                  <a:lnTo>
                    <a:pt x="1036" y="656"/>
                  </a:lnTo>
                  <a:lnTo>
                    <a:pt x="1019" y="632"/>
                  </a:lnTo>
                  <a:lnTo>
                    <a:pt x="1011" y="616"/>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4" name="Freeform 35"/>
            <p:cNvSpPr>
              <a:spLocks/>
            </p:cNvSpPr>
            <p:nvPr/>
          </p:nvSpPr>
          <p:spPr bwMode="auto">
            <a:xfrm>
              <a:off x="3129" y="2472"/>
              <a:ext cx="328" cy="232"/>
            </a:xfrm>
            <a:custGeom>
              <a:avLst/>
              <a:gdLst/>
              <a:ahLst/>
              <a:cxnLst>
                <a:cxn ang="0">
                  <a:pos x="278" y="184"/>
                </a:cxn>
                <a:cxn ang="0">
                  <a:pos x="286" y="168"/>
                </a:cxn>
                <a:cxn ang="0">
                  <a:pos x="311" y="160"/>
                </a:cxn>
                <a:cxn ang="0">
                  <a:pos x="328" y="144"/>
                </a:cxn>
                <a:cxn ang="0">
                  <a:pos x="328" y="112"/>
                </a:cxn>
                <a:cxn ang="0">
                  <a:pos x="303" y="88"/>
                </a:cxn>
                <a:cxn ang="0">
                  <a:pos x="269" y="72"/>
                </a:cxn>
                <a:cxn ang="0">
                  <a:pos x="278" y="48"/>
                </a:cxn>
                <a:cxn ang="0">
                  <a:pos x="261" y="24"/>
                </a:cxn>
                <a:cxn ang="0">
                  <a:pos x="219" y="16"/>
                </a:cxn>
                <a:cxn ang="0">
                  <a:pos x="168" y="8"/>
                </a:cxn>
                <a:cxn ang="0">
                  <a:pos x="134" y="24"/>
                </a:cxn>
                <a:cxn ang="0">
                  <a:pos x="101" y="16"/>
                </a:cxn>
                <a:cxn ang="0">
                  <a:pos x="75" y="0"/>
                </a:cxn>
                <a:cxn ang="0">
                  <a:pos x="42" y="16"/>
                </a:cxn>
                <a:cxn ang="0">
                  <a:pos x="0" y="24"/>
                </a:cxn>
                <a:cxn ang="0">
                  <a:pos x="16" y="40"/>
                </a:cxn>
                <a:cxn ang="0">
                  <a:pos x="42" y="72"/>
                </a:cxn>
                <a:cxn ang="0">
                  <a:pos x="67" y="96"/>
                </a:cxn>
                <a:cxn ang="0">
                  <a:pos x="101" y="112"/>
                </a:cxn>
                <a:cxn ang="0">
                  <a:pos x="101" y="120"/>
                </a:cxn>
                <a:cxn ang="0">
                  <a:pos x="143" y="136"/>
                </a:cxn>
                <a:cxn ang="0">
                  <a:pos x="143" y="168"/>
                </a:cxn>
                <a:cxn ang="0">
                  <a:pos x="185" y="160"/>
                </a:cxn>
                <a:cxn ang="0">
                  <a:pos x="202" y="192"/>
                </a:cxn>
                <a:cxn ang="0">
                  <a:pos x="261" y="232"/>
                </a:cxn>
                <a:cxn ang="0">
                  <a:pos x="278" y="232"/>
                </a:cxn>
                <a:cxn ang="0">
                  <a:pos x="278" y="208"/>
                </a:cxn>
                <a:cxn ang="0">
                  <a:pos x="278" y="184"/>
                </a:cxn>
              </a:cxnLst>
              <a:rect l="0" t="0" r="r" b="b"/>
              <a:pathLst>
                <a:path w="328" h="232">
                  <a:moveTo>
                    <a:pt x="278" y="184"/>
                  </a:moveTo>
                  <a:lnTo>
                    <a:pt x="286" y="168"/>
                  </a:lnTo>
                  <a:lnTo>
                    <a:pt x="311" y="160"/>
                  </a:lnTo>
                  <a:lnTo>
                    <a:pt x="328" y="144"/>
                  </a:lnTo>
                  <a:lnTo>
                    <a:pt x="328" y="112"/>
                  </a:lnTo>
                  <a:lnTo>
                    <a:pt x="303" y="88"/>
                  </a:lnTo>
                  <a:lnTo>
                    <a:pt x="269" y="72"/>
                  </a:lnTo>
                  <a:lnTo>
                    <a:pt x="278" y="48"/>
                  </a:lnTo>
                  <a:lnTo>
                    <a:pt x="261" y="24"/>
                  </a:lnTo>
                  <a:lnTo>
                    <a:pt x="219" y="16"/>
                  </a:lnTo>
                  <a:lnTo>
                    <a:pt x="168" y="8"/>
                  </a:lnTo>
                  <a:lnTo>
                    <a:pt x="134" y="24"/>
                  </a:lnTo>
                  <a:lnTo>
                    <a:pt x="101" y="16"/>
                  </a:lnTo>
                  <a:lnTo>
                    <a:pt x="75" y="0"/>
                  </a:lnTo>
                  <a:lnTo>
                    <a:pt x="42" y="16"/>
                  </a:lnTo>
                  <a:lnTo>
                    <a:pt x="0" y="24"/>
                  </a:lnTo>
                  <a:lnTo>
                    <a:pt x="16" y="40"/>
                  </a:lnTo>
                  <a:lnTo>
                    <a:pt x="42" y="72"/>
                  </a:lnTo>
                  <a:lnTo>
                    <a:pt x="67" y="96"/>
                  </a:lnTo>
                  <a:lnTo>
                    <a:pt x="101" y="112"/>
                  </a:lnTo>
                  <a:lnTo>
                    <a:pt x="101" y="120"/>
                  </a:lnTo>
                  <a:lnTo>
                    <a:pt x="143" y="136"/>
                  </a:lnTo>
                  <a:lnTo>
                    <a:pt x="143" y="168"/>
                  </a:lnTo>
                  <a:lnTo>
                    <a:pt x="185" y="160"/>
                  </a:lnTo>
                  <a:lnTo>
                    <a:pt x="202" y="192"/>
                  </a:lnTo>
                  <a:lnTo>
                    <a:pt x="261" y="232"/>
                  </a:lnTo>
                  <a:lnTo>
                    <a:pt x="278" y="232"/>
                  </a:lnTo>
                  <a:lnTo>
                    <a:pt x="278" y="208"/>
                  </a:lnTo>
                  <a:lnTo>
                    <a:pt x="278" y="18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5" name="Freeform 36"/>
            <p:cNvSpPr>
              <a:spLocks/>
            </p:cNvSpPr>
            <p:nvPr/>
          </p:nvSpPr>
          <p:spPr bwMode="auto">
            <a:xfrm>
              <a:off x="3407" y="2632"/>
              <a:ext cx="59" cy="80"/>
            </a:xfrm>
            <a:custGeom>
              <a:avLst/>
              <a:gdLst/>
              <a:ahLst/>
              <a:cxnLst>
                <a:cxn ang="0">
                  <a:pos x="25" y="24"/>
                </a:cxn>
                <a:cxn ang="0">
                  <a:pos x="25" y="0"/>
                </a:cxn>
                <a:cxn ang="0">
                  <a:pos x="8" y="8"/>
                </a:cxn>
                <a:cxn ang="0">
                  <a:pos x="0" y="24"/>
                </a:cxn>
                <a:cxn ang="0">
                  <a:pos x="0" y="48"/>
                </a:cxn>
                <a:cxn ang="0">
                  <a:pos x="0" y="72"/>
                </a:cxn>
                <a:cxn ang="0">
                  <a:pos x="42" y="80"/>
                </a:cxn>
                <a:cxn ang="0">
                  <a:pos x="59" y="48"/>
                </a:cxn>
                <a:cxn ang="0">
                  <a:pos x="25" y="24"/>
                </a:cxn>
              </a:cxnLst>
              <a:rect l="0" t="0" r="r" b="b"/>
              <a:pathLst>
                <a:path w="59" h="80">
                  <a:moveTo>
                    <a:pt x="25" y="24"/>
                  </a:moveTo>
                  <a:lnTo>
                    <a:pt x="25" y="0"/>
                  </a:lnTo>
                  <a:lnTo>
                    <a:pt x="8" y="8"/>
                  </a:lnTo>
                  <a:lnTo>
                    <a:pt x="0" y="24"/>
                  </a:lnTo>
                  <a:lnTo>
                    <a:pt x="0" y="48"/>
                  </a:lnTo>
                  <a:lnTo>
                    <a:pt x="0" y="72"/>
                  </a:lnTo>
                  <a:lnTo>
                    <a:pt x="42" y="80"/>
                  </a:lnTo>
                  <a:lnTo>
                    <a:pt x="59" y="48"/>
                  </a:lnTo>
                  <a:lnTo>
                    <a:pt x="25" y="24"/>
                  </a:lnTo>
                  <a:close/>
                </a:path>
              </a:pathLst>
            </a:custGeom>
            <a:grpFill/>
            <a:ln w="9525">
              <a:noFill/>
              <a:round/>
              <a:headEnd/>
              <a:tailEnd/>
            </a:ln>
          </p:spPr>
          <p:txBody>
            <a:bodyPr/>
            <a:lstStyle/>
            <a:p>
              <a:pPr>
                <a:defRPr/>
              </a:pPr>
              <a:endParaRPr lang="en-GB"/>
            </a:p>
          </p:txBody>
        </p:sp>
        <p:sp>
          <p:nvSpPr>
            <p:cNvPr id="46" name="Freeform 37"/>
            <p:cNvSpPr>
              <a:spLocks/>
            </p:cNvSpPr>
            <p:nvPr/>
          </p:nvSpPr>
          <p:spPr bwMode="auto">
            <a:xfrm>
              <a:off x="3204" y="2232"/>
              <a:ext cx="337" cy="320"/>
            </a:xfrm>
            <a:custGeom>
              <a:avLst/>
              <a:gdLst/>
              <a:ahLst/>
              <a:cxnLst>
                <a:cxn ang="0">
                  <a:pos x="236" y="280"/>
                </a:cxn>
                <a:cxn ang="0">
                  <a:pos x="236" y="232"/>
                </a:cxn>
                <a:cxn ang="0">
                  <a:pos x="236" y="200"/>
                </a:cxn>
                <a:cxn ang="0">
                  <a:pos x="287" y="192"/>
                </a:cxn>
                <a:cxn ang="0">
                  <a:pos x="287" y="168"/>
                </a:cxn>
                <a:cxn ang="0">
                  <a:pos x="312" y="160"/>
                </a:cxn>
                <a:cxn ang="0">
                  <a:pos x="321" y="128"/>
                </a:cxn>
                <a:cxn ang="0">
                  <a:pos x="295" y="104"/>
                </a:cxn>
                <a:cxn ang="0">
                  <a:pos x="321" y="96"/>
                </a:cxn>
                <a:cxn ang="0">
                  <a:pos x="337" y="56"/>
                </a:cxn>
                <a:cxn ang="0">
                  <a:pos x="329" y="16"/>
                </a:cxn>
                <a:cxn ang="0">
                  <a:pos x="321" y="16"/>
                </a:cxn>
                <a:cxn ang="0">
                  <a:pos x="304" y="0"/>
                </a:cxn>
                <a:cxn ang="0">
                  <a:pos x="278" y="0"/>
                </a:cxn>
                <a:cxn ang="0">
                  <a:pos x="219" y="16"/>
                </a:cxn>
                <a:cxn ang="0">
                  <a:pos x="203" y="24"/>
                </a:cxn>
                <a:cxn ang="0">
                  <a:pos x="194" y="48"/>
                </a:cxn>
                <a:cxn ang="0">
                  <a:pos x="203" y="72"/>
                </a:cxn>
                <a:cxn ang="0">
                  <a:pos x="219" y="96"/>
                </a:cxn>
                <a:cxn ang="0">
                  <a:pos x="228" y="112"/>
                </a:cxn>
                <a:cxn ang="0">
                  <a:pos x="211" y="128"/>
                </a:cxn>
                <a:cxn ang="0">
                  <a:pos x="186" y="136"/>
                </a:cxn>
                <a:cxn ang="0">
                  <a:pos x="160" y="120"/>
                </a:cxn>
                <a:cxn ang="0">
                  <a:pos x="169" y="72"/>
                </a:cxn>
                <a:cxn ang="0">
                  <a:pos x="160" y="56"/>
                </a:cxn>
                <a:cxn ang="0">
                  <a:pos x="152" y="32"/>
                </a:cxn>
                <a:cxn ang="0">
                  <a:pos x="110" y="128"/>
                </a:cxn>
                <a:cxn ang="0">
                  <a:pos x="76" y="168"/>
                </a:cxn>
                <a:cxn ang="0">
                  <a:pos x="68" y="216"/>
                </a:cxn>
                <a:cxn ang="0">
                  <a:pos x="42" y="216"/>
                </a:cxn>
                <a:cxn ang="0">
                  <a:pos x="34" y="216"/>
                </a:cxn>
                <a:cxn ang="0">
                  <a:pos x="26" y="232"/>
                </a:cxn>
                <a:cxn ang="0">
                  <a:pos x="0" y="240"/>
                </a:cxn>
                <a:cxn ang="0">
                  <a:pos x="26" y="256"/>
                </a:cxn>
                <a:cxn ang="0">
                  <a:pos x="59" y="264"/>
                </a:cxn>
                <a:cxn ang="0">
                  <a:pos x="93" y="248"/>
                </a:cxn>
                <a:cxn ang="0">
                  <a:pos x="144" y="256"/>
                </a:cxn>
                <a:cxn ang="0">
                  <a:pos x="186" y="264"/>
                </a:cxn>
                <a:cxn ang="0">
                  <a:pos x="203" y="288"/>
                </a:cxn>
                <a:cxn ang="0">
                  <a:pos x="194" y="312"/>
                </a:cxn>
                <a:cxn ang="0">
                  <a:pos x="219" y="320"/>
                </a:cxn>
                <a:cxn ang="0">
                  <a:pos x="219" y="296"/>
                </a:cxn>
                <a:cxn ang="0">
                  <a:pos x="236" y="280"/>
                </a:cxn>
              </a:cxnLst>
              <a:rect l="0" t="0" r="r" b="b"/>
              <a:pathLst>
                <a:path w="337" h="320">
                  <a:moveTo>
                    <a:pt x="236" y="280"/>
                  </a:moveTo>
                  <a:lnTo>
                    <a:pt x="236" y="232"/>
                  </a:lnTo>
                  <a:lnTo>
                    <a:pt x="236" y="200"/>
                  </a:lnTo>
                  <a:lnTo>
                    <a:pt x="287" y="192"/>
                  </a:lnTo>
                  <a:lnTo>
                    <a:pt x="287" y="168"/>
                  </a:lnTo>
                  <a:lnTo>
                    <a:pt x="312" y="160"/>
                  </a:lnTo>
                  <a:lnTo>
                    <a:pt x="321" y="128"/>
                  </a:lnTo>
                  <a:lnTo>
                    <a:pt x="295" y="104"/>
                  </a:lnTo>
                  <a:lnTo>
                    <a:pt x="321" y="96"/>
                  </a:lnTo>
                  <a:lnTo>
                    <a:pt x="337" y="56"/>
                  </a:lnTo>
                  <a:lnTo>
                    <a:pt x="329" y="16"/>
                  </a:lnTo>
                  <a:lnTo>
                    <a:pt x="321" y="16"/>
                  </a:lnTo>
                  <a:lnTo>
                    <a:pt x="304" y="0"/>
                  </a:lnTo>
                  <a:lnTo>
                    <a:pt x="278" y="0"/>
                  </a:lnTo>
                  <a:lnTo>
                    <a:pt x="219" y="16"/>
                  </a:lnTo>
                  <a:lnTo>
                    <a:pt x="203" y="24"/>
                  </a:lnTo>
                  <a:lnTo>
                    <a:pt x="194" y="48"/>
                  </a:lnTo>
                  <a:lnTo>
                    <a:pt x="203" y="72"/>
                  </a:lnTo>
                  <a:lnTo>
                    <a:pt x="219" y="96"/>
                  </a:lnTo>
                  <a:lnTo>
                    <a:pt x="228" y="112"/>
                  </a:lnTo>
                  <a:lnTo>
                    <a:pt x="211" y="128"/>
                  </a:lnTo>
                  <a:lnTo>
                    <a:pt x="186" y="136"/>
                  </a:lnTo>
                  <a:lnTo>
                    <a:pt x="160" y="120"/>
                  </a:lnTo>
                  <a:lnTo>
                    <a:pt x="169" y="72"/>
                  </a:lnTo>
                  <a:lnTo>
                    <a:pt x="160" y="56"/>
                  </a:lnTo>
                  <a:lnTo>
                    <a:pt x="152" y="32"/>
                  </a:lnTo>
                  <a:lnTo>
                    <a:pt x="110" y="128"/>
                  </a:lnTo>
                  <a:lnTo>
                    <a:pt x="76" y="168"/>
                  </a:lnTo>
                  <a:lnTo>
                    <a:pt x="68" y="216"/>
                  </a:lnTo>
                  <a:lnTo>
                    <a:pt x="42" y="216"/>
                  </a:lnTo>
                  <a:lnTo>
                    <a:pt x="34" y="216"/>
                  </a:lnTo>
                  <a:lnTo>
                    <a:pt x="26" y="232"/>
                  </a:lnTo>
                  <a:lnTo>
                    <a:pt x="0" y="240"/>
                  </a:lnTo>
                  <a:lnTo>
                    <a:pt x="26" y="256"/>
                  </a:lnTo>
                  <a:lnTo>
                    <a:pt x="59" y="264"/>
                  </a:lnTo>
                  <a:lnTo>
                    <a:pt x="93" y="248"/>
                  </a:lnTo>
                  <a:lnTo>
                    <a:pt x="144" y="256"/>
                  </a:lnTo>
                  <a:lnTo>
                    <a:pt x="186" y="264"/>
                  </a:lnTo>
                  <a:lnTo>
                    <a:pt x="203" y="288"/>
                  </a:lnTo>
                  <a:lnTo>
                    <a:pt x="194" y="312"/>
                  </a:lnTo>
                  <a:lnTo>
                    <a:pt x="219" y="320"/>
                  </a:lnTo>
                  <a:lnTo>
                    <a:pt x="219" y="296"/>
                  </a:lnTo>
                  <a:lnTo>
                    <a:pt x="236" y="280"/>
                  </a:lnTo>
                  <a:close/>
                </a:path>
              </a:pathLst>
            </a:custGeom>
            <a:grpFill/>
            <a:ln w="9525">
              <a:noFill/>
              <a:round/>
              <a:headEnd/>
              <a:tailEnd/>
            </a:ln>
          </p:spPr>
          <p:txBody>
            <a:bodyPr/>
            <a:lstStyle/>
            <a:p>
              <a:pPr>
                <a:defRPr/>
              </a:pPr>
              <a:endParaRPr lang="en-GB"/>
            </a:p>
          </p:txBody>
        </p:sp>
        <p:sp>
          <p:nvSpPr>
            <p:cNvPr id="47" name="Freeform 38"/>
            <p:cNvSpPr>
              <a:spLocks/>
            </p:cNvSpPr>
            <p:nvPr/>
          </p:nvSpPr>
          <p:spPr bwMode="auto">
            <a:xfrm>
              <a:off x="3407" y="2632"/>
              <a:ext cx="59" cy="80"/>
            </a:xfrm>
            <a:custGeom>
              <a:avLst/>
              <a:gdLst/>
              <a:ahLst/>
              <a:cxnLst>
                <a:cxn ang="0">
                  <a:pos x="25" y="24"/>
                </a:cxn>
                <a:cxn ang="0">
                  <a:pos x="25" y="0"/>
                </a:cxn>
                <a:cxn ang="0">
                  <a:pos x="8" y="8"/>
                </a:cxn>
                <a:cxn ang="0">
                  <a:pos x="0" y="24"/>
                </a:cxn>
                <a:cxn ang="0">
                  <a:pos x="0" y="48"/>
                </a:cxn>
                <a:cxn ang="0">
                  <a:pos x="0" y="72"/>
                </a:cxn>
                <a:cxn ang="0">
                  <a:pos x="42" y="80"/>
                </a:cxn>
                <a:cxn ang="0">
                  <a:pos x="59" y="48"/>
                </a:cxn>
                <a:cxn ang="0">
                  <a:pos x="25" y="24"/>
                </a:cxn>
              </a:cxnLst>
              <a:rect l="0" t="0" r="r" b="b"/>
              <a:pathLst>
                <a:path w="59" h="80">
                  <a:moveTo>
                    <a:pt x="25" y="24"/>
                  </a:moveTo>
                  <a:lnTo>
                    <a:pt x="25" y="0"/>
                  </a:lnTo>
                  <a:lnTo>
                    <a:pt x="8" y="8"/>
                  </a:lnTo>
                  <a:lnTo>
                    <a:pt x="0" y="24"/>
                  </a:lnTo>
                  <a:lnTo>
                    <a:pt x="0" y="48"/>
                  </a:lnTo>
                  <a:lnTo>
                    <a:pt x="0" y="72"/>
                  </a:lnTo>
                  <a:lnTo>
                    <a:pt x="42" y="80"/>
                  </a:lnTo>
                  <a:lnTo>
                    <a:pt x="59" y="48"/>
                  </a:lnTo>
                  <a:lnTo>
                    <a:pt x="25" y="2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8" name="Freeform 39"/>
            <p:cNvSpPr>
              <a:spLocks/>
            </p:cNvSpPr>
            <p:nvPr/>
          </p:nvSpPr>
          <p:spPr bwMode="auto">
            <a:xfrm>
              <a:off x="3204" y="2232"/>
              <a:ext cx="337" cy="320"/>
            </a:xfrm>
            <a:custGeom>
              <a:avLst/>
              <a:gdLst/>
              <a:ahLst/>
              <a:cxnLst>
                <a:cxn ang="0">
                  <a:pos x="236" y="280"/>
                </a:cxn>
                <a:cxn ang="0">
                  <a:pos x="236" y="232"/>
                </a:cxn>
                <a:cxn ang="0">
                  <a:pos x="236" y="200"/>
                </a:cxn>
                <a:cxn ang="0">
                  <a:pos x="287" y="192"/>
                </a:cxn>
                <a:cxn ang="0">
                  <a:pos x="287" y="168"/>
                </a:cxn>
                <a:cxn ang="0">
                  <a:pos x="312" y="160"/>
                </a:cxn>
                <a:cxn ang="0">
                  <a:pos x="321" y="128"/>
                </a:cxn>
                <a:cxn ang="0">
                  <a:pos x="295" y="104"/>
                </a:cxn>
                <a:cxn ang="0">
                  <a:pos x="321" y="96"/>
                </a:cxn>
                <a:cxn ang="0">
                  <a:pos x="337" y="56"/>
                </a:cxn>
                <a:cxn ang="0">
                  <a:pos x="329" y="16"/>
                </a:cxn>
                <a:cxn ang="0">
                  <a:pos x="321" y="16"/>
                </a:cxn>
                <a:cxn ang="0">
                  <a:pos x="304" y="0"/>
                </a:cxn>
                <a:cxn ang="0">
                  <a:pos x="278" y="0"/>
                </a:cxn>
                <a:cxn ang="0">
                  <a:pos x="219" y="16"/>
                </a:cxn>
                <a:cxn ang="0">
                  <a:pos x="203" y="24"/>
                </a:cxn>
                <a:cxn ang="0">
                  <a:pos x="194" y="48"/>
                </a:cxn>
                <a:cxn ang="0">
                  <a:pos x="203" y="72"/>
                </a:cxn>
                <a:cxn ang="0">
                  <a:pos x="219" y="96"/>
                </a:cxn>
                <a:cxn ang="0">
                  <a:pos x="228" y="112"/>
                </a:cxn>
                <a:cxn ang="0">
                  <a:pos x="211" y="128"/>
                </a:cxn>
                <a:cxn ang="0">
                  <a:pos x="186" y="136"/>
                </a:cxn>
                <a:cxn ang="0">
                  <a:pos x="160" y="120"/>
                </a:cxn>
                <a:cxn ang="0">
                  <a:pos x="169" y="72"/>
                </a:cxn>
                <a:cxn ang="0">
                  <a:pos x="160" y="56"/>
                </a:cxn>
                <a:cxn ang="0">
                  <a:pos x="152" y="32"/>
                </a:cxn>
                <a:cxn ang="0">
                  <a:pos x="110" y="128"/>
                </a:cxn>
                <a:cxn ang="0">
                  <a:pos x="76" y="168"/>
                </a:cxn>
                <a:cxn ang="0">
                  <a:pos x="68" y="216"/>
                </a:cxn>
                <a:cxn ang="0">
                  <a:pos x="42" y="216"/>
                </a:cxn>
                <a:cxn ang="0">
                  <a:pos x="34" y="216"/>
                </a:cxn>
                <a:cxn ang="0">
                  <a:pos x="26" y="232"/>
                </a:cxn>
                <a:cxn ang="0">
                  <a:pos x="0" y="240"/>
                </a:cxn>
                <a:cxn ang="0">
                  <a:pos x="26" y="256"/>
                </a:cxn>
                <a:cxn ang="0">
                  <a:pos x="59" y="264"/>
                </a:cxn>
                <a:cxn ang="0">
                  <a:pos x="93" y="248"/>
                </a:cxn>
                <a:cxn ang="0">
                  <a:pos x="144" y="256"/>
                </a:cxn>
                <a:cxn ang="0">
                  <a:pos x="186" y="264"/>
                </a:cxn>
                <a:cxn ang="0">
                  <a:pos x="203" y="288"/>
                </a:cxn>
                <a:cxn ang="0">
                  <a:pos x="194" y="312"/>
                </a:cxn>
                <a:cxn ang="0">
                  <a:pos x="219" y="320"/>
                </a:cxn>
                <a:cxn ang="0">
                  <a:pos x="219" y="296"/>
                </a:cxn>
                <a:cxn ang="0">
                  <a:pos x="236" y="280"/>
                </a:cxn>
              </a:cxnLst>
              <a:rect l="0" t="0" r="r" b="b"/>
              <a:pathLst>
                <a:path w="337" h="320">
                  <a:moveTo>
                    <a:pt x="236" y="280"/>
                  </a:moveTo>
                  <a:lnTo>
                    <a:pt x="236" y="232"/>
                  </a:lnTo>
                  <a:lnTo>
                    <a:pt x="236" y="200"/>
                  </a:lnTo>
                  <a:lnTo>
                    <a:pt x="287" y="192"/>
                  </a:lnTo>
                  <a:lnTo>
                    <a:pt x="287" y="168"/>
                  </a:lnTo>
                  <a:lnTo>
                    <a:pt x="312" y="160"/>
                  </a:lnTo>
                  <a:lnTo>
                    <a:pt x="321" y="128"/>
                  </a:lnTo>
                  <a:lnTo>
                    <a:pt x="295" y="104"/>
                  </a:lnTo>
                  <a:lnTo>
                    <a:pt x="321" y="96"/>
                  </a:lnTo>
                  <a:lnTo>
                    <a:pt x="337" y="56"/>
                  </a:lnTo>
                  <a:lnTo>
                    <a:pt x="329" y="16"/>
                  </a:lnTo>
                  <a:lnTo>
                    <a:pt x="321" y="16"/>
                  </a:lnTo>
                  <a:lnTo>
                    <a:pt x="304" y="0"/>
                  </a:lnTo>
                  <a:lnTo>
                    <a:pt x="278" y="0"/>
                  </a:lnTo>
                  <a:lnTo>
                    <a:pt x="219" y="16"/>
                  </a:lnTo>
                  <a:lnTo>
                    <a:pt x="203" y="24"/>
                  </a:lnTo>
                  <a:lnTo>
                    <a:pt x="194" y="48"/>
                  </a:lnTo>
                  <a:lnTo>
                    <a:pt x="203" y="72"/>
                  </a:lnTo>
                  <a:lnTo>
                    <a:pt x="219" y="96"/>
                  </a:lnTo>
                  <a:lnTo>
                    <a:pt x="228" y="112"/>
                  </a:lnTo>
                  <a:lnTo>
                    <a:pt x="211" y="128"/>
                  </a:lnTo>
                  <a:lnTo>
                    <a:pt x="186" y="136"/>
                  </a:lnTo>
                  <a:lnTo>
                    <a:pt x="160" y="120"/>
                  </a:lnTo>
                  <a:lnTo>
                    <a:pt x="169" y="72"/>
                  </a:lnTo>
                  <a:lnTo>
                    <a:pt x="160" y="56"/>
                  </a:lnTo>
                  <a:lnTo>
                    <a:pt x="152" y="32"/>
                  </a:lnTo>
                  <a:lnTo>
                    <a:pt x="110" y="128"/>
                  </a:lnTo>
                  <a:lnTo>
                    <a:pt x="76" y="168"/>
                  </a:lnTo>
                  <a:lnTo>
                    <a:pt x="68" y="216"/>
                  </a:lnTo>
                  <a:lnTo>
                    <a:pt x="42" y="216"/>
                  </a:lnTo>
                  <a:lnTo>
                    <a:pt x="34" y="216"/>
                  </a:lnTo>
                  <a:lnTo>
                    <a:pt x="26" y="232"/>
                  </a:lnTo>
                  <a:lnTo>
                    <a:pt x="0" y="240"/>
                  </a:lnTo>
                  <a:lnTo>
                    <a:pt x="26" y="256"/>
                  </a:lnTo>
                  <a:lnTo>
                    <a:pt x="59" y="264"/>
                  </a:lnTo>
                  <a:lnTo>
                    <a:pt x="93" y="248"/>
                  </a:lnTo>
                  <a:lnTo>
                    <a:pt x="144" y="256"/>
                  </a:lnTo>
                  <a:lnTo>
                    <a:pt x="186" y="264"/>
                  </a:lnTo>
                  <a:lnTo>
                    <a:pt x="203" y="288"/>
                  </a:lnTo>
                  <a:lnTo>
                    <a:pt x="194" y="312"/>
                  </a:lnTo>
                  <a:lnTo>
                    <a:pt x="219" y="320"/>
                  </a:lnTo>
                  <a:lnTo>
                    <a:pt x="219" y="296"/>
                  </a:lnTo>
                  <a:lnTo>
                    <a:pt x="236" y="28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49" name="Freeform 40"/>
            <p:cNvSpPr>
              <a:spLocks/>
            </p:cNvSpPr>
            <p:nvPr/>
          </p:nvSpPr>
          <p:spPr bwMode="auto">
            <a:xfrm>
              <a:off x="3617" y="1744"/>
              <a:ext cx="211" cy="344"/>
            </a:xfrm>
            <a:custGeom>
              <a:avLst/>
              <a:gdLst/>
              <a:ahLst/>
              <a:cxnLst>
                <a:cxn ang="0">
                  <a:pos x="143" y="344"/>
                </a:cxn>
                <a:cxn ang="0">
                  <a:pos x="118" y="312"/>
                </a:cxn>
                <a:cxn ang="0">
                  <a:pos x="143" y="312"/>
                </a:cxn>
                <a:cxn ang="0">
                  <a:pos x="127" y="280"/>
                </a:cxn>
                <a:cxn ang="0">
                  <a:pos x="127" y="248"/>
                </a:cxn>
                <a:cxn ang="0">
                  <a:pos x="169" y="184"/>
                </a:cxn>
                <a:cxn ang="0">
                  <a:pos x="186" y="192"/>
                </a:cxn>
                <a:cxn ang="0">
                  <a:pos x="211" y="136"/>
                </a:cxn>
                <a:cxn ang="0">
                  <a:pos x="177" y="112"/>
                </a:cxn>
                <a:cxn ang="0">
                  <a:pos x="169" y="72"/>
                </a:cxn>
                <a:cxn ang="0">
                  <a:pos x="177" y="24"/>
                </a:cxn>
                <a:cxn ang="0">
                  <a:pos x="177" y="8"/>
                </a:cxn>
                <a:cxn ang="0">
                  <a:pos x="160" y="0"/>
                </a:cxn>
                <a:cxn ang="0">
                  <a:pos x="135" y="8"/>
                </a:cxn>
                <a:cxn ang="0">
                  <a:pos x="127" y="24"/>
                </a:cxn>
                <a:cxn ang="0">
                  <a:pos x="101" y="40"/>
                </a:cxn>
                <a:cxn ang="0">
                  <a:pos x="76" y="48"/>
                </a:cxn>
                <a:cxn ang="0">
                  <a:pos x="51" y="56"/>
                </a:cxn>
                <a:cxn ang="0">
                  <a:pos x="34" y="72"/>
                </a:cxn>
                <a:cxn ang="0">
                  <a:pos x="26" y="96"/>
                </a:cxn>
                <a:cxn ang="0">
                  <a:pos x="42" y="112"/>
                </a:cxn>
                <a:cxn ang="0">
                  <a:pos x="17" y="120"/>
                </a:cxn>
                <a:cxn ang="0">
                  <a:pos x="9" y="144"/>
                </a:cxn>
                <a:cxn ang="0">
                  <a:pos x="9" y="168"/>
                </a:cxn>
                <a:cxn ang="0">
                  <a:pos x="26" y="192"/>
                </a:cxn>
                <a:cxn ang="0">
                  <a:pos x="0" y="208"/>
                </a:cxn>
                <a:cxn ang="0">
                  <a:pos x="0" y="224"/>
                </a:cxn>
                <a:cxn ang="0">
                  <a:pos x="26" y="272"/>
                </a:cxn>
                <a:cxn ang="0">
                  <a:pos x="42" y="256"/>
                </a:cxn>
                <a:cxn ang="0">
                  <a:pos x="51" y="304"/>
                </a:cxn>
                <a:cxn ang="0">
                  <a:pos x="59" y="328"/>
                </a:cxn>
                <a:cxn ang="0">
                  <a:pos x="84" y="336"/>
                </a:cxn>
                <a:cxn ang="0">
                  <a:pos x="143" y="344"/>
                </a:cxn>
              </a:cxnLst>
              <a:rect l="0" t="0" r="r" b="b"/>
              <a:pathLst>
                <a:path w="211" h="344">
                  <a:moveTo>
                    <a:pt x="143" y="344"/>
                  </a:moveTo>
                  <a:lnTo>
                    <a:pt x="118" y="312"/>
                  </a:lnTo>
                  <a:lnTo>
                    <a:pt x="143" y="312"/>
                  </a:lnTo>
                  <a:lnTo>
                    <a:pt x="127" y="280"/>
                  </a:lnTo>
                  <a:lnTo>
                    <a:pt x="127" y="248"/>
                  </a:lnTo>
                  <a:lnTo>
                    <a:pt x="169" y="184"/>
                  </a:lnTo>
                  <a:lnTo>
                    <a:pt x="186" y="192"/>
                  </a:lnTo>
                  <a:lnTo>
                    <a:pt x="211" y="136"/>
                  </a:lnTo>
                  <a:lnTo>
                    <a:pt x="177" y="112"/>
                  </a:lnTo>
                  <a:lnTo>
                    <a:pt x="169" y="72"/>
                  </a:lnTo>
                  <a:lnTo>
                    <a:pt x="177" y="24"/>
                  </a:lnTo>
                  <a:lnTo>
                    <a:pt x="177" y="8"/>
                  </a:lnTo>
                  <a:lnTo>
                    <a:pt x="160" y="0"/>
                  </a:lnTo>
                  <a:lnTo>
                    <a:pt x="135" y="8"/>
                  </a:lnTo>
                  <a:lnTo>
                    <a:pt x="127" y="24"/>
                  </a:lnTo>
                  <a:lnTo>
                    <a:pt x="101" y="40"/>
                  </a:lnTo>
                  <a:lnTo>
                    <a:pt x="76" y="48"/>
                  </a:lnTo>
                  <a:lnTo>
                    <a:pt x="51" y="56"/>
                  </a:lnTo>
                  <a:lnTo>
                    <a:pt x="34" y="72"/>
                  </a:lnTo>
                  <a:lnTo>
                    <a:pt x="26" y="96"/>
                  </a:lnTo>
                  <a:lnTo>
                    <a:pt x="42" y="112"/>
                  </a:lnTo>
                  <a:lnTo>
                    <a:pt x="17" y="120"/>
                  </a:lnTo>
                  <a:lnTo>
                    <a:pt x="9" y="144"/>
                  </a:lnTo>
                  <a:lnTo>
                    <a:pt x="9" y="168"/>
                  </a:lnTo>
                  <a:lnTo>
                    <a:pt x="26" y="192"/>
                  </a:lnTo>
                  <a:lnTo>
                    <a:pt x="0" y="208"/>
                  </a:lnTo>
                  <a:lnTo>
                    <a:pt x="0" y="224"/>
                  </a:lnTo>
                  <a:lnTo>
                    <a:pt x="26" y="272"/>
                  </a:lnTo>
                  <a:lnTo>
                    <a:pt x="42" y="256"/>
                  </a:lnTo>
                  <a:lnTo>
                    <a:pt x="51" y="304"/>
                  </a:lnTo>
                  <a:lnTo>
                    <a:pt x="59" y="328"/>
                  </a:lnTo>
                  <a:lnTo>
                    <a:pt x="84" y="336"/>
                  </a:lnTo>
                  <a:lnTo>
                    <a:pt x="143" y="344"/>
                  </a:lnTo>
                  <a:close/>
                </a:path>
              </a:pathLst>
            </a:custGeom>
            <a:grpFill/>
            <a:ln w="9525">
              <a:noFill/>
              <a:round/>
              <a:headEnd/>
              <a:tailEnd/>
            </a:ln>
          </p:spPr>
          <p:txBody>
            <a:bodyPr/>
            <a:lstStyle/>
            <a:p>
              <a:pPr>
                <a:defRPr/>
              </a:pPr>
              <a:endParaRPr lang="en-GB"/>
            </a:p>
          </p:txBody>
        </p:sp>
        <p:sp>
          <p:nvSpPr>
            <p:cNvPr id="50" name="Freeform 41"/>
            <p:cNvSpPr>
              <a:spLocks/>
            </p:cNvSpPr>
            <p:nvPr/>
          </p:nvSpPr>
          <p:spPr bwMode="auto">
            <a:xfrm>
              <a:off x="3428" y="2084"/>
              <a:ext cx="750" cy="888"/>
            </a:xfrm>
            <a:custGeom>
              <a:avLst/>
              <a:gdLst/>
              <a:ahLst/>
              <a:cxnLst>
                <a:cxn ang="0">
                  <a:pos x="228" y="848"/>
                </a:cxn>
                <a:cxn ang="0">
                  <a:pos x="354" y="888"/>
                </a:cxn>
                <a:cxn ang="0">
                  <a:pos x="447" y="880"/>
                </a:cxn>
                <a:cxn ang="0">
                  <a:pos x="557" y="848"/>
                </a:cxn>
                <a:cxn ang="0">
                  <a:pos x="616" y="832"/>
                </a:cxn>
                <a:cxn ang="0">
                  <a:pos x="632" y="776"/>
                </a:cxn>
                <a:cxn ang="0">
                  <a:pos x="675" y="744"/>
                </a:cxn>
                <a:cxn ang="0">
                  <a:pos x="607" y="656"/>
                </a:cxn>
                <a:cxn ang="0">
                  <a:pos x="557" y="584"/>
                </a:cxn>
                <a:cxn ang="0">
                  <a:pos x="557" y="520"/>
                </a:cxn>
                <a:cxn ang="0">
                  <a:pos x="641" y="488"/>
                </a:cxn>
                <a:cxn ang="0">
                  <a:pos x="691" y="440"/>
                </a:cxn>
                <a:cxn ang="0">
                  <a:pos x="750" y="456"/>
                </a:cxn>
                <a:cxn ang="0">
                  <a:pos x="725" y="360"/>
                </a:cxn>
                <a:cxn ang="0">
                  <a:pos x="717" y="280"/>
                </a:cxn>
                <a:cxn ang="0">
                  <a:pos x="666" y="216"/>
                </a:cxn>
                <a:cxn ang="0">
                  <a:pos x="683" y="136"/>
                </a:cxn>
                <a:cxn ang="0">
                  <a:pos x="641" y="80"/>
                </a:cxn>
                <a:cxn ang="0">
                  <a:pos x="616" y="32"/>
                </a:cxn>
                <a:cxn ang="0">
                  <a:pos x="582" y="32"/>
                </a:cxn>
                <a:cxn ang="0">
                  <a:pos x="557" y="40"/>
                </a:cxn>
                <a:cxn ang="0">
                  <a:pos x="540" y="40"/>
                </a:cxn>
                <a:cxn ang="0">
                  <a:pos x="481" y="72"/>
                </a:cxn>
                <a:cxn ang="0">
                  <a:pos x="439" y="96"/>
                </a:cxn>
                <a:cxn ang="0">
                  <a:pos x="430" y="64"/>
                </a:cxn>
                <a:cxn ang="0">
                  <a:pos x="396" y="56"/>
                </a:cxn>
                <a:cxn ang="0">
                  <a:pos x="346" y="16"/>
                </a:cxn>
                <a:cxn ang="0">
                  <a:pos x="253" y="0"/>
                </a:cxn>
                <a:cxn ang="0">
                  <a:pos x="245" y="40"/>
                </a:cxn>
                <a:cxn ang="0">
                  <a:pos x="278" y="112"/>
                </a:cxn>
                <a:cxn ang="0">
                  <a:pos x="236" y="112"/>
                </a:cxn>
                <a:cxn ang="0">
                  <a:pos x="220" y="136"/>
                </a:cxn>
                <a:cxn ang="0">
                  <a:pos x="186" y="128"/>
                </a:cxn>
                <a:cxn ang="0">
                  <a:pos x="110" y="144"/>
                </a:cxn>
                <a:cxn ang="0">
                  <a:pos x="118" y="208"/>
                </a:cxn>
                <a:cxn ang="0">
                  <a:pos x="76" y="256"/>
                </a:cxn>
                <a:cxn ang="0">
                  <a:pos x="93" y="312"/>
                </a:cxn>
                <a:cxn ang="0">
                  <a:pos x="68" y="344"/>
                </a:cxn>
                <a:cxn ang="0">
                  <a:pos x="17" y="384"/>
                </a:cxn>
                <a:cxn ang="0">
                  <a:pos x="0" y="448"/>
                </a:cxn>
                <a:cxn ang="0">
                  <a:pos x="9" y="480"/>
                </a:cxn>
                <a:cxn ang="0">
                  <a:pos x="34" y="536"/>
                </a:cxn>
                <a:cxn ang="0">
                  <a:pos x="9" y="552"/>
                </a:cxn>
                <a:cxn ang="0">
                  <a:pos x="43" y="600"/>
                </a:cxn>
                <a:cxn ang="0">
                  <a:pos x="51" y="664"/>
                </a:cxn>
                <a:cxn ang="0">
                  <a:pos x="135" y="688"/>
                </a:cxn>
                <a:cxn ang="0">
                  <a:pos x="152" y="736"/>
                </a:cxn>
                <a:cxn ang="0">
                  <a:pos x="127" y="864"/>
                </a:cxn>
                <a:cxn ang="0">
                  <a:pos x="144" y="872"/>
                </a:cxn>
              </a:cxnLst>
              <a:rect l="0" t="0" r="r" b="b"/>
              <a:pathLst>
                <a:path w="750" h="888">
                  <a:moveTo>
                    <a:pt x="194" y="864"/>
                  </a:moveTo>
                  <a:lnTo>
                    <a:pt x="228" y="848"/>
                  </a:lnTo>
                  <a:lnTo>
                    <a:pt x="312" y="872"/>
                  </a:lnTo>
                  <a:lnTo>
                    <a:pt x="354" y="888"/>
                  </a:lnTo>
                  <a:lnTo>
                    <a:pt x="388" y="872"/>
                  </a:lnTo>
                  <a:lnTo>
                    <a:pt x="447" y="880"/>
                  </a:lnTo>
                  <a:lnTo>
                    <a:pt x="489" y="872"/>
                  </a:lnTo>
                  <a:lnTo>
                    <a:pt x="557" y="848"/>
                  </a:lnTo>
                  <a:lnTo>
                    <a:pt x="616" y="864"/>
                  </a:lnTo>
                  <a:lnTo>
                    <a:pt x="616" y="832"/>
                  </a:lnTo>
                  <a:lnTo>
                    <a:pt x="599" y="800"/>
                  </a:lnTo>
                  <a:lnTo>
                    <a:pt x="632" y="776"/>
                  </a:lnTo>
                  <a:lnTo>
                    <a:pt x="641" y="744"/>
                  </a:lnTo>
                  <a:lnTo>
                    <a:pt x="675" y="744"/>
                  </a:lnTo>
                  <a:lnTo>
                    <a:pt x="683" y="712"/>
                  </a:lnTo>
                  <a:lnTo>
                    <a:pt x="607" y="656"/>
                  </a:lnTo>
                  <a:lnTo>
                    <a:pt x="548" y="608"/>
                  </a:lnTo>
                  <a:lnTo>
                    <a:pt x="557" y="584"/>
                  </a:lnTo>
                  <a:lnTo>
                    <a:pt x="523" y="544"/>
                  </a:lnTo>
                  <a:lnTo>
                    <a:pt x="557" y="520"/>
                  </a:lnTo>
                  <a:lnTo>
                    <a:pt x="599" y="512"/>
                  </a:lnTo>
                  <a:lnTo>
                    <a:pt x="641" y="488"/>
                  </a:lnTo>
                  <a:lnTo>
                    <a:pt x="683" y="472"/>
                  </a:lnTo>
                  <a:lnTo>
                    <a:pt x="691" y="440"/>
                  </a:lnTo>
                  <a:lnTo>
                    <a:pt x="725" y="440"/>
                  </a:lnTo>
                  <a:lnTo>
                    <a:pt x="750" y="456"/>
                  </a:lnTo>
                  <a:lnTo>
                    <a:pt x="750" y="392"/>
                  </a:lnTo>
                  <a:lnTo>
                    <a:pt x="725" y="360"/>
                  </a:lnTo>
                  <a:lnTo>
                    <a:pt x="742" y="320"/>
                  </a:lnTo>
                  <a:lnTo>
                    <a:pt x="717" y="280"/>
                  </a:lnTo>
                  <a:lnTo>
                    <a:pt x="717" y="248"/>
                  </a:lnTo>
                  <a:lnTo>
                    <a:pt x="666" y="216"/>
                  </a:lnTo>
                  <a:lnTo>
                    <a:pt x="691" y="168"/>
                  </a:lnTo>
                  <a:lnTo>
                    <a:pt x="683" y="136"/>
                  </a:lnTo>
                  <a:lnTo>
                    <a:pt x="675" y="88"/>
                  </a:lnTo>
                  <a:lnTo>
                    <a:pt x="641" y="80"/>
                  </a:lnTo>
                  <a:lnTo>
                    <a:pt x="607" y="64"/>
                  </a:lnTo>
                  <a:lnTo>
                    <a:pt x="616" y="32"/>
                  </a:lnTo>
                  <a:lnTo>
                    <a:pt x="590" y="16"/>
                  </a:lnTo>
                  <a:lnTo>
                    <a:pt x="582" y="32"/>
                  </a:lnTo>
                  <a:lnTo>
                    <a:pt x="573" y="48"/>
                  </a:lnTo>
                  <a:lnTo>
                    <a:pt x="557" y="40"/>
                  </a:lnTo>
                  <a:lnTo>
                    <a:pt x="548" y="40"/>
                  </a:lnTo>
                  <a:lnTo>
                    <a:pt x="540" y="40"/>
                  </a:lnTo>
                  <a:lnTo>
                    <a:pt x="514" y="64"/>
                  </a:lnTo>
                  <a:lnTo>
                    <a:pt x="481" y="72"/>
                  </a:lnTo>
                  <a:lnTo>
                    <a:pt x="464" y="96"/>
                  </a:lnTo>
                  <a:lnTo>
                    <a:pt x="439" y="96"/>
                  </a:lnTo>
                  <a:lnTo>
                    <a:pt x="413" y="88"/>
                  </a:lnTo>
                  <a:lnTo>
                    <a:pt x="430" y="64"/>
                  </a:lnTo>
                  <a:lnTo>
                    <a:pt x="422" y="32"/>
                  </a:lnTo>
                  <a:lnTo>
                    <a:pt x="396" y="56"/>
                  </a:lnTo>
                  <a:lnTo>
                    <a:pt x="346" y="40"/>
                  </a:lnTo>
                  <a:lnTo>
                    <a:pt x="346" y="16"/>
                  </a:lnTo>
                  <a:lnTo>
                    <a:pt x="337" y="8"/>
                  </a:lnTo>
                  <a:lnTo>
                    <a:pt x="253" y="0"/>
                  </a:lnTo>
                  <a:lnTo>
                    <a:pt x="270" y="24"/>
                  </a:lnTo>
                  <a:lnTo>
                    <a:pt x="245" y="40"/>
                  </a:lnTo>
                  <a:lnTo>
                    <a:pt x="245" y="64"/>
                  </a:lnTo>
                  <a:lnTo>
                    <a:pt x="278" y="112"/>
                  </a:lnTo>
                  <a:lnTo>
                    <a:pt x="253" y="112"/>
                  </a:lnTo>
                  <a:lnTo>
                    <a:pt x="236" y="112"/>
                  </a:lnTo>
                  <a:lnTo>
                    <a:pt x="228" y="128"/>
                  </a:lnTo>
                  <a:lnTo>
                    <a:pt x="220" y="136"/>
                  </a:lnTo>
                  <a:lnTo>
                    <a:pt x="211" y="136"/>
                  </a:lnTo>
                  <a:lnTo>
                    <a:pt x="186" y="128"/>
                  </a:lnTo>
                  <a:lnTo>
                    <a:pt x="135" y="128"/>
                  </a:lnTo>
                  <a:lnTo>
                    <a:pt x="110" y="144"/>
                  </a:lnTo>
                  <a:lnTo>
                    <a:pt x="110" y="168"/>
                  </a:lnTo>
                  <a:lnTo>
                    <a:pt x="118" y="208"/>
                  </a:lnTo>
                  <a:lnTo>
                    <a:pt x="102" y="248"/>
                  </a:lnTo>
                  <a:lnTo>
                    <a:pt x="76" y="256"/>
                  </a:lnTo>
                  <a:lnTo>
                    <a:pt x="102" y="280"/>
                  </a:lnTo>
                  <a:lnTo>
                    <a:pt x="93" y="312"/>
                  </a:lnTo>
                  <a:lnTo>
                    <a:pt x="68" y="320"/>
                  </a:lnTo>
                  <a:lnTo>
                    <a:pt x="68" y="344"/>
                  </a:lnTo>
                  <a:lnTo>
                    <a:pt x="17" y="352"/>
                  </a:lnTo>
                  <a:lnTo>
                    <a:pt x="17" y="384"/>
                  </a:lnTo>
                  <a:lnTo>
                    <a:pt x="17" y="432"/>
                  </a:lnTo>
                  <a:lnTo>
                    <a:pt x="0" y="448"/>
                  </a:lnTo>
                  <a:lnTo>
                    <a:pt x="0" y="472"/>
                  </a:lnTo>
                  <a:lnTo>
                    <a:pt x="9" y="480"/>
                  </a:lnTo>
                  <a:lnTo>
                    <a:pt x="34" y="504"/>
                  </a:lnTo>
                  <a:lnTo>
                    <a:pt x="34" y="536"/>
                  </a:lnTo>
                  <a:lnTo>
                    <a:pt x="17" y="552"/>
                  </a:lnTo>
                  <a:lnTo>
                    <a:pt x="9" y="552"/>
                  </a:lnTo>
                  <a:lnTo>
                    <a:pt x="9" y="576"/>
                  </a:lnTo>
                  <a:lnTo>
                    <a:pt x="43" y="600"/>
                  </a:lnTo>
                  <a:lnTo>
                    <a:pt x="26" y="632"/>
                  </a:lnTo>
                  <a:lnTo>
                    <a:pt x="51" y="664"/>
                  </a:lnTo>
                  <a:lnTo>
                    <a:pt x="76" y="672"/>
                  </a:lnTo>
                  <a:lnTo>
                    <a:pt x="135" y="688"/>
                  </a:lnTo>
                  <a:lnTo>
                    <a:pt x="186" y="704"/>
                  </a:lnTo>
                  <a:lnTo>
                    <a:pt x="152" y="736"/>
                  </a:lnTo>
                  <a:lnTo>
                    <a:pt x="144" y="776"/>
                  </a:lnTo>
                  <a:lnTo>
                    <a:pt x="127" y="864"/>
                  </a:lnTo>
                  <a:lnTo>
                    <a:pt x="118" y="864"/>
                  </a:lnTo>
                  <a:lnTo>
                    <a:pt x="144" y="872"/>
                  </a:lnTo>
                  <a:lnTo>
                    <a:pt x="194" y="864"/>
                  </a:lnTo>
                  <a:close/>
                </a:path>
              </a:pathLst>
            </a:custGeom>
            <a:grpFill/>
            <a:ln w="9525">
              <a:noFill/>
              <a:round/>
              <a:headEnd/>
              <a:tailEnd/>
            </a:ln>
          </p:spPr>
          <p:txBody>
            <a:bodyPr/>
            <a:lstStyle/>
            <a:p>
              <a:pPr>
                <a:defRPr/>
              </a:pPr>
              <a:endParaRPr lang="en-GB"/>
            </a:p>
          </p:txBody>
        </p:sp>
        <p:sp>
          <p:nvSpPr>
            <p:cNvPr id="51" name="Freeform 42"/>
            <p:cNvSpPr>
              <a:spLocks/>
            </p:cNvSpPr>
            <p:nvPr/>
          </p:nvSpPr>
          <p:spPr bwMode="auto">
            <a:xfrm>
              <a:off x="3617" y="1744"/>
              <a:ext cx="211" cy="344"/>
            </a:xfrm>
            <a:custGeom>
              <a:avLst/>
              <a:gdLst/>
              <a:ahLst/>
              <a:cxnLst>
                <a:cxn ang="0">
                  <a:pos x="143" y="344"/>
                </a:cxn>
                <a:cxn ang="0">
                  <a:pos x="118" y="312"/>
                </a:cxn>
                <a:cxn ang="0">
                  <a:pos x="143" y="312"/>
                </a:cxn>
                <a:cxn ang="0">
                  <a:pos x="127" y="280"/>
                </a:cxn>
                <a:cxn ang="0">
                  <a:pos x="127" y="248"/>
                </a:cxn>
                <a:cxn ang="0">
                  <a:pos x="169" y="184"/>
                </a:cxn>
                <a:cxn ang="0">
                  <a:pos x="186" y="192"/>
                </a:cxn>
                <a:cxn ang="0">
                  <a:pos x="211" y="136"/>
                </a:cxn>
                <a:cxn ang="0">
                  <a:pos x="177" y="112"/>
                </a:cxn>
                <a:cxn ang="0">
                  <a:pos x="169" y="72"/>
                </a:cxn>
                <a:cxn ang="0">
                  <a:pos x="177" y="24"/>
                </a:cxn>
                <a:cxn ang="0">
                  <a:pos x="177" y="8"/>
                </a:cxn>
                <a:cxn ang="0">
                  <a:pos x="160" y="0"/>
                </a:cxn>
                <a:cxn ang="0">
                  <a:pos x="135" y="8"/>
                </a:cxn>
                <a:cxn ang="0">
                  <a:pos x="127" y="24"/>
                </a:cxn>
                <a:cxn ang="0">
                  <a:pos x="101" y="40"/>
                </a:cxn>
                <a:cxn ang="0">
                  <a:pos x="76" y="48"/>
                </a:cxn>
                <a:cxn ang="0">
                  <a:pos x="51" y="56"/>
                </a:cxn>
                <a:cxn ang="0">
                  <a:pos x="34" y="72"/>
                </a:cxn>
                <a:cxn ang="0">
                  <a:pos x="26" y="96"/>
                </a:cxn>
                <a:cxn ang="0">
                  <a:pos x="42" y="112"/>
                </a:cxn>
                <a:cxn ang="0">
                  <a:pos x="17" y="120"/>
                </a:cxn>
                <a:cxn ang="0">
                  <a:pos x="9" y="144"/>
                </a:cxn>
                <a:cxn ang="0">
                  <a:pos x="9" y="168"/>
                </a:cxn>
                <a:cxn ang="0">
                  <a:pos x="26" y="192"/>
                </a:cxn>
                <a:cxn ang="0">
                  <a:pos x="0" y="208"/>
                </a:cxn>
                <a:cxn ang="0">
                  <a:pos x="0" y="224"/>
                </a:cxn>
                <a:cxn ang="0">
                  <a:pos x="26" y="272"/>
                </a:cxn>
                <a:cxn ang="0">
                  <a:pos x="42" y="256"/>
                </a:cxn>
                <a:cxn ang="0">
                  <a:pos x="51" y="304"/>
                </a:cxn>
                <a:cxn ang="0">
                  <a:pos x="59" y="328"/>
                </a:cxn>
                <a:cxn ang="0">
                  <a:pos x="84" y="336"/>
                </a:cxn>
                <a:cxn ang="0">
                  <a:pos x="143" y="344"/>
                </a:cxn>
              </a:cxnLst>
              <a:rect l="0" t="0" r="r" b="b"/>
              <a:pathLst>
                <a:path w="211" h="344">
                  <a:moveTo>
                    <a:pt x="143" y="344"/>
                  </a:moveTo>
                  <a:lnTo>
                    <a:pt x="118" y="312"/>
                  </a:lnTo>
                  <a:lnTo>
                    <a:pt x="143" y="312"/>
                  </a:lnTo>
                  <a:lnTo>
                    <a:pt x="127" y="280"/>
                  </a:lnTo>
                  <a:lnTo>
                    <a:pt x="127" y="248"/>
                  </a:lnTo>
                  <a:lnTo>
                    <a:pt x="169" y="184"/>
                  </a:lnTo>
                  <a:lnTo>
                    <a:pt x="186" y="192"/>
                  </a:lnTo>
                  <a:lnTo>
                    <a:pt x="211" y="136"/>
                  </a:lnTo>
                  <a:lnTo>
                    <a:pt x="177" y="112"/>
                  </a:lnTo>
                  <a:lnTo>
                    <a:pt x="169" y="72"/>
                  </a:lnTo>
                  <a:lnTo>
                    <a:pt x="177" y="24"/>
                  </a:lnTo>
                  <a:lnTo>
                    <a:pt x="177" y="8"/>
                  </a:lnTo>
                  <a:lnTo>
                    <a:pt x="160" y="0"/>
                  </a:lnTo>
                  <a:lnTo>
                    <a:pt x="135" y="8"/>
                  </a:lnTo>
                  <a:lnTo>
                    <a:pt x="127" y="24"/>
                  </a:lnTo>
                  <a:lnTo>
                    <a:pt x="101" y="40"/>
                  </a:lnTo>
                  <a:lnTo>
                    <a:pt x="76" y="48"/>
                  </a:lnTo>
                  <a:lnTo>
                    <a:pt x="51" y="56"/>
                  </a:lnTo>
                  <a:lnTo>
                    <a:pt x="34" y="72"/>
                  </a:lnTo>
                  <a:lnTo>
                    <a:pt x="26" y="96"/>
                  </a:lnTo>
                  <a:lnTo>
                    <a:pt x="42" y="112"/>
                  </a:lnTo>
                  <a:lnTo>
                    <a:pt x="17" y="120"/>
                  </a:lnTo>
                  <a:lnTo>
                    <a:pt x="9" y="144"/>
                  </a:lnTo>
                  <a:lnTo>
                    <a:pt x="9" y="168"/>
                  </a:lnTo>
                  <a:lnTo>
                    <a:pt x="26" y="192"/>
                  </a:lnTo>
                  <a:lnTo>
                    <a:pt x="0" y="208"/>
                  </a:lnTo>
                  <a:lnTo>
                    <a:pt x="0" y="224"/>
                  </a:lnTo>
                  <a:lnTo>
                    <a:pt x="26" y="272"/>
                  </a:lnTo>
                  <a:lnTo>
                    <a:pt x="42" y="256"/>
                  </a:lnTo>
                  <a:lnTo>
                    <a:pt x="51" y="304"/>
                  </a:lnTo>
                  <a:lnTo>
                    <a:pt x="59" y="328"/>
                  </a:lnTo>
                  <a:lnTo>
                    <a:pt x="84" y="336"/>
                  </a:lnTo>
                  <a:lnTo>
                    <a:pt x="143" y="34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52" name="Freeform 43"/>
            <p:cNvSpPr>
              <a:spLocks/>
            </p:cNvSpPr>
            <p:nvPr/>
          </p:nvSpPr>
          <p:spPr bwMode="auto">
            <a:xfrm>
              <a:off x="3423" y="2080"/>
              <a:ext cx="750" cy="888"/>
            </a:xfrm>
            <a:custGeom>
              <a:avLst/>
              <a:gdLst/>
              <a:ahLst/>
              <a:cxnLst>
                <a:cxn ang="0">
                  <a:pos x="228" y="848"/>
                </a:cxn>
                <a:cxn ang="0">
                  <a:pos x="354" y="888"/>
                </a:cxn>
                <a:cxn ang="0">
                  <a:pos x="447" y="880"/>
                </a:cxn>
                <a:cxn ang="0">
                  <a:pos x="557" y="848"/>
                </a:cxn>
                <a:cxn ang="0">
                  <a:pos x="616" y="832"/>
                </a:cxn>
                <a:cxn ang="0">
                  <a:pos x="632" y="776"/>
                </a:cxn>
                <a:cxn ang="0">
                  <a:pos x="675" y="744"/>
                </a:cxn>
                <a:cxn ang="0">
                  <a:pos x="607" y="656"/>
                </a:cxn>
                <a:cxn ang="0">
                  <a:pos x="557" y="584"/>
                </a:cxn>
                <a:cxn ang="0">
                  <a:pos x="557" y="520"/>
                </a:cxn>
                <a:cxn ang="0">
                  <a:pos x="641" y="488"/>
                </a:cxn>
                <a:cxn ang="0">
                  <a:pos x="691" y="440"/>
                </a:cxn>
                <a:cxn ang="0">
                  <a:pos x="750" y="456"/>
                </a:cxn>
                <a:cxn ang="0">
                  <a:pos x="725" y="360"/>
                </a:cxn>
                <a:cxn ang="0">
                  <a:pos x="717" y="280"/>
                </a:cxn>
                <a:cxn ang="0">
                  <a:pos x="666" y="216"/>
                </a:cxn>
                <a:cxn ang="0">
                  <a:pos x="683" y="136"/>
                </a:cxn>
                <a:cxn ang="0">
                  <a:pos x="641" y="80"/>
                </a:cxn>
                <a:cxn ang="0">
                  <a:pos x="616" y="32"/>
                </a:cxn>
                <a:cxn ang="0">
                  <a:pos x="582" y="32"/>
                </a:cxn>
                <a:cxn ang="0">
                  <a:pos x="557" y="40"/>
                </a:cxn>
                <a:cxn ang="0">
                  <a:pos x="540" y="40"/>
                </a:cxn>
                <a:cxn ang="0">
                  <a:pos x="481" y="72"/>
                </a:cxn>
                <a:cxn ang="0">
                  <a:pos x="439" y="96"/>
                </a:cxn>
                <a:cxn ang="0">
                  <a:pos x="430" y="64"/>
                </a:cxn>
                <a:cxn ang="0">
                  <a:pos x="396" y="56"/>
                </a:cxn>
                <a:cxn ang="0">
                  <a:pos x="346" y="16"/>
                </a:cxn>
                <a:cxn ang="0">
                  <a:pos x="253" y="0"/>
                </a:cxn>
                <a:cxn ang="0">
                  <a:pos x="245" y="40"/>
                </a:cxn>
                <a:cxn ang="0">
                  <a:pos x="278" y="112"/>
                </a:cxn>
                <a:cxn ang="0">
                  <a:pos x="236" y="112"/>
                </a:cxn>
                <a:cxn ang="0">
                  <a:pos x="220" y="136"/>
                </a:cxn>
                <a:cxn ang="0">
                  <a:pos x="186" y="128"/>
                </a:cxn>
                <a:cxn ang="0">
                  <a:pos x="110" y="144"/>
                </a:cxn>
                <a:cxn ang="0">
                  <a:pos x="118" y="208"/>
                </a:cxn>
                <a:cxn ang="0">
                  <a:pos x="76" y="256"/>
                </a:cxn>
                <a:cxn ang="0">
                  <a:pos x="93" y="312"/>
                </a:cxn>
                <a:cxn ang="0">
                  <a:pos x="68" y="344"/>
                </a:cxn>
                <a:cxn ang="0">
                  <a:pos x="17" y="384"/>
                </a:cxn>
                <a:cxn ang="0">
                  <a:pos x="0" y="448"/>
                </a:cxn>
                <a:cxn ang="0">
                  <a:pos x="9" y="480"/>
                </a:cxn>
                <a:cxn ang="0">
                  <a:pos x="34" y="536"/>
                </a:cxn>
                <a:cxn ang="0">
                  <a:pos x="9" y="552"/>
                </a:cxn>
                <a:cxn ang="0">
                  <a:pos x="43" y="600"/>
                </a:cxn>
                <a:cxn ang="0">
                  <a:pos x="26" y="632"/>
                </a:cxn>
                <a:cxn ang="0">
                  <a:pos x="76" y="672"/>
                </a:cxn>
                <a:cxn ang="0">
                  <a:pos x="186" y="704"/>
                </a:cxn>
                <a:cxn ang="0">
                  <a:pos x="144" y="776"/>
                </a:cxn>
                <a:cxn ang="0">
                  <a:pos x="118" y="864"/>
                </a:cxn>
                <a:cxn ang="0">
                  <a:pos x="194" y="864"/>
                </a:cxn>
              </a:cxnLst>
              <a:rect l="0" t="0" r="r" b="b"/>
              <a:pathLst>
                <a:path w="750" h="888">
                  <a:moveTo>
                    <a:pt x="194" y="864"/>
                  </a:moveTo>
                  <a:lnTo>
                    <a:pt x="228" y="848"/>
                  </a:lnTo>
                  <a:lnTo>
                    <a:pt x="312" y="872"/>
                  </a:lnTo>
                  <a:lnTo>
                    <a:pt x="354" y="888"/>
                  </a:lnTo>
                  <a:lnTo>
                    <a:pt x="388" y="872"/>
                  </a:lnTo>
                  <a:lnTo>
                    <a:pt x="447" y="880"/>
                  </a:lnTo>
                  <a:lnTo>
                    <a:pt x="489" y="872"/>
                  </a:lnTo>
                  <a:lnTo>
                    <a:pt x="557" y="848"/>
                  </a:lnTo>
                  <a:lnTo>
                    <a:pt x="616" y="864"/>
                  </a:lnTo>
                  <a:lnTo>
                    <a:pt x="616" y="832"/>
                  </a:lnTo>
                  <a:lnTo>
                    <a:pt x="599" y="800"/>
                  </a:lnTo>
                  <a:lnTo>
                    <a:pt x="632" y="776"/>
                  </a:lnTo>
                  <a:lnTo>
                    <a:pt x="641" y="744"/>
                  </a:lnTo>
                  <a:lnTo>
                    <a:pt x="675" y="744"/>
                  </a:lnTo>
                  <a:lnTo>
                    <a:pt x="683" y="712"/>
                  </a:lnTo>
                  <a:lnTo>
                    <a:pt x="607" y="656"/>
                  </a:lnTo>
                  <a:lnTo>
                    <a:pt x="548" y="608"/>
                  </a:lnTo>
                  <a:lnTo>
                    <a:pt x="557" y="584"/>
                  </a:lnTo>
                  <a:lnTo>
                    <a:pt x="523" y="544"/>
                  </a:lnTo>
                  <a:lnTo>
                    <a:pt x="557" y="520"/>
                  </a:lnTo>
                  <a:lnTo>
                    <a:pt x="599" y="512"/>
                  </a:lnTo>
                  <a:lnTo>
                    <a:pt x="641" y="488"/>
                  </a:lnTo>
                  <a:lnTo>
                    <a:pt x="683" y="472"/>
                  </a:lnTo>
                  <a:lnTo>
                    <a:pt x="691" y="440"/>
                  </a:lnTo>
                  <a:lnTo>
                    <a:pt x="725" y="440"/>
                  </a:lnTo>
                  <a:lnTo>
                    <a:pt x="750" y="456"/>
                  </a:lnTo>
                  <a:lnTo>
                    <a:pt x="750" y="392"/>
                  </a:lnTo>
                  <a:lnTo>
                    <a:pt x="725" y="360"/>
                  </a:lnTo>
                  <a:lnTo>
                    <a:pt x="742" y="320"/>
                  </a:lnTo>
                  <a:lnTo>
                    <a:pt x="717" y="280"/>
                  </a:lnTo>
                  <a:lnTo>
                    <a:pt x="717" y="248"/>
                  </a:lnTo>
                  <a:lnTo>
                    <a:pt x="666" y="216"/>
                  </a:lnTo>
                  <a:lnTo>
                    <a:pt x="691" y="168"/>
                  </a:lnTo>
                  <a:lnTo>
                    <a:pt x="683" y="136"/>
                  </a:lnTo>
                  <a:lnTo>
                    <a:pt x="675" y="88"/>
                  </a:lnTo>
                  <a:lnTo>
                    <a:pt x="641" y="80"/>
                  </a:lnTo>
                  <a:lnTo>
                    <a:pt x="607" y="64"/>
                  </a:lnTo>
                  <a:lnTo>
                    <a:pt x="616" y="32"/>
                  </a:lnTo>
                  <a:lnTo>
                    <a:pt x="590" y="16"/>
                  </a:lnTo>
                  <a:lnTo>
                    <a:pt x="582" y="32"/>
                  </a:lnTo>
                  <a:lnTo>
                    <a:pt x="573" y="48"/>
                  </a:lnTo>
                  <a:lnTo>
                    <a:pt x="557" y="40"/>
                  </a:lnTo>
                  <a:lnTo>
                    <a:pt x="548" y="40"/>
                  </a:lnTo>
                  <a:lnTo>
                    <a:pt x="540" y="40"/>
                  </a:lnTo>
                  <a:lnTo>
                    <a:pt x="514" y="64"/>
                  </a:lnTo>
                  <a:lnTo>
                    <a:pt x="481" y="72"/>
                  </a:lnTo>
                  <a:lnTo>
                    <a:pt x="464" y="96"/>
                  </a:lnTo>
                  <a:lnTo>
                    <a:pt x="439" y="96"/>
                  </a:lnTo>
                  <a:lnTo>
                    <a:pt x="413" y="88"/>
                  </a:lnTo>
                  <a:lnTo>
                    <a:pt x="430" y="64"/>
                  </a:lnTo>
                  <a:lnTo>
                    <a:pt x="422" y="32"/>
                  </a:lnTo>
                  <a:lnTo>
                    <a:pt x="396" y="56"/>
                  </a:lnTo>
                  <a:lnTo>
                    <a:pt x="346" y="40"/>
                  </a:lnTo>
                  <a:lnTo>
                    <a:pt x="346" y="16"/>
                  </a:lnTo>
                  <a:lnTo>
                    <a:pt x="337" y="8"/>
                  </a:lnTo>
                  <a:lnTo>
                    <a:pt x="253" y="0"/>
                  </a:lnTo>
                  <a:lnTo>
                    <a:pt x="270" y="24"/>
                  </a:lnTo>
                  <a:lnTo>
                    <a:pt x="245" y="40"/>
                  </a:lnTo>
                  <a:lnTo>
                    <a:pt x="245" y="64"/>
                  </a:lnTo>
                  <a:lnTo>
                    <a:pt x="278" y="112"/>
                  </a:lnTo>
                  <a:lnTo>
                    <a:pt x="253" y="112"/>
                  </a:lnTo>
                  <a:lnTo>
                    <a:pt x="236" y="112"/>
                  </a:lnTo>
                  <a:lnTo>
                    <a:pt x="228" y="128"/>
                  </a:lnTo>
                  <a:lnTo>
                    <a:pt x="220" y="136"/>
                  </a:lnTo>
                  <a:lnTo>
                    <a:pt x="211" y="136"/>
                  </a:lnTo>
                  <a:lnTo>
                    <a:pt x="186" y="128"/>
                  </a:lnTo>
                  <a:lnTo>
                    <a:pt x="135" y="128"/>
                  </a:lnTo>
                  <a:lnTo>
                    <a:pt x="110" y="144"/>
                  </a:lnTo>
                  <a:lnTo>
                    <a:pt x="110" y="168"/>
                  </a:lnTo>
                  <a:lnTo>
                    <a:pt x="118" y="208"/>
                  </a:lnTo>
                  <a:lnTo>
                    <a:pt x="102" y="248"/>
                  </a:lnTo>
                  <a:lnTo>
                    <a:pt x="76" y="256"/>
                  </a:lnTo>
                  <a:lnTo>
                    <a:pt x="102" y="280"/>
                  </a:lnTo>
                  <a:lnTo>
                    <a:pt x="93" y="312"/>
                  </a:lnTo>
                  <a:lnTo>
                    <a:pt x="68" y="320"/>
                  </a:lnTo>
                  <a:lnTo>
                    <a:pt x="68" y="344"/>
                  </a:lnTo>
                  <a:lnTo>
                    <a:pt x="17" y="352"/>
                  </a:lnTo>
                  <a:lnTo>
                    <a:pt x="17" y="384"/>
                  </a:lnTo>
                  <a:lnTo>
                    <a:pt x="17" y="432"/>
                  </a:lnTo>
                  <a:lnTo>
                    <a:pt x="0" y="448"/>
                  </a:lnTo>
                  <a:lnTo>
                    <a:pt x="0" y="472"/>
                  </a:lnTo>
                  <a:lnTo>
                    <a:pt x="9" y="480"/>
                  </a:lnTo>
                  <a:lnTo>
                    <a:pt x="34" y="504"/>
                  </a:lnTo>
                  <a:lnTo>
                    <a:pt x="34" y="536"/>
                  </a:lnTo>
                  <a:lnTo>
                    <a:pt x="17" y="552"/>
                  </a:lnTo>
                  <a:lnTo>
                    <a:pt x="9" y="552"/>
                  </a:lnTo>
                  <a:lnTo>
                    <a:pt x="9" y="576"/>
                  </a:lnTo>
                  <a:lnTo>
                    <a:pt x="43" y="600"/>
                  </a:lnTo>
                  <a:lnTo>
                    <a:pt x="26" y="632"/>
                  </a:lnTo>
                  <a:lnTo>
                    <a:pt x="26" y="632"/>
                  </a:lnTo>
                  <a:lnTo>
                    <a:pt x="51" y="664"/>
                  </a:lnTo>
                  <a:lnTo>
                    <a:pt x="76" y="672"/>
                  </a:lnTo>
                  <a:lnTo>
                    <a:pt x="135" y="688"/>
                  </a:lnTo>
                  <a:lnTo>
                    <a:pt x="186" y="704"/>
                  </a:lnTo>
                  <a:lnTo>
                    <a:pt x="152" y="736"/>
                  </a:lnTo>
                  <a:lnTo>
                    <a:pt x="144" y="776"/>
                  </a:lnTo>
                  <a:lnTo>
                    <a:pt x="127" y="864"/>
                  </a:lnTo>
                  <a:lnTo>
                    <a:pt x="118" y="864"/>
                  </a:lnTo>
                  <a:lnTo>
                    <a:pt x="144" y="872"/>
                  </a:lnTo>
                  <a:lnTo>
                    <a:pt x="194" y="86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53" name="Freeform 44"/>
            <p:cNvSpPr>
              <a:spLocks/>
            </p:cNvSpPr>
            <p:nvPr/>
          </p:nvSpPr>
          <p:spPr bwMode="auto">
            <a:xfrm>
              <a:off x="3398" y="2928"/>
              <a:ext cx="421" cy="232"/>
            </a:xfrm>
            <a:custGeom>
              <a:avLst/>
              <a:gdLst/>
              <a:ahLst/>
              <a:cxnLst>
                <a:cxn ang="0">
                  <a:pos x="371" y="104"/>
                </a:cxn>
                <a:cxn ang="0">
                  <a:pos x="354" y="88"/>
                </a:cxn>
                <a:cxn ang="0">
                  <a:pos x="329" y="72"/>
                </a:cxn>
                <a:cxn ang="0">
                  <a:pos x="337" y="32"/>
                </a:cxn>
                <a:cxn ang="0">
                  <a:pos x="337" y="24"/>
                </a:cxn>
                <a:cxn ang="0">
                  <a:pos x="253" y="0"/>
                </a:cxn>
                <a:cxn ang="0">
                  <a:pos x="219" y="16"/>
                </a:cxn>
                <a:cxn ang="0">
                  <a:pos x="169" y="24"/>
                </a:cxn>
                <a:cxn ang="0">
                  <a:pos x="143" y="16"/>
                </a:cxn>
                <a:cxn ang="0">
                  <a:pos x="118" y="32"/>
                </a:cxn>
                <a:cxn ang="0">
                  <a:pos x="84" y="40"/>
                </a:cxn>
                <a:cxn ang="0">
                  <a:pos x="76" y="72"/>
                </a:cxn>
                <a:cxn ang="0">
                  <a:pos x="51" y="88"/>
                </a:cxn>
                <a:cxn ang="0">
                  <a:pos x="42" y="112"/>
                </a:cxn>
                <a:cxn ang="0">
                  <a:pos x="9" y="152"/>
                </a:cxn>
                <a:cxn ang="0">
                  <a:pos x="0" y="184"/>
                </a:cxn>
                <a:cxn ang="0">
                  <a:pos x="34" y="168"/>
                </a:cxn>
                <a:cxn ang="0">
                  <a:pos x="76" y="184"/>
                </a:cxn>
                <a:cxn ang="0">
                  <a:pos x="84" y="200"/>
                </a:cxn>
                <a:cxn ang="0">
                  <a:pos x="101" y="224"/>
                </a:cxn>
                <a:cxn ang="0">
                  <a:pos x="177" y="216"/>
                </a:cxn>
                <a:cxn ang="0">
                  <a:pos x="219" y="152"/>
                </a:cxn>
                <a:cxn ang="0">
                  <a:pos x="287" y="232"/>
                </a:cxn>
                <a:cxn ang="0">
                  <a:pos x="312" y="152"/>
                </a:cxn>
                <a:cxn ang="0">
                  <a:pos x="354" y="160"/>
                </a:cxn>
                <a:cxn ang="0">
                  <a:pos x="379" y="144"/>
                </a:cxn>
                <a:cxn ang="0">
                  <a:pos x="413" y="144"/>
                </a:cxn>
                <a:cxn ang="0">
                  <a:pos x="421" y="136"/>
                </a:cxn>
                <a:cxn ang="0">
                  <a:pos x="413" y="96"/>
                </a:cxn>
                <a:cxn ang="0">
                  <a:pos x="371" y="104"/>
                </a:cxn>
              </a:cxnLst>
              <a:rect l="0" t="0" r="r" b="b"/>
              <a:pathLst>
                <a:path w="421" h="232">
                  <a:moveTo>
                    <a:pt x="371" y="104"/>
                  </a:moveTo>
                  <a:lnTo>
                    <a:pt x="354" y="88"/>
                  </a:lnTo>
                  <a:lnTo>
                    <a:pt x="329" y="72"/>
                  </a:lnTo>
                  <a:lnTo>
                    <a:pt x="337" y="32"/>
                  </a:lnTo>
                  <a:lnTo>
                    <a:pt x="337" y="24"/>
                  </a:lnTo>
                  <a:lnTo>
                    <a:pt x="253" y="0"/>
                  </a:lnTo>
                  <a:lnTo>
                    <a:pt x="219" y="16"/>
                  </a:lnTo>
                  <a:lnTo>
                    <a:pt x="169" y="24"/>
                  </a:lnTo>
                  <a:lnTo>
                    <a:pt x="143" y="16"/>
                  </a:lnTo>
                  <a:lnTo>
                    <a:pt x="118" y="32"/>
                  </a:lnTo>
                  <a:lnTo>
                    <a:pt x="84" y="40"/>
                  </a:lnTo>
                  <a:lnTo>
                    <a:pt x="76" y="72"/>
                  </a:lnTo>
                  <a:lnTo>
                    <a:pt x="51" y="88"/>
                  </a:lnTo>
                  <a:lnTo>
                    <a:pt x="42" y="112"/>
                  </a:lnTo>
                  <a:lnTo>
                    <a:pt x="9" y="152"/>
                  </a:lnTo>
                  <a:lnTo>
                    <a:pt x="0" y="184"/>
                  </a:lnTo>
                  <a:lnTo>
                    <a:pt x="34" y="168"/>
                  </a:lnTo>
                  <a:lnTo>
                    <a:pt x="76" y="184"/>
                  </a:lnTo>
                  <a:lnTo>
                    <a:pt x="84" y="200"/>
                  </a:lnTo>
                  <a:lnTo>
                    <a:pt x="101" y="224"/>
                  </a:lnTo>
                  <a:lnTo>
                    <a:pt x="177" y="216"/>
                  </a:lnTo>
                  <a:lnTo>
                    <a:pt x="219" y="152"/>
                  </a:lnTo>
                  <a:lnTo>
                    <a:pt x="287" y="232"/>
                  </a:lnTo>
                  <a:lnTo>
                    <a:pt x="312" y="152"/>
                  </a:lnTo>
                  <a:lnTo>
                    <a:pt x="354" y="160"/>
                  </a:lnTo>
                  <a:lnTo>
                    <a:pt x="379" y="144"/>
                  </a:lnTo>
                  <a:lnTo>
                    <a:pt x="413" y="144"/>
                  </a:lnTo>
                  <a:lnTo>
                    <a:pt x="421" y="136"/>
                  </a:lnTo>
                  <a:lnTo>
                    <a:pt x="413" y="96"/>
                  </a:lnTo>
                  <a:lnTo>
                    <a:pt x="371" y="104"/>
                  </a:lnTo>
                  <a:close/>
                </a:path>
              </a:pathLst>
            </a:custGeom>
            <a:grpFill/>
            <a:ln w="9525">
              <a:noFill/>
              <a:round/>
              <a:headEnd/>
              <a:tailEnd/>
            </a:ln>
          </p:spPr>
          <p:txBody>
            <a:bodyPr/>
            <a:lstStyle/>
            <a:p>
              <a:pPr>
                <a:defRPr/>
              </a:pPr>
              <a:endParaRPr lang="en-GB"/>
            </a:p>
          </p:txBody>
        </p:sp>
        <p:sp>
          <p:nvSpPr>
            <p:cNvPr id="54" name="Freeform 45"/>
            <p:cNvSpPr>
              <a:spLocks/>
            </p:cNvSpPr>
            <p:nvPr/>
          </p:nvSpPr>
          <p:spPr bwMode="auto">
            <a:xfrm>
              <a:off x="3727" y="2760"/>
              <a:ext cx="682" cy="312"/>
            </a:xfrm>
            <a:custGeom>
              <a:avLst/>
              <a:gdLst/>
              <a:ahLst/>
              <a:cxnLst>
                <a:cxn ang="0">
                  <a:pos x="472" y="304"/>
                </a:cxn>
                <a:cxn ang="0">
                  <a:pos x="505" y="280"/>
                </a:cxn>
                <a:cxn ang="0">
                  <a:pos x="556" y="280"/>
                </a:cxn>
                <a:cxn ang="0">
                  <a:pos x="598" y="272"/>
                </a:cxn>
                <a:cxn ang="0">
                  <a:pos x="598" y="248"/>
                </a:cxn>
                <a:cxn ang="0">
                  <a:pos x="623" y="224"/>
                </a:cxn>
                <a:cxn ang="0">
                  <a:pos x="632" y="184"/>
                </a:cxn>
                <a:cxn ang="0">
                  <a:pos x="632" y="144"/>
                </a:cxn>
                <a:cxn ang="0">
                  <a:pos x="674" y="128"/>
                </a:cxn>
                <a:cxn ang="0">
                  <a:pos x="682" y="96"/>
                </a:cxn>
                <a:cxn ang="0">
                  <a:pos x="649" y="72"/>
                </a:cxn>
                <a:cxn ang="0">
                  <a:pos x="649" y="24"/>
                </a:cxn>
                <a:cxn ang="0">
                  <a:pos x="564" y="24"/>
                </a:cxn>
                <a:cxn ang="0">
                  <a:pos x="488" y="0"/>
                </a:cxn>
                <a:cxn ang="0">
                  <a:pos x="463" y="48"/>
                </a:cxn>
                <a:cxn ang="0">
                  <a:pos x="413" y="64"/>
                </a:cxn>
                <a:cxn ang="0">
                  <a:pos x="371" y="40"/>
                </a:cxn>
                <a:cxn ang="0">
                  <a:pos x="371" y="64"/>
                </a:cxn>
                <a:cxn ang="0">
                  <a:pos x="337" y="64"/>
                </a:cxn>
                <a:cxn ang="0">
                  <a:pos x="328" y="96"/>
                </a:cxn>
                <a:cxn ang="0">
                  <a:pos x="295" y="120"/>
                </a:cxn>
                <a:cxn ang="0">
                  <a:pos x="312" y="152"/>
                </a:cxn>
                <a:cxn ang="0">
                  <a:pos x="312" y="184"/>
                </a:cxn>
                <a:cxn ang="0">
                  <a:pos x="253" y="168"/>
                </a:cxn>
                <a:cxn ang="0">
                  <a:pos x="185" y="192"/>
                </a:cxn>
                <a:cxn ang="0">
                  <a:pos x="143" y="200"/>
                </a:cxn>
                <a:cxn ang="0">
                  <a:pos x="84" y="192"/>
                </a:cxn>
                <a:cxn ang="0">
                  <a:pos x="50" y="208"/>
                </a:cxn>
                <a:cxn ang="0">
                  <a:pos x="8" y="200"/>
                </a:cxn>
                <a:cxn ang="0">
                  <a:pos x="0" y="240"/>
                </a:cxn>
                <a:cxn ang="0">
                  <a:pos x="25" y="256"/>
                </a:cxn>
                <a:cxn ang="0">
                  <a:pos x="42" y="272"/>
                </a:cxn>
                <a:cxn ang="0">
                  <a:pos x="84" y="264"/>
                </a:cxn>
                <a:cxn ang="0">
                  <a:pos x="92" y="304"/>
                </a:cxn>
                <a:cxn ang="0">
                  <a:pos x="101" y="280"/>
                </a:cxn>
                <a:cxn ang="0">
                  <a:pos x="135" y="288"/>
                </a:cxn>
                <a:cxn ang="0">
                  <a:pos x="168" y="256"/>
                </a:cxn>
                <a:cxn ang="0">
                  <a:pos x="244" y="248"/>
                </a:cxn>
                <a:cxn ang="0">
                  <a:pos x="261" y="272"/>
                </a:cxn>
                <a:cxn ang="0">
                  <a:pos x="379" y="304"/>
                </a:cxn>
                <a:cxn ang="0">
                  <a:pos x="379" y="312"/>
                </a:cxn>
                <a:cxn ang="0">
                  <a:pos x="413" y="304"/>
                </a:cxn>
                <a:cxn ang="0">
                  <a:pos x="472" y="304"/>
                </a:cxn>
              </a:cxnLst>
              <a:rect l="0" t="0" r="r" b="b"/>
              <a:pathLst>
                <a:path w="682" h="312">
                  <a:moveTo>
                    <a:pt x="472" y="304"/>
                  </a:moveTo>
                  <a:lnTo>
                    <a:pt x="505" y="280"/>
                  </a:lnTo>
                  <a:lnTo>
                    <a:pt x="556" y="280"/>
                  </a:lnTo>
                  <a:lnTo>
                    <a:pt x="598" y="272"/>
                  </a:lnTo>
                  <a:lnTo>
                    <a:pt x="598" y="248"/>
                  </a:lnTo>
                  <a:lnTo>
                    <a:pt x="623" y="224"/>
                  </a:lnTo>
                  <a:lnTo>
                    <a:pt x="632" y="184"/>
                  </a:lnTo>
                  <a:lnTo>
                    <a:pt x="632" y="144"/>
                  </a:lnTo>
                  <a:lnTo>
                    <a:pt x="674" y="128"/>
                  </a:lnTo>
                  <a:lnTo>
                    <a:pt x="682" y="96"/>
                  </a:lnTo>
                  <a:lnTo>
                    <a:pt x="649" y="72"/>
                  </a:lnTo>
                  <a:lnTo>
                    <a:pt x="649" y="24"/>
                  </a:lnTo>
                  <a:lnTo>
                    <a:pt x="564" y="24"/>
                  </a:lnTo>
                  <a:lnTo>
                    <a:pt x="488" y="0"/>
                  </a:lnTo>
                  <a:lnTo>
                    <a:pt x="463" y="48"/>
                  </a:lnTo>
                  <a:lnTo>
                    <a:pt x="413" y="64"/>
                  </a:lnTo>
                  <a:lnTo>
                    <a:pt x="371" y="40"/>
                  </a:lnTo>
                  <a:lnTo>
                    <a:pt x="371" y="64"/>
                  </a:lnTo>
                  <a:lnTo>
                    <a:pt x="337" y="64"/>
                  </a:lnTo>
                  <a:lnTo>
                    <a:pt x="328" y="96"/>
                  </a:lnTo>
                  <a:lnTo>
                    <a:pt x="295" y="120"/>
                  </a:lnTo>
                  <a:lnTo>
                    <a:pt x="312" y="152"/>
                  </a:lnTo>
                  <a:lnTo>
                    <a:pt x="312" y="184"/>
                  </a:lnTo>
                  <a:lnTo>
                    <a:pt x="253" y="168"/>
                  </a:lnTo>
                  <a:lnTo>
                    <a:pt x="185" y="192"/>
                  </a:lnTo>
                  <a:lnTo>
                    <a:pt x="143" y="200"/>
                  </a:lnTo>
                  <a:lnTo>
                    <a:pt x="84" y="192"/>
                  </a:lnTo>
                  <a:lnTo>
                    <a:pt x="50" y="208"/>
                  </a:lnTo>
                  <a:lnTo>
                    <a:pt x="8" y="200"/>
                  </a:lnTo>
                  <a:lnTo>
                    <a:pt x="0" y="240"/>
                  </a:lnTo>
                  <a:lnTo>
                    <a:pt x="25" y="256"/>
                  </a:lnTo>
                  <a:lnTo>
                    <a:pt x="42" y="272"/>
                  </a:lnTo>
                  <a:lnTo>
                    <a:pt x="84" y="264"/>
                  </a:lnTo>
                  <a:lnTo>
                    <a:pt x="92" y="304"/>
                  </a:lnTo>
                  <a:lnTo>
                    <a:pt x="101" y="280"/>
                  </a:lnTo>
                  <a:lnTo>
                    <a:pt x="135" y="288"/>
                  </a:lnTo>
                  <a:lnTo>
                    <a:pt x="168" y="256"/>
                  </a:lnTo>
                  <a:lnTo>
                    <a:pt x="244" y="248"/>
                  </a:lnTo>
                  <a:lnTo>
                    <a:pt x="261" y="272"/>
                  </a:lnTo>
                  <a:lnTo>
                    <a:pt x="379" y="304"/>
                  </a:lnTo>
                  <a:lnTo>
                    <a:pt x="379" y="312"/>
                  </a:lnTo>
                  <a:lnTo>
                    <a:pt x="413" y="304"/>
                  </a:lnTo>
                  <a:lnTo>
                    <a:pt x="472" y="304"/>
                  </a:lnTo>
                  <a:close/>
                </a:path>
              </a:pathLst>
            </a:custGeom>
            <a:grpFill/>
            <a:ln w="9525">
              <a:noFill/>
              <a:round/>
              <a:headEnd/>
              <a:tailEnd/>
            </a:ln>
          </p:spPr>
          <p:txBody>
            <a:bodyPr/>
            <a:lstStyle/>
            <a:p>
              <a:pPr>
                <a:defRPr/>
              </a:pPr>
              <a:endParaRPr lang="en-GB"/>
            </a:p>
          </p:txBody>
        </p:sp>
        <p:sp>
          <p:nvSpPr>
            <p:cNvPr id="55" name="Freeform 46"/>
            <p:cNvSpPr>
              <a:spLocks/>
            </p:cNvSpPr>
            <p:nvPr/>
          </p:nvSpPr>
          <p:spPr bwMode="auto">
            <a:xfrm>
              <a:off x="3398" y="2928"/>
              <a:ext cx="421" cy="232"/>
            </a:xfrm>
            <a:custGeom>
              <a:avLst/>
              <a:gdLst/>
              <a:ahLst/>
              <a:cxnLst>
                <a:cxn ang="0">
                  <a:pos x="371" y="104"/>
                </a:cxn>
                <a:cxn ang="0">
                  <a:pos x="354" y="88"/>
                </a:cxn>
                <a:cxn ang="0">
                  <a:pos x="329" y="72"/>
                </a:cxn>
                <a:cxn ang="0">
                  <a:pos x="337" y="32"/>
                </a:cxn>
                <a:cxn ang="0">
                  <a:pos x="337" y="24"/>
                </a:cxn>
                <a:cxn ang="0">
                  <a:pos x="253" y="0"/>
                </a:cxn>
                <a:cxn ang="0">
                  <a:pos x="219" y="16"/>
                </a:cxn>
                <a:cxn ang="0">
                  <a:pos x="169" y="24"/>
                </a:cxn>
                <a:cxn ang="0">
                  <a:pos x="143" y="16"/>
                </a:cxn>
                <a:cxn ang="0">
                  <a:pos x="118" y="32"/>
                </a:cxn>
                <a:cxn ang="0">
                  <a:pos x="84" y="40"/>
                </a:cxn>
                <a:cxn ang="0">
                  <a:pos x="76" y="72"/>
                </a:cxn>
                <a:cxn ang="0">
                  <a:pos x="51" y="88"/>
                </a:cxn>
                <a:cxn ang="0">
                  <a:pos x="42" y="112"/>
                </a:cxn>
                <a:cxn ang="0">
                  <a:pos x="9" y="152"/>
                </a:cxn>
                <a:cxn ang="0">
                  <a:pos x="0" y="184"/>
                </a:cxn>
                <a:cxn ang="0">
                  <a:pos x="34" y="168"/>
                </a:cxn>
                <a:cxn ang="0">
                  <a:pos x="76" y="184"/>
                </a:cxn>
                <a:cxn ang="0">
                  <a:pos x="84" y="200"/>
                </a:cxn>
                <a:cxn ang="0">
                  <a:pos x="101" y="224"/>
                </a:cxn>
                <a:cxn ang="0">
                  <a:pos x="177" y="216"/>
                </a:cxn>
                <a:cxn ang="0">
                  <a:pos x="219" y="152"/>
                </a:cxn>
                <a:cxn ang="0">
                  <a:pos x="287" y="232"/>
                </a:cxn>
                <a:cxn ang="0">
                  <a:pos x="312" y="152"/>
                </a:cxn>
                <a:cxn ang="0">
                  <a:pos x="354" y="160"/>
                </a:cxn>
                <a:cxn ang="0">
                  <a:pos x="379" y="144"/>
                </a:cxn>
                <a:cxn ang="0">
                  <a:pos x="413" y="144"/>
                </a:cxn>
                <a:cxn ang="0">
                  <a:pos x="421" y="136"/>
                </a:cxn>
                <a:cxn ang="0">
                  <a:pos x="413" y="96"/>
                </a:cxn>
                <a:cxn ang="0">
                  <a:pos x="371" y="104"/>
                </a:cxn>
              </a:cxnLst>
              <a:rect l="0" t="0" r="r" b="b"/>
              <a:pathLst>
                <a:path w="421" h="232">
                  <a:moveTo>
                    <a:pt x="371" y="104"/>
                  </a:moveTo>
                  <a:lnTo>
                    <a:pt x="354" y="88"/>
                  </a:lnTo>
                  <a:lnTo>
                    <a:pt x="329" y="72"/>
                  </a:lnTo>
                  <a:lnTo>
                    <a:pt x="337" y="32"/>
                  </a:lnTo>
                  <a:lnTo>
                    <a:pt x="337" y="24"/>
                  </a:lnTo>
                  <a:lnTo>
                    <a:pt x="253" y="0"/>
                  </a:lnTo>
                  <a:lnTo>
                    <a:pt x="219" y="16"/>
                  </a:lnTo>
                  <a:lnTo>
                    <a:pt x="169" y="24"/>
                  </a:lnTo>
                  <a:lnTo>
                    <a:pt x="143" y="16"/>
                  </a:lnTo>
                  <a:lnTo>
                    <a:pt x="118" y="32"/>
                  </a:lnTo>
                  <a:lnTo>
                    <a:pt x="84" y="40"/>
                  </a:lnTo>
                  <a:lnTo>
                    <a:pt x="76" y="72"/>
                  </a:lnTo>
                  <a:lnTo>
                    <a:pt x="51" y="88"/>
                  </a:lnTo>
                  <a:lnTo>
                    <a:pt x="42" y="112"/>
                  </a:lnTo>
                  <a:lnTo>
                    <a:pt x="9" y="152"/>
                  </a:lnTo>
                  <a:lnTo>
                    <a:pt x="0" y="184"/>
                  </a:lnTo>
                  <a:lnTo>
                    <a:pt x="34" y="168"/>
                  </a:lnTo>
                  <a:lnTo>
                    <a:pt x="76" y="184"/>
                  </a:lnTo>
                  <a:lnTo>
                    <a:pt x="84" y="200"/>
                  </a:lnTo>
                  <a:lnTo>
                    <a:pt x="101" y="224"/>
                  </a:lnTo>
                  <a:lnTo>
                    <a:pt x="177" y="216"/>
                  </a:lnTo>
                  <a:lnTo>
                    <a:pt x="219" y="152"/>
                  </a:lnTo>
                  <a:lnTo>
                    <a:pt x="287" y="232"/>
                  </a:lnTo>
                  <a:lnTo>
                    <a:pt x="312" y="152"/>
                  </a:lnTo>
                  <a:lnTo>
                    <a:pt x="354" y="160"/>
                  </a:lnTo>
                  <a:lnTo>
                    <a:pt x="379" y="144"/>
                  </a:lnTo>
                  <a:lnTo>
                    <a:pt x="413" y="144"/>
                  </a:lnTo>
                  <a:lnTo>
                    <a:pt x="421" y="136"/>
                  </a:lnTo>
                  <a:lnTo>
                    <a:pt x="413" y="96"/>
                  </a:lnTo>
                  <a:lnTo>
                    <a:pt x="371" y="10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56" name="Freeform 47"/>
            <p:cNvSpPr>
              <a:spLocks/>
            </p:cNvSpPr>
            <p:nvPr/>
          </p:nvSpPr>
          <p:spPr bwMode="auto">
            <a:xfrm>
              <a:off x="3727" y="2760"/>
              <a:ext cx="682" cy="312"/>
            </a:xfrm>
            <a:custGeom>
              <a:avLst/>
              <a:gdLst/>
              <a:ahLst/>
              <a:cxnLst>
                <a:cxn ang="0">
                  <a:pos x="472" y="304"/>
                </a:cxn>
                <a:cxn ang="0">
                  <a:pos x="505" y="280"/>
                </a:cxn>
                <a:cxn ang="0">
                  <a:pos x="556" y="280"/>
                </a:cxn>
                <a:cxn ang="0">
                  <a:pos x="598" y="272"/>
                </a:cxn>
                <a:cxn ang="0">
                  <a:pos x="598" y="248"/>
                </a:cxn>
                <a:cxn ang="0">
                  <a:pos x="623" y="224"/>
                </a:cxn>
                <a:cxn ang="0">
                  <a:pos x="632" y="184"/>
                </a:cxn>
                <a:cxn ang="0">
                  <a:pos x="632" y="144"/>
                </a:cxn>
                <a:cxn ang="0">
                  <a:pos x="674" y="128"/>
                </a:cxn>
                <a:cxn ang="0">
                  <a:pos x="682" y="96"/>
                </a:cxn>
                <a:cxn ang="0">
                  <a:pos x="649" y="72"/>
                </a:cxn>
                <a:cxn ang="0">
                  <a:pos x="649" y="24"/>
                </a:cxn>
                <a:cxn ang="0">
                  <a:pos x="564" y="24"/>
                </a:cxn>
                <a:cxn ang="0">
                  <a:pos x="488" y="0"/>
                </a:cxn>
                <a:cxn ang="0">
                  <a:pos x="463" y="48"/>
                </a:cxn>
                <a:cxn ang="0">
                  <a:pos x="413" y="64"/>
                </a:cxn>
                <a:cxn ang="0">
                  <a:pos x="371" y="40"/>
                </a:cxn>
                <a:cxn ang="0">
                  <a:pos x="371" y="64"/>
                </a:cxn>
                <a:cxn ang="0">
                  <a:pos x="337" y="64"/>
                </a:cxn>
                <a:cxn ang="0">
                  <a:pos x="328" y="96"/>
                </a:cxn>
                <a:cxn ang="0">
                  <a:pos x="295" y="120"/>
                </a:cxn>
                <a:cxn ang="0">
                  <a:pos x="312" y="152"/>
                </a:cxn>
                <a:cxn ang="0">
                  <a:pos x="312" y="184"/>
                </a:cxn>
                <a:cxn ang="0">
                  <a:pos x="253" y="168"/>
                </a:cxn>
                <a:cxn ang="0">
                  <a:pos x="185" y="192"/>
                </a:cxn>
                <a:cxn ang="0">
                  <a:pos x="143" y="200"/>
                </a:cxn>
                <a:cxn ang="0">
                  <a:pos x="84" y="192"/>
                </a:cxn>
                <a:cxn ang="0">
                  <a:pos x="50" y="208"/>
                </a:cxn>
                <a:cxn ang="0">
                  <a:pos x="8" y="200"/>
                </a:cxn>
                <a:cxn ang="0">
                  <a:pos x="0" y="240"/>
                </a:cxn>
                <a:cxn ang="0">
                  <a:pos x="25" y="256"/>
                </a:cxn>
                <a:cxn ang="0">
                  <a:pos x="42" y="272"/>
                </a:cxn>
                <a:cxn ang="0">
                  <a:pos x="84" y="264"/>
                </a:cxn>
                <a:cxn ang="0">
                  <a:pos x="92" y="304"/>
                </a:cxn>
                <a:cxn ang="0">
                  <a:pos x="101" y="280"/>
                </a:cxn>
                <a:cxn ang="0">
                  <a:pos x="135" y="288"/>
                </a:cxn>
                <a:cxn ang="0">
                  <a:pos x="168" y="256"/>
                </a:cxn>
                <a:cxn ang="0">
                  <a:pos x="244" y="248"/>
                </a:cxn>
                <a:cxn ang="0">
                  <a:pos x="261" y="272"/>
                </a:cxn>
                <a:cxn ang="0">
                  <a:pos x="379" y="304"/>
                </a:cxn>
                <a:cxn ang="0">
                  <a:pos x="379" y="312"/>
                </a:cxn>
                <a:cxn ang="0">
                  <a:pos x="413" y="304"/>
                </a:cxn>
                <a:cxn ang="0">
                  <a:pos x="472" y="304"/>
                </a:cxn>
              </a:cxnLst>
              <a:rect l="0" t="0" r="r" b="b"/>
              <a:pathLst>
                <a:path w="682" h="312">
                  <a:moveTo>
                    <a:pt x="472" y="304"/>
                  </a:moveTo>
                  <a:lnTo>
                    <a:pt x="505" y="280"/>
                  </a:lnTo>
                  <a:lnTo>
                    <a:pt x="556" y="280"/>
                  </a:lnTo>
                  <a:lnTo>
                    <a:pt x="598" y="272"/>
                  </a:lnTo>
                  <a:lnTo>
                    <a:pt x="598" y="248"/>
                  </a:lnTo>
                  <a:lnTo>
                    <a:pt x="623" y="224"/>
                  </a:lnTo>
                  <a:lnTo>
                    <a:pt x="632" y="184"/>
                  </a:lnTo>
                  <a:lnTo>
                    <a:pt x="632" y="144"/>
                  </a:lnTo>
                  <a:lnTo>
                    <a:pt x="674" y="128"/>
                  </a:lnTo>
                  <a:lnTo>
                    <a:pt x="682" y="96"/>
                  </a:lnTo>
                  <a:lnTo>
                    <a:pt x="649" y="72"/>
                  </a:lnTo>
                  <a:lnTo>
                    <a:pt x="649" y="24"/>
                  </a:lnTo>
                  <a:lnTo>
                    <a:pt x="564" y="24"/>
                  </a:lnTo>
                  <a:lnTo>
                    <a:pt x="488" y="0"/>
                  </a:lnTo>
                  <a:lnTo>
                    <a:pt x="463" y="48"/>
                  </a:lnTo>
                  <a:lnTo>
                    <a:pt x="413" y="64"/>
                  </a:lnTo>
                  <a:lnTo>
                    <a:pt x="371" y="40"/>
                  </a:lnTo>
                  <a:lnTo>
                    <a:pt x="371" y="64"/>
                  </a:lnTo>
                  <a:lnTo>
                    <a:pt x="337" y="64"/>
                  </a:lnTo>
                  <a:lnTo>
                    <a:pt x="328" y="96"/>
                  </a:lnTo>
                  <a:lnTo>
                    <a:pt x="295" y="120"/>
                  </a:lnTo>
                  <a:lnTo>
                    <a:pt x="312" y="152"/>
                  </a:lnTo>
                  <a:lnTo>
                    <a:pt x="312" y="184"/>
                  </a:lnTo>
                  <a:lnTo>
                    <a:pt x="253" y="168"/>
                  </a:lnTo>
                  <a:lnTo>
                    <a:pt x="185" y="192"/>
                  </a:lnTo>
                  <a:lnTo>
                    <a:pt x="143" y="200"/>
                  </a:lnTo>
                  <a:lnTo>
                    <a:pt x="84" y="192"/>
                  </a:lnTo>
                  <a:lnTo>
                    <a:pt x="50" y="208"/>
                  </a:lnTo>
                  <a:lnTo>
                    <a:pt x="8" y="200"/>
                  </a:lnTo>
                  <a:lnTo>
                    <a:pt x="0" y="240"/>
                  </a:lnTo>
                  <a:lnTo>
                    <a:pt x="25" y="256"/>
                  </a:lnTo>
                  <a:lnTo>
                    <a:pt x="42" y="272"/>
                  </a:lnTo>
                  <a:lnTo>
                    <a:pt x="84" y="264"/>
                  </a:lnTo>
                  <a:lnTo>
                    <a:pt x="92" y="304"/>
                  </a:lnTo>
                  <a:lnTo>
                    <a:pt x="101" y="280"/>
                  </a:lnTo>
                  <a:lnTo>
                    <a:pt x="135" y="288"/>
                  </a:lnTo>
                  <a:lnTo>
                    <a:pt x="168" y="256"/>
                  </a:lnTo>
                  <a:lnTo>
                    <a:pt x="244" y="248"/>
                  </a:lnTo>
                  <a:lnTo>
                    <a:pt x="261" y="272"/>
                  </a:lnTo>
                  <a:lnTo>
                    <a:pt x="379" y="304"/>
                  </a:lnTo>
                  <a:lnTo>
                    <a:pt x="379" y="312"/>
                  </a:lnTo>
                  <a:lnTo>
                    <a:pt x="413" y="304"/>
                  </a:lnTo>
                  <a:lnTo>
                    <a:pt x="472" y="30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57" name="Freeform 48"/>
            <p:cNvSpPr>
              <a:spLocks/>
            </p:cNvSpPr>
            <p:nvPr/>
          </p:nvSpPr>
          <p:spPr bwMode="auto">
            <a:xfrm>
              <a:off x="3946" y="2512"/>
              <a:ext cx="581" cy="312"/>
            </a:xfrm>
            <a:custGeom>
              <a:avLst/>
              <a:gdLst/>
              <a:ahLst/>
              <a:cxnLst>
                <a:cxn ang="0">
                  <a:pos x="497" y="248"/>
                </a:cxn>
                <a:cxn ang="0">
                  <a:pos x="531" y="200"/>
                </a:cxn>
                <a:cxn ang="0">
                  <a:pos x="556" y="176"/>
                </a:cxn>
                <a:cxn ang="0">
                  <a:pos x="581" y="152"/>
                </a:cxn>
                <a:cxn ang="0">
                  <a:pos x="564" y="120"/>
                </a:cxn>
                <a:cxn ang="0">
                  <a:pos x="522" y="112"/>
                </a:cxn>
                <a:cxn ang="0">
                  <a:pos x="480" y="104"/>
                </a:cxn>
                <a:cxn ang="0">
                  <a:pos x="463" y="80"/>
                </a:cxn>
                <a:cxn ang="0">
                  <a:pos x="413" y="64"/>
                </a:cxn>
                <a:cxn ang="0">
                  <a:pos x="413" y="88"/>
                </a:cxn>
                <a:cxn ang="0">
                  <a:pos x="387" y="104"/>
                </a:cxn>
                <a:cxn ang="0">
                  <a:pos x="345" y="72"/>
                </a:cxn>
                <a:cxn ang="0">
                  <a:pos x="354" y="40"/>
                </a:cxn>
                <a:cxn ang="0">
                  <a:pos x="312" y="40"/>
                </a:cxn>
                <a:cxn ang="0">
                  <a:pos x="269" y="24"/>
                </a:cxn>
                <a:cxn ang="0">
                  <a:pos x="227" y="0"/>
                </a:cxn>
                <a:cxn ang="0">
                  <a:pos x="227" y="24"/>
                </a:cxn>
                <a:cxn ang="0">
                  <a:pos x="202" y="8"/>
                </a:cxn>
                <a:cxn ang="0">
                  <a:pos x="168" y="8"/>
                </a:cxn>
                <a:cxn ang="0">
                  <a:pos x="160" y="40"/>
                </a:cxn>
                <a:cxn ang="0">
                  <a:pos x="118" y="56"/>
                </a:cxn>
                <a:cxn ang="0">
                  <a:pos x="76" y="80"/>
                </a:cxn>
                <a:cxn ang="0">
                  <a:pos x="34" y="88"/>
                </a:cxn>
                <a:cxn ang="0">
                  <a:pos x="0" y="112"/>
                </a:cxn>
                <a:cxn ang="0">
                  <a:pos x="34" y="152"/>
                </a:cxn>
                <a:cxn ang="0">
                  <a:pos x="25" y="176"/>
                </a:cxn>
                <a:cxn ang="0">
                  <a:pos x="84" y="224"/>
                </a:cxn>
                <a:cxn ang="0">
                  <a:pos x="160" y="280"/>
                </a:cxn>
                <a:cxn ang="0">
                  <a:pos x="152" y="288"/>
                </a:cxn>
                <a:cxn ang="0">
                  <a:pos x="194" y="312"/>
                </a:cxn>
                <a:cxn ang="0">
                  <a:pos x="244" y="296"/>
                </a:cxn>
                <a:cxn ang="0">
                  <a:pos x="269" y="248"/>
                </a:cxn>
                <a:cxn ang="0">
                  <a:pos x="345" y="272"/>
                </a:cxn>
                <a:cxn ang="0">
                  <a:pos x="430" y="272"/>
                </a:cxn>
                <a:cxn ang="0">
                  <a:pos x="430" y="280"/>
                </a:cxn>
                <a:cxn ang="0">
                  <a:pos x="455" y="248"/>
                </a:cxn>
                <a:cxn ang="0">
                  <a:pos x="497" y="248"/>
                </a:cxn>
              </a:cxnLst>
              <a:rect l="0" t="0" r="r" b="b"/>
              <a:pathLst>
                <a:path w="581" h="312">
                  <a:moveTo>
                    <a:pt x="497" y="248"/>
                  </a:moveTo>
                  <a:lnTo>
                    <a:pt x="531" y="200"/>
                  </a:lnTo>
                  <a:lnTo>
                    <a:pt x="556" y="176"/>
                  </a:lnTo>
                  <a:lnTo>
                    <a:pt x="581" y="152"/>
                  </a:lnTo>
                  <a:lnTo>
                    <a:pt x="564" y="120"/>
                  </a:lnTo>
                  <a:lnTo>
                    <a:pt x="522" y="112"/>
                  </a:lnTo>
                  <a:lnTo>
                    <a:pt x="480" y="104"/>
                  </a:lnTo>
                  <a:lnTo>
                    <a:pt x="463" y="80"/>
                  </a:lnTo>
                  <a:lnTo>
                    <a:pt x="413" y="64"/>
                  </a:lnTo>
                  <a:lnTo>
                    <a:pt x="413" y="88"/>
                  </a:lnTo>
                  <a:lnTo>
                    <a:pt x="387" y="104"/>
                  </a:lnTo>
                  <a:lnTo>
                    <a:pt x="345" y="72"/>
                  </a:lnTo>
                  <a:lnTo>
                    <a:pt x="354" y="40"/>
                  </a:lnTo>
                  <a:lnTo>
                    <a:pt x="312" y="40"/>
                  </a:lnTo>
                  <a:lnTo>
                    <a:pt x="269" y="24"/>
                  </a:lnTo>
                  <a:lnTo>
                    <a:pt x="227" y="0"/>
                  </a:lnTo>
                  <a:lnTo>
                    <a:pt x="227" y="24"/>
                  </a:lnTo>
                  <a:lnTo>
                    <a:pt x="202" y="8"/>
                  </a:lnTo>
                  <a:lnTo>
                    <a:pt x="168" y="8"/>
                  </a:lnTo>
                  <a:lnTo>
                    <a:pt x="160" y="40"/>
                  </a:lnTo>
                  <a:lnTo>
                    <a:pt x="118" y="56"/>
                  </a:lnTo>
                  <a:lnTo>
                    <a:pt x="76" y="80"/>
                  </a:lnTo>
                  <a:lnTo>
                    <a:pt x="34" y="88"/>
                  </a:lnTo>
                  <a:lnTo>
                    <a:pt x="0" y="112"/>
                  </a:lnTo>
                  <a:lnTo>
                    <a:pt x="34" y="152"/>
                  </a:lnTo>
                  <a:lnTo>
                    <a:pt x="25" y="176"/>
                  </a:lnTo>
                  <a:lnTo>
                    <a:pt x="84" y="224"/>
                  </a:lnTo>
                  <a:lnTo>
                    <a:pt x="160" y="280"/>
                  </a:lnTo>
                  <a:lnTo>
                    <a:pt x="152" y="288"/>
                  </a:lnTo>
                  <a:lnTo>
                    <a:pt x="194" y="312"/>
                  </a:lnTo>
                  <a:lnTo>
                    <a:pt x="244" y="296"/>
                  </a:lnTo>
                  <a:lnTo>
                    <a:pt x="269" y="248"/>
                  </a:lnTo>
                  <a:lnTo>
                    <a:pt x="345" y="272"/>
                  </a:lnTo>
                  <a:lnTo>
                    <a:pt x="430" y="272"/>
                  </a:lnTo>
                  <a:lnTo>
                    <a:pt x="430" y="280"/>
                  </a:lnTo>
                  <a:lnTo>
                    <a:pt x="455" y="248"/>
                  </a:lnTo>
                  <a:lnTo>
                    <a:pt x="497" y="24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58" name="Freeform 49"/>
            <p:cNvSpPr>
              <a:spLocks/>
            </p:cNvSpPr>
            <p:nvPr/>
          </p:nvSpPr>
          <p:spPr bwMode="auto">
            <a:xfrm>
              <a:off x="4098" y="3000"/>
              <a:ext cx="278" cy="200"/>
            </a:xfrm>
            <a:custGeom>
              <a:avLst/>
              <a:gdLst/>
              <a:ahLst/>
              <a:cxnLst>
                <a:cxn ang="0">
                  <a:pos x="50" y="192"/>
                </a:cxn>
                <a:cxn ang="0">
                  <a:pos x="92" y="160"/>
                </a:cxn>
                <a:cxn ang="0">
                  <a:pos x="117" y="176"/>
                </a:cxn>
                <a:cxn ang="0">
                  <a:pos x="151" y="184"/>
                </a:cxn>
                <a:cxn ang="0">
                  <a:pos x="168" y="152"/>
                </a:cxn>
                <a:cxn ang="0">
                  <a:pos x="202" y="144"/>
                </a:cxn>
                <a:cxn ang="0">
                  <a:pos x="202" y="104"/>
                </a:cxn>
                <a:cxn ang="0">
                  <a:pos x="235" y="64"/>
                </a:cxn>
                <a:cxn ang="0">
                  <a:pos x="278" y="48"/>
                </a:cxn>
                <a:cxn ang="0">
                  <a:pos x="235" y="0"/>
                </a:cxn>
                <a:cxn ang="0">
                  <a:pos x="227" y="8"/>
                </a:cxn>
                <a:cxn ang="0">
                  <a:pos x="227" y="32"/>
                </a:cxn>
                <a:cxn ang="0">
                  <a:pos x="185" y="40"/>
                </a:cxn>
                <a:cxn ang="0">
                  <a:pos x="134" y="40"/>
                </a:cxn>
                <a:cxn ang="0">
                  <a:pos x="101" y="64"/>
                </a:cxn>
                <a:cxn ang="0">
                  <a:pos x="42" y="64"/>
                </a:cxn>
                <a:cxn ang="0">
                  <a:pos x="8" y="72"/>
                </a:cxn>
                <a:cxn ang="0">
                  <a:pos x="0" y="96"/>
                </a:cxn>
                <a:cxn ang="0">
                  <a:pos x="8" y="152"/>
                </a:cxn>
                <a:cxn ang="0">
                  <a:pos x="0" y="160"/>
                </a:cxn>
                <a:cxn ang="0">
                  <a:pos x="25" y="152"/>
                </a:cxn>
                <a:cxn ang="0">
                  <a:pos x="8" y="176"/>
                </a:cxn>
                <a:cxn ang="0">
                  <a:pos x="8" y="200"/>
                </a:cxn>
                <a:cxn ang="0">
                  <a:pos x="16" y="200"/>
                </a:cxn>
                <a:cxn ang="0">
                  <a:pos x="50" y="192"/>
                </a:cxn>
              </a:cxnLst>
              <a:rect l="0" t="0" r="r" b="b"/>
              <a:pathLst>
                <a:path w="278" h="200">
                  <a:moveTo>
                    <a:pt x="50" y="192"/>
                  </a:moveTo>
                  <a:lnTo>
                    <a:pt x="92" y="160"/>
                  </a:lnTo>
                  <a:lnTo>
                    <a:pt x="117" y="176"/>
                  </a:lnTo>
                  <a:lnTo>
                    <a:pt x="151" y="184"/>
                  </a:lnTo>
                  <a:lnTo>
                    <a:pt x="168" y="152"/>
                  </a:lnTo>
                  <a:lnTo>
                    <a:pt x="202" y="144"/>
                  </a:lnTo>
                  <a:lnTo>
                    <a:pt x="202" y="104"/>
                  </a:lnTo>
                  <a:lnTo>
                    <a:pt x="235" y="64"/>
                  </a:lnTo>
                  <a:lnTo>
                    <a:pt x="278" y="48"/>
                  </a:lnTo>
                  <a:lnTo>
                    <a:pt x="235" y="0"/>
                  </a:lnTo>
                  <a:lnTo>
                    <a:pt x="227" y="8"/>
                  </a:lnTo>
                  <a:lnTo>
                    <a:pt x="227" y="32"/>
                  </a:lnTo>
                  <a:lnTo>
                    <a:pt x="185" y="40"/>
                  </a:lnTo>
                  <a:lnTo>
                    <a:pt x="134" y="40"/>
                  </a:lnTo>
                  <a:lnTo>
                    <a:pt x="101" y="64"/>
                  </a:lnTo>
                  <a:lnTo>
                    <a:pt x="42" y="64"/>
                  </a:lnTo>
                  <a:lnTo>
                    <a:pt x="8" y="72"/>
                  </a:lnTo>
                  <a:lnTo>
                    <a:pt x="0" y="96"/>
                  </a:lnTo>
                  <a:lnTo>
                    <a:pt x="8" y="152"/>
                  </a:lnTo>
                  <a:lnTo>
                    <a:pt x="0" y="160"/>
                  </a:lnTo>
                  <a:lnTo>
                    <a:pt x="25" y="152"/>
                  </a:lnTo>
                  <a:lnTo>
                    <a:pt x="8" y="176"/>
                  </a:lnTo>
                  <a:lnTo>
                    <a:pt x="8" y="200"/>
                  </a:lnTo>
                  <a:lnTo>
                    <a:pt x="16" y="200"/>
                  </a:lnTo>
                  <a:lnTo>
                    <a:pt x="50" y="192"/>
                  </a:lnTo>
                  <a:close/>
                </a:path>
              </a:pathLst>
            </a:custGeom>
            <a:grpFill/>
            <a:ln w="9525">
              <a:noFill/>
              <a:round/>
              <a:headEnd/>
              <a:tailEnd/>
            </a:ln>
          </p:spPr>
          <p:txBody>
            <a:bodyPr/>
            <a:lstStyle/>
            <a:p>
              <a:pPr>
                <a:defRPr/>
              </a:pPr>
              <a:endParaRPr lang="en-GB"/>
            </a:p>
          </p:txBody>
        </p:sp>
        <p:sp>
          <p:nvSpPr>
            <p:cNvPr id="59" name="Freeform 50"/>
            <p:cNvSpPr>
              <a:spLocks/>
            </p:cNvSpPr>
            <p:nvPr/>
          </p:nvSpPr>
          <p:spPr bwMode="auto">
            <a:xfrm>
              <a:off x="4106" y="3056"/>
              <a:ext cx="548" cy="416"/>
            </a:xfrm>
            <a:custGeom>
              <a:avLst/>
              <a:gdLst/>
              <a:ahLst/>
              <a:cxnLst>
                <a:cxn ang="0">
                  <a:pos x="388" y="360"/>
                </a:cxn>
                <a:cxn ang="0">
                  <a:pos x="379" y="344"/>
                </a:cxn>
                <a:cxn ang="0">
                  <a:pos x="345" y="328"/>
                </a:cxn>
                <a:cxn ang="0">
                  <a:pos x="320" y="296"/>
                </a:cxn>
                <a:cxn ang="0">
                  <a:pos x="270" y="264"/>
                </a:cxn>
                <a:cxn ang="0">
                  <a:pos x="236" y="216"/>
                </a:cxn>
                <a:cxn ang="0">
                  <a:pos x="202" y="200"/>
                </a:cxn>
                <a:cxn ang="0">
                  <a:pos x="219" y="152"/>
                </a:cxn>
                <a:cxn ang="0">
                  <a:pos x="236" y="152"/>
                </a:cxn>
                <a:cxn ang="0">
                  <a:pos x="270" y="168"/>
                </a:cxn>
                <a:cxn ang="0">
                  <a:pos x="278" y="144"/>
                </a:cxn>
                <a:cxn ang="0">
                  <a:pos x="312" y="136"/>
                </a:cxn>
                <a:cxn ang="0">
                  <a:pos x="354" y="144"/>
                </a:cxn>
                <a:cxn ang="0">
                  <a:pos x="404" y="152"/>
                </a:cxn>
                <a:cxn ang="0">
                  <a:pos x="438" y="144"/>
                </a:cxn>
                <a:cxn ang="0">
                  <a:pos x="472" y="152"/>
                </a:cxn>
                <a:cxn ang="0">
                  <a:pos x="522" y="160"/>
                </a:cxn>
                <a:cxn ang="0">
                  <a:pos x="522" y="128"/>
                </a:cxn>
                <a:cxn ang="0">
                  <a:pos x="548" y="120"/>
                </a:cxn>
                <a:cxn ang="0">
                  <a:pos x="522" y="112"/>
                </a:cxn>
                <a:cxn ang="0">
                  <a:pos x="497" y="80"/>
                </a:cxn>
                <a:cxn ang="0">
                  <a:pos x="480" y="48"/>
                </a:cxn>
                <a:cxn ang="0">
                  <a:pos x="421" y="72"/>
                </a:cxn>
                <a:cxn ang="0">
                  <a:pos x="388" y="72"/>
                </a:cxn>
                <a:cxn ang="0">
                  <a:pos x="379" y="48"/>
                </a:cxn>
                <a:cxn ang="0">
                  <a:pos x="345" y="56"/>
                </a:cxn>
                <a:cxn ang="0">
                  <a:pos x="320" y="40"/>
                </a:cxn>
                <a:cxn ang="0">
                  <a:pos x="295" y="16"/>
                </a:cxn>
                <a:cxn ang="0">
                  <a:pos x="261" y="0"/>
                </a:cxn>
                <a:cxn ang="0">
                  <a:pos x="227" y="8"/>
                </a:cxn>
                <a:cxn ang="0">
                  <a:pos x="194" y="48"/>
                </a:cxn>
                <a:cxn ang="0">
                  <a:pos x="194" y="88"/>
                </a:cxn>
                <a:cxn ang="0">
                  <a:pos x="160" y="96"/>
                </a:cxn>
                <a:cxn ang="0">
                  <a:pos x="143" y="128"/>
                </a:cxn>
                <a:cxn ang="0">
                  <a:pos x="109" y="120"/>
                </a:cxn>
                <a:cxn ang="0">
                  <a:pos x="84" y="104"/>
                </a:cxn>
                <a:cxn ang="0">
                  <a:pos x="42" y="136"/>
                </a:cxn>
                <a:cxn ang="0">
                  <a:pos x="8" y="144"/>
                </a:cxn>
                <a:cxn ang="0">
                  <a:pos x="0" y="144"/>
                </a:cxn>
                <a:cxn ang="0">
                  <a:pos x="0" y="152"/>
                </a:cxn>
                <a:cxn ang="0">
                  <a:pos x="34" y="216"/>
                </a:cxn>
                <a:cxn ang="0">
                  <a:pos x="84" y="152"/>
                </a:cxn>
                <a:cxn ang="0">
                  <a:pos x="84" y="216"/>
                </a:cxn>
                <a:cxn ang="0">
                  <a:pos x="126" y="192"/>
                </a:cxn>
                <a:cxn ang="0">
                  <a:pos x="126" y="240"/>
                </a:cxn>
                <a:cxn ang="0">
                  <a:pos x="177" y="264"/>
                </a:cxn>
                <a:cxn ang="0">
                  <a:pos x="160" y="272"/>
                </a:cxn>
                <a:cxn ang="0">
                  <a:pos x="219" y="312"/>
                </a:cxn>
                <a:cxn ang="0">
                  <a:pos x="227" y="336"/>
                </a:cxn>
                <a:cxn ang="0">
                  <a:pos x="253" y="352"/>
                </a:cxn>
                <a:cxn ang="0">
                  <a:pos x="312" y="360"/>
                </a:cxn>
                <a:cxn ang="0">
                  <a:pos x="371" y="384"/>
                </a:cxn>
                <a:cxn ang="0">
                  <a:pos x="312" y="392"/>
                </a:cxn>
                <a:cxn ang="0">
                  <a:pos x="413" y="416"/>
                </a:cxn>
                <a:cxn ang="0">
                  <a:pos x="413" y="384"/>
                </a:cxn>
                <a:cxn ang="0">
                  <a:pos x="388" y="360"/>
                </a:cxn>
              </a:cxnLst>
              <a:rect l="0" t="0" r="r" b="b"/>
              <a:pathLst>
                <a:path w="548" h="416">
                  <a:moveTo>
                    <a:pt x="388" y="360"/>
                  </a:moveTo>
                  <a:lnTo>
                    <a:pt x="379" y="344"/>
                  </a:lnTo>
                  <a:lnTo>
                    <a:pt x="345" y="328"/>
                  </a:lnTo>
                  <a:lnTo>
                    <a:pt x="320" y="296"/>
                  </a:lnTo>
                  <a:lnTo>
                    <a:pt x="270" y="264"/>
                  </a:lnTo>
                  <a:lnTo>
                    <a:pt x="236" y="216"/>
                  </a:lnTo>
                  <a:lnTo>
                    <a:pt x="202" y="200"/>
                  </a:lnTo>
                  <a:lnTo>
                    <a:pt x="219" y="152"/>
                  </a:lnTo>
                  <a:lnTo>
                    <a:pt x="236" y="152"/>
                  </a:lnTo>
                  <a:lnTo>
                    <a:pt x="270" y="168"/>
                  </a:lnTo>
                  <a:lnTo>
                    <a:pt x="278" y="144"/>
                  </a:lnTo>
                  <a:lnTo>
                    <a:pt x="312" y="136"/>
                  </a:lnTo>
                  <a:lnTo>
                    <a:pt x="354" y="144"/>
                  </a:lnTo>
                  <a:lnTo>
                    <a:pt x="404" y="152"/>
                  </a:lnTo>
                  <a:lnTo>
                    <a:pt x="438" y="144"/>
                  </a:lnTo>
                  <a:lnTo>
                    <a:pt x="472" y="152"/>
                  </a:lnTo>
                  <a:lnTo>
                    <a:pt x="522" y="160"/>
                  </a:lnTo>
                  <a:lnTo>
                    <a:pt x="522" y="128"/>
                  </a:lnTo>
                  <a:lnTo>
                    <a:pt x="548" y="120"/>
                  </a:lnTo>
                  <a:lnTo>
                    <a:pt x="522" y="112"/>
                  </a:lnTo>
                  <a:lnTo>
                    <a:pt x="497" y="80"/>
                  </a:lnTo>
                  <a:lnTo>
                    <a:pt x="480" y="48"/>
                  </a:lnTo>
                  <a:lnTo>
                    <a:pt x="421" y="72"/>
                  </a:lnTo>
                  <a:lnTo>
                    <a:pt x="388" y="72"/>
                  </a:lnTo>
                  <a:lnTo>
                    <a:pt x="379" y="48"/>
                  </a:lnTo>
                  <a:lnTo>
                    <a:pt x="345" y="56"/>
                  </a:lnTo>
                  <a:lnTo>
                    <a:pt x="320" y="40"/>
                  </a:lnTo>
                  <a:lnTo>
                    <a:pt x="295" y="16"/>
                  </a:lnTo>
                  <a:lnTo>
                    <a:pt x="261" y="0"/>
                  </a:lnTo>
                  <a:lnTo>
                    <a:pt x="227" y="8"/>
                  </a:lnTo>
                  <a:lnTo>
                    <a:pt x="194" y="48"/>
                  </a:lnTo>
                  <a:lnTo>
                    <a:pt x="194" y="88"/>
                  </a:lnTo>
                  <a:lnTo>
                    <a:pt x="160" y="96"/>
                  </a:lnTo>
                  <a:lnTo>
                    <a:pt x="143" y="128"/>
                  </a:lnTo>
                  <a:lnTo>
                    <a:pt x="109" y="120"/>
                  </a:lnTo>
                  <a:lnTo>
                    <a:pt x="84" y="104"/>
                  </a:lnTo>
                  <a:lnTo>
                    <a:pt x="42" y="136"/>
                  </a:lnTo>
                  <a:lnTo>
                    <a:pt x="8" y="144"/>
                  </a:lnTo>
                  <a:lnTo>
                    <a:pt x="0" y="144"/>
                  </a:lnTo>
                  <a:lnTo>
                    <a:pt x="0" y="152"/>
                  </a:lnTo>
                  <a:lnTo>
                    <a:pt x="34" y="216"/>
                  </a:lnTo>
                  <a:lnTo>
                    <a:pt x="84" y="152"/>
                  </a:lnTo>
                  <a:lnTo>
                    <a:pt x="84" y="216"/>
                  </a:lnTo>
                  <a:lnTo>
                    <a:pt x="126" y="192"/>
                  </a:lnTo>
                  <a:lnTo>
                    <a:pt x="126" y="240"/>
                  </a:lnTo>
                  <a:lnTo>
                    <a:pt x="177" y="264"/>
                  </a:lnTo>
                  <a:lnTo>
                    <a:pt x="160" y="272"/>
                  </a:lnTo>
                  <a:lnTo>
                    <a:pt x="219" y="312"/>
                  </a:lnTo>
                  <a:lnTo>
                    <a:pt x="227" y="336"/>
                  </a:lnTo>
                  <a:lnTo>
                    <a:pt x="253" y="352"/>
                  </a:lnTo>
                  <a:lnTo>
                    <a:pt x="312" y="360"/>
                  </a:lnTo>
                  <a:lnTo>
                    <a:pt x="371" y="384"/>
                  </a:lnTo>
                  <a:lnTo>
                    <a:pt x="312" y="392"/>
                  </a:lnTo>
                  <a:lnTo>
                    <a:pt x="413" y="416"/>
                  </a:lnTo>
                  <a:lnTo>
                    <a:pt x="413" y="384"/>
                  </a:lnTo>
                  <a:lnTo>
                    <a:pt x="388" y="360"/>
                  </a:lnTo>
                  <a:close/>
                </a:path>
              </a:pathLst>
            </a:custGeom>
            <a:grpFill/>
            <a:ln w="9525">
              <a:noFill/>
              <a:round/>
              <a:headEnd/>
              <a:tailEnd/>
            </a:ln>
          </p:spPr>
          <p:txBody>
            <a:bodyPr/>
            <a:lstStyle/>
            <a:p>
              <a:pPr>
                <a:defRPr/>
              </a:pPr>
              <a:endParaRPr lang="en-GB"/>
            </a:p>
          </p:txBody>
        </p:sp>
        <p:sp>
          <p:nvSpPr>
            <p:cNvPr id="60" name="Freeform 51"/>
            <p:cNvSpPr>
              <a:spLocks/>
            </p:cNvSpPr>
            <p:nvPr/>
          </p:nvSpPr>
          <p:spPr bwMode="auto">
            <a:xfrm>
              <a:off x="4098" y="3000"/>
              <a:ext cx="278" cy="200"/>
            </a:xfrm>
            <a:custGeom>
              <a:avLst/>
              <a:gdLst/>
              <a:ahLst/>
              <a:cxnLst>
                <a:cxn ang="0">
                  <a:pos x="50" y="192"/>
                </a:cxn>
                <a:cxn ang="0">
                  <a:pos x="92" y="160"/>
                </a:cxn>
                <a:cxn ang="0">
                  <a:pos x="117" y="176"/>
                </a:cxn>
                <a:cxn ang="0">
                  <a:pos x="151" y="184"/>
                </a:cxn>
                <a:cxn ang="0">
                  <a:pos x="168" y="152"/>
                </a:cxn>
                <a:cxn ang="0">
                  <a:pos x="202" y="144"/>
                </a:cxn>
                <a:cxn ang="0">
                  <a:pos x="202" y="104"/>
                </a:cxn>
                <a:cxn ang="0">
                  <a:pos x="235" y="64"/>
                </a:cxn>
                <a:cxn ang="0">
                  <a:pos x="278" y="48"/>
                </a:cxn>
                <a:cxn ang="0">
                  <a:pos x="235" y="0"/>
                </a:cxn>
                <a:cxn ang="0">
                  <a:pos x="227" y="8"/>
                </a:cxn>
                <a:cxn ang="0">
                  <a:pos x="227" y="32"/>
                </a:cxn>
                <a:cxn ang="0">
                  <a:pos x="185" y="40"/>
                </a:cxn>
                <a:cxn ang="0">
                  <a:pos x="134" y="40"/>
                </a:cxn>
                <a:cxn ang="0">
                  <a:pos x="101" y="64"/>
                </a:cxn>
                <a:cxn ang="0">
                  <a:pos x="42" y="64"/>
                </a:cxn>
                <a:cxn ang="0">
                  <a:pos x="8" y="72"/>
                </a:cxn>
                <a:cxn ang="0">
                  <a:pos x="0" y="96"/>
                </a:cxn>
                <a:cxn ang="0">
                  <a:pos x="8" y="152"/>
                </a:cxn>
                <a:cxn ang="0">
                  <a:pos x="0" y="160"/>
                </a:cxn>
                <a:cxn ang="0">
                  <a:pos x="25" y="152"/>
                </a:cxn>
                <a:cxn ang="0">
                  <a:pos x="8" y="176"/>
                </a:cxn>
                <a:cxn ang="0">
                  <a:pos x="8" y="200"/>
                </a:cxn>
                <a:cxn ang="0">
                  <a:pos x="16" y="200"/>
                </a:cxn>
                <a:cxn ang="0">
                  <a:pos x="50" y="192"/>
                </a:cxn>
              </a:cxnLst>
              <a:rect l="0" t="0" r="r" b="b"/>
              <a:pathLst>
                <a:path w="278" h="200">
                  <a:moveTo>
                    <a:pt x="50" y="192"/>
                  </a:moveTo>
                  <a:lnTo>
                    <a:pt x="92" y="160"/>
                  </a:lnTo>
                  <a:lnTo>
                    <a:pt x="117" y="176"/>
                  </a:lnTo>
                  <a:lnTo>
                    <a:pt x="151" y="184"/>
                  </a:lnTo>
                  <a:lnTo>
                    <a:pt x="168" y="152"/>
                  </a:lnTo>
                  <a:lnTo>
                    <a:pt x="202" y="144"/>
                  </a:lnTo>
                  <a:lnTo>
                    <a:pt x="202" y="104"/>
                  </a:lnTo>
                  <a:lnTo>
                    <a:pt x="235" y="64"/>
                  </a:lnTo>
                  <a:lnTo>
                    <a:pt x="278" y="48"/>
                  </a:lnTo>
                  <a:lnTo>
                    <a:pt x="235" y="0"/>
                  </a:lnTo>
                  <a:lnTo>
                    <a:pt x="227" y="8"/>
                  </a:lnTo>
                  <a:lnTo>
                    <a:pt x="227" y="32"/>
                  </a:lnTo>
                  <a:lnTo>
                    <a:pt x="185" y="40"/>
                  </a:lnTo>
                  <a:lnTo>
                    <a:pt x="134" y="40"/>
                  </a:lnTo>
                  <a:lnTo>
                    <a:pt x="101" y="64"/>
                  </a:lnTo>
                  <a:lnTo>
                    <a:pt x="42" y="64"/>
                  </a:lnTo>
                  <a:lnTo>
                    <a:pt x="8" y="72"/>
                  </a:lnTo>
                  <a:lnTo>
                    <a:pt x="0" y="96"/>
                  </a:lnTo>
                  <a:lnTo>
                    <a:pt x="8" y="152"/>
                  </a:lnTo>
                  <a:lnTo>
                    <a:pt x="0" y="160"/>
                  </a:lnTo>
                  <a:lnTo>
                    <a:pt x="25" y="152"/>
                  </a:lnTo>
                  <a:lnTo>
                    <a:pt x="8" y="176"/>
                  </a:lnTo>
                  <a:lnTo>
                    <a:pt x="8" y="200"/>
                  </a:lnTo>
                  <a:lnTo>
                    <a:pt x="16" y="200"/>
                  </a:lnTo>
                  <a:lnTo>
                    <a:pt x="50" y="19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61" name="Freeform 52"/>
            <p:cNvSpPr>
              <a:spLocks/>
            </p:cNvSpPr>
            <p:nvPr/>
          </p:nvSpPr>
          <p:spPr bwMode="auto">
            <a:xfrm>
              <a:off x="4106" y="3056"/>
              <a:ext cx="548" cy="416"/>
            </a:xfrm>
            <a:custGeom>
              <a:avLst/>
              <a:gdLst/>
              <a:ahLst/>
              <a:cxnLst>
                <a:cxn ang="0">
                  <a:pos x="388" y="360"/>
                </a:cxn>
                <a:cxn ang="0">
                  <a:pos x="379" y="344"/>
                </a:cxn>
                <a:cxn ang="0">
                  <a:pos x="345" y="328"/>
                </a:cxn>
                <a:cxn ang="0">
                  <a:pos x="320" y="296"/>
                </a:cxn>
                <a:cxn ang="0">
                  <a:pos x="270" y="264"/>
                </a:cxn>
                <a:cxn ang="0">
                  <a:pos x="236" y="216"/>
                </a:cxn>
                <a:cxn ang="0">
                  <a:pos x="202" y="200"/>
                </a:cxn>
                <a:cxn ang="0">
                  <a:pos x="219" y="152"/>
                </a:cxn>
                <a:cxn ang="0">
                  <a:pos x="236" y="152"/>
                </a:cxn>
                <a:cxn ang="0">
                  <a:pos x="270" y="168"/>
                </a:cxn>
                <a:cxn ang="0">
                  <a:pos x="278" y="144"/>
                </a:cxn>
                <a:cxn ang="0">
                  <a:pos x="312" y="136"/>
                </a:cxn>
                <a:cxn ang="0">
                  <a:pos x="354" y="144"/>
                </a:cxn>
                <a:cxn ang="0">
                  <a:pos x="404" y="152"/>
                </a:cxn>
                <a:cxn ang="0">
                  <a:pos x="438" y="144"/>
                </a:cxn>
                <a:cxn ang="0">
                  <a:pos x="472" y="152"/>
                </a:cxn>
                <a:cxn ang="0">
                  <a:pos x="522" y="160"/>
                </a:cxn>
                <a:cxn ang="0">
                  <a:pos x="522" y="128"/>
                </a:cxn>
                <a:cxn ang="0">
                  <a:pos x="548" y="120"/>
                </a:cxn>
                <a:cxn ang="0">
                  <a:pos x="522" y="112"/>
                </a:cxn>
                <a:cxn ang="0">
                  <a:pos x="497" y="80"/>
                </a:cxn>
                <a:cxn ang="0">
                  <a:pos x="480" y="48"/>
                </a:cxn>
                <a:cxn ang="0">
                  <a:pos x="421" y="72"/>
                </a:cxn>
                <a:cxn ang="0">
                  <a:pos x="388" y="72"/>
                </a:cxn>
                <a:cxn ang="0">
                  <a:pos x="379" y="48"/>
                </a:cxn>
                <a:cxn ang="0">
                  <a:pos x="345" y="56"/>
                </a:cxn>
                <a:cxn ang="0">
                  <a:pos x="320" y="40"/>
                </a:cxn>
                <a:cxn ang="0">
                  <a:pos x="295" y="16"/>
                </a:cxn>
                <a:cxn ang="0">
                  <a:pos x="261" y="0"/>
                </a:cxn>
                <a:cxn ang="0">
                  <a:pos x="227" y="8"/>
                </a:cxn>
                <a:cxn ang="0">
                  <a:pos x="194" y="48"/>
                </a:cxn>
                <a:cxn ang="0">
                  <a:pos x="194" y="88"/>
                </a:cxn>
                <a:cxn ang="0">
                  <a:pos x="160" y="96"/>
                </a:cxn>
                <a:cxn ang="0">
                  <a:pos x="143" y="128"/>
                </a:cxn>
                <a:cxn ang="0">
                  <a:pos x="109" y="120"/>
                </a:cxn>
                <a:cxn ang="0">
                  <a:pos x="84" y="104"/>
                </a:cxn>
                <a:cxn ang="0">
                  <a:pos x="42" y="136"/>
                </a:cxn>
                <a:cxn ang="0">
                  <a:pos x="8" y="144"/>
                </a:cxn>
                <a:cxn ang="0">
                  <a:pos x="0" y="144"/>
                </a:cxn>
                <a:cxn ang="0">
                  <a:pos x="0" y="152"/>
                </a:cxn>
                <a:cxn ang="0">
                  <a:pos x="34" y="216"/>
                </a:cxn>
                <a:cxn ang="0">
                  <a:pos x="84" y="152"/>
                </a:cxn>
                <a:cxn ang="0">
                  <a:pos x="84" y="216"/>
                </a:cxn>
                <a:cxn ang="0">
                  <a:pos x="126" y="192"/>
                </a:cxn>
                <a:cxn ang="0">
                  <a:pos x="126" y="240"/>
                </a:cxn>
                <a:cxn ang="0">
                  <a:pos x="177" y="264"/>
                </a:cxn>
                <a:cxn ang="0">
                  <a:pos x="160" y="272"/>
                </a:cxn>
                <a:cxn ang="0">
                  <a:pos x="219" y="312"/>
                </a:cxn>
                <a:cxn ang="0">
                  <a:pos x="227" y="336"/>
                </a:cxn>
                <a:cxn ang="0">
                  <a:pos x="253" y="352"/>
                </a:cxn>
                <a:cxn ang="0">
                  <a:pos x="312" y="360"/>
                </a:cxn>
                <a:cxn ang="0">
                  <a:pos x="371" y="384"/>
                </a:cxn>
                <a:cxn ang="0">
                  <a:pos x="312" y="392"/>
                </a:cxn>
                <a:cxn ang="0">
                  <a:pos x="413" y="416"/>
                </a:cxn>
                <a:cxn ang="0">
                  <a:pos x="413" y="384"/>
                </a:cxn>
                <a:cxn ang="0">
                  <a:pos x="388" y="360"/>
                </a:cxn>
              </a:cxnLst>
              <a:rect l="0" t="0" r="r" b="b"/>
              <a:pathLst>
                <a:path w="548" h="416">
                  <a:moveTo>
                    <a:pt x="388" y="360"/>
                  </a:moveTo>
                  <a:lnTo>
                    <a:pt x="379" y="344"/>
                  </a:lnTo>
                  <a:lnTo>
                    <a:pt x="345" y="328"/>
                  </a:lnTo>
                  <a:lnTo>
                    <a:pt x="320" y="296"/>
                  </a:lnTo>
                  <a:lnTo>
                    <a:pt x="270" y="264"/>
                  </a:lnTo>
                  <a:lnTo>
                    <a:pt x="236" y="216"/>
                  </a:lnTo>
                  <a:lnTo>
                    <a:pt x="202" y="200"/>
                  </a:lnTo>
                  <a:lnTo>
                    <a:pt x="219" y="152"/>
                  </a:lnTo>
                  <a:lnTo>
                    <a:pt x="236" y="152"/>
                  </a:lnTo>
                  <a:lnTo>
                    <a:pt x="270" y="168"/>
                  </a:lnTo>
                  <a:lnTo>
                    <a:pt x="278" y="144"/>
                  </a:lnTo>
                  <a:lnTo>
                    <a:pt x="312" y="136"/>
                  </a:lnTo>
                  <a:lnTo>
                    <a:pt x="354" y="144"/>
                  </a:lnTo>
                  <a:lnTo>
                    <a:pt x="404" y="152"/>
                  </a:lnTo>
                  <a:lnTo>
                    <a:pt x="438" y="144"/>
                  </a:lnTo>
                  <a:lnTo>
                    <a:pt x="472" y="152"/>
                  </a:lnTo>
                  <a:lnTo>
                    <a:pt x="522" y="160"/>
                  </a:lnTo>
                  <a:lnTo>
                    <a:pt x="522" y="128"/>
                  </a:lnTo>
                  <a:lnTo>
                    <a:pt x="548" y="120"/>
                  </a:lnTo>
                  <a:lnTo>
                    <a:pt x="522" y="112"/>
                  </a:lnTo>
                  <a:lnTo>
                    <a:pt x="497" y="80"/>
                  </a:lnTo>
                  <a:lnTo>
                    <a:pt x="480" y="48"/>
                  </a:lnTo>
                  <a:lnTo>
                    <a:pt x="421" y="72"/>
                  </a:lnTo>
                  <a:lnTo>
                    <a:pt x="388" y="72"/>
                  </a:lnTo>
                  <a:lnTo>
                    <a:pt x="379" y="48"/>
                  </a:lnTo>
                  <a:lnTo>
                    <a:pt x="345" y="56"/>
                  </a:lnTo>
                  <a:lnTo>
                    <a:pt x="320" y="40"/>
                  </a:lnTo>
                  <a:lnTo>
                    <a:pt x="295" y="16"/>
                  </a:lnTo>
                  <a:lnTo>
                    <a:pt x="261" y="0"/>
                  </a:lnTo>
                  <a:lnTo>
                    <a:pt x="227" y="8"/>
                  </a:lnTo>
                  <a:lnTo>
                    <a:pt x="194" y="48"/>
                  </a:lnTo>
                  <a:lnTo>
                    <a:pt x="194" y="88"/>
                  </a:lnTo>
                  <a:lnTo>
                    <a:pt x="160" y="96"/>
                  </a:lnTo>
                  <a:lnTo>
                    <a:pt x="143" y="128"/>
                  </a:lnTo>
                  <a:lnTo>
                    <a:pt x="109" y="120"/>
                  </a:lnTo>
                  <a:lnTo>
                    <a:pt x="84" y="104"/>
                  </a:lnTo>
                  <a:lnTo>
                    <a:pt x="42" y="136"/>
                  </a:lnTo>
                  <a:lnTo>
                    <a:pt x="8" y="144"/>
                  </a:lnTo>
                  <a:lnTo>
                    <a:pt x="0" y="144"/>
                  </a:lnTo>
                  <a:lnTo>
                    <a:pt x="0" y="152"/>
                  </a:lnTo>
                  <a:lnTo>
                    <a:pt x="34" y="216"/>
                  </a:lnTo>
                  <a:lnTo>
                    <a:pt x="84" y="152"/>
                  </a:lnTo>
                  <a:lnTo>
                    <a:pt x="84" y="216"/>
                  </a:lnTo>
                  <a:lnTo>
                    <a:pt x="126" y="192"/>
                  </a:lnTo>
                  <a:lnTo>
                    <a:pt x="126" y="240"/>
                  </a:lnTo>
                  <a:lnTo>
                    <a:pt x="177" y="264"/>
                  </a:lnTo>
                  <a:lnTo>
                    <a:pt x="160" y="272"/>
                  </a:lnTo>
                  <a:lnTo>
                    <a:pt x="219" y="312"/>
                  </a:lnTo>
                  <a:lnTo>
                    <a:pt x="227" y="336"/>
                  </a:lnTo>
                  <a:lnTo>
                    <a:pt x="253" y="352"/>
                  </a:lnTo>
                  <a:lnTo>
                    <a:pt x="312" y="360"/>
                  </a:lnTo>
                  <a:lnTo>
                    <a:pt x="371" y="384"/>
                  </a:lnTo>
                  <a:lnTo>
                    <a:pt x="312" y="392"/>
                  </a:lnTo>
                  <a:lnTo>
                    <a:pt x="413" y="416"/>
                  </a:lnTo>
                  <a:lnTo>
                    <a:pt x="413" y="384"/>
                  </a:lnTo>
                  <a:lnTo>
                    <a:pt x="388" y="36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62" name="Freeform 53"/>
            <p:cNvSpPr>
              <a:spLocks/>
            </p:cNvSpPr>
            <p:nvPr/>
          </p:nvSpPr>
          <p:spPr bwMode="auto">
            <a:xfrm>
              <a:off x="4308" y="3192"/>
              <a:ext cx="388" cy="320"/>
            </a:xfrm>
            <a:custGeom>
              <a:avLst/>
              <a:gdLst/>
              <a:ahLst/>
              <a:cxnLst>
                <a:cxn ang="0">
                  <a:pos x="287" y="264"/>
                </a:cxn>
                <a:cxn ang="0">
                  <a:pos x="312" y="248"/>
                </a:cxn>
                <a:cxn ang="0">
                  <a:pos x="320" y="216"/>
                </a:cxn>
                <a:cxn ang="0">
                  <a:pos x="346" y="216"/>
                </a:cxn>
                <a:cxn ang="0">
                  <a:pos x="337" y="192"/>
                </a:cxn>
                <a:cxn ang="0">
                  <a:pos x="388" y="176"/>
                </a:cxn>
                <a:cxn ang="0">
                  <a:pos x="362" y="136"/>
                </a:cxn>
                <a:cxn ang="0">
                  <a:pos x="388" y="120"/>
                </a:cxn>
                <a:cxn ang="0">
                  <a:pos x="346" y="96"/>
                </a:cxn>
                <a:cxn ang="0">
                  <a:pos x="337" y="64"/>
                </a:cxn>
                <a:cxn ang="0">
                  <a:pos x="337" y="32"/>
                </a:cxn>
                <a:cxn ang="0">
                  <a:pos x="304" y="32"/>
                </a:cxn>
                <a:cxn ang="0">
                  <a:pos x="295" y="16"/>
                </a:cxn>
                <a:cxn ang="0">
                  <a:pos x="270" y="16"/>
                </a:cxn>
                <a:cxn ang="0">
                  <a:pos x="236" y="8"/>
                </a:cxn>
                <a:cxn ang="0">
                  <a:pos x="202" y="16"/>
                </a:cxn>
                <a:cxn ang="0">
                  <a:pos x="152" y="8"/>
                </a:cxn>
                <a:cxn ang="0">
                  <a:pos x="110" y="0"/>
                </a:cxn>
                <a:cxn ang="0">
                  <a:pos x="76" y="8"/>
                </a:cxn>
                <a:cxn ang="0">
                  <a:pos x="68" y="32"/>
                </a:cxn>
                <a:cxn ang="0">
                  <a:pos x="34" y="16"/>
                </a:cxn>
                <a:cxn ang="0">
                  <a:pos x="17" y="16"/>
                </a:cxn>
                <a:cxn ang="0">
                  <a:pos x="0" y="64"/>
                </a:cxn>
                <a:cxn ang="0">
                  <a:pos x="34" y="80"/>
                </a:cxn>
                <a:cxn ang="0">
                  <a:pos x="68" y="128"/>
                </a:cxn>
                <a:cxn ang="0">
                  <a:pos x="118" y="160"/>
                </a:cxn>
                <a:cxn ang="0">
                  <a:pos x="143" y="192"/>
                </a:cxn>
                <a:cxn ang="0">
                  <a:pos x="177" y="208"/>
                </a:cxn>
                <a:cxn ang="0">
                  <a:pos x="186" y="224"/>
                </a:cxn>
                <a:cxn ang="0">
                  <a:pos x="211" y="248"/>
                </a:cxn>
                <a:cxn ang="0">
                  <a:pos x="211" y="280"/>
                </a:cxn>
                <a:cxn ang="0">
                  <a:pos x="295" y="320"/>
                </a:cxn>
                <a:cxn ang="0">
                  <a:pos x="295" y="280"/>
                </a:cxn>
                <a:cxn ang="0">
                  <a:pos x="287" y="264"/>
                </a:cxn>
              </a:cxnLst>
              <a:rect l="0" t="0" r="r" b="b"/>
              <a:pathLst>
                <a:path w="388" h="320">
                  <a:moveTo>
                    <a:pt x="287" y="264"/>
                  </a:moveTo>
                  <a:lnTo>
                    <a:pt x="312" y="248"/>
                  </a:lnTo>
                  <a:lnTo>
                    <a:pt x="320" y="216"/>
                  </a:lnTo>
                  <a:lnTo>
                    <a:pt x="346" y="216"/>
                  </a:lnTo>
                  <a:lnTo>
                    <a:pt x="337" y="192"/>
                  </a:lnTo>
                  <a:lnTo>
                    <a:pt x="388" y="176"/>
                  </a:lnTo>
                  <a:lnTo>
                    <a:pt x="362" y="136"/>
                  </a:lnTo>
                  <a:lnTo>
                    <a:pt x="388" y="120"/>
                  </a:lnTo>
                  <a:lnTo>
                    <a:pt x="346" y="96"/>
                  </a:lnTo>
                  <a:lnTo>
                    <a:pt x="337" y="64"/>
                  </a:lnTo>
                  <a:lnTo>
                    <a:pt x="337" y="32"/>
                  </a:lnTo>
                  <a:lnTo>
                    <a:pt x="304" y="32"/>
                  </a:lnTo>
                  <a:lnTo>
                    <a:pt x="295" y="16"/>
                  </a:lnTo>
                  <a:lnTo>
                    <a:pt x="270" y="16"/>
                  </a:lnTo>
                  <a:lnTo>
                    <a:pt x="236" y="8"/>
                  </a:lnTo>
                  <a:lnTo>
                    <a:pt x="202" y="16"/>
                  </a:lnTo>
                  <a:lnTo>
                    <a:pt x="152" y="8"/>
                  </a:lnTo>
                  <a:lnTo>
                    <a:pt x="110" y="0"/>
                  </a:lnTo>
                  <a:lnTo>
                    <a:pt x="76" y="8"/>
                  </a:lnTo>
                  <a:lnTo>
                    <a:pt x="68" y="32"/>
                  </a:lnTo>
                  <a:lnTo>
                    <a:pt x="34" y="16"/>
                  </a:lnTo>
                  <a:lnTo>
                    <a:pt x="17" y="16"/>
                  </a:lnTo>
                  <a:lnTo>
                    <a:pt x="0" y="64"/>
                  </a:lnTo>
                  <a:lnTo>
                    <a:pt x="34" y="80"/>
                  </a:lnTo>
                  <a:lnTo>
                    <a:pt x="68" y="128"/>
                  </a:lnTo>
                  <a:lnTo>
                    <a:pt x="118" y="160"/>
                  </a:lnTo>
                  <a:lnTo>
                    <a:pt x="143" y="192"/>
                  </a:lnTo>
                  <a:lnTo>
                    <a:pt x="177" y="208"/>
                  </a:lnTo>
                  <a:lnTo>
                    <a:pt x="186" y="224"/>
                  </a:lnTo>
                  <a:lnTo>
                    <a:pt x="211" y="248"/>
                  </a:lnTo>
                  <a:lnTo>
                    <a:pt x="211" y="280"/>
                  </a:lnTo>
                  <a:lnTo>
                    <a:pt x="295" y="320"/>
                  </a:lnTo>
                  <a:lnTo>
                    <a:pt x="295" y="280"/>
                  </a:lnTo>
                  <a:lnTo>
                    <a:pt x="287" y="264"/>
                  </a:lnTo>
                  <a:close/>
                </a:path>
              </a:pathLst>
            </a:custGeom>
            <a:grpFill/>
            <a:ln w="9525">
              <a:noFill/>
              <a:round/>
              <a:headEnd/>
              <a:tailEnd/>
            </a:ln>
          </p:spPr>
          <p:txBody>
            <a:bodyPr/>
            <a:lstStyle/>
            <a:p>
              <a:pPr>
                <a:defRPr/>
              </a:pPr>
              <a:endParaRPr lang="en-GB"/>
            </a:p>
          </p:txBody>
        </p:sp>
        <p:sp>
          <p:nvSpPr>
            <p:cNvPr id="63" name="Freeform 54"/>
            <p:cNvSpPr>
              <a:spLocks/>
            </p:cNvSpPr>
            <p:nvPr/>
          </p:nvSpPr>
          <p:spPr bwMode="auto">
            <a:xfrm>
              <a:off x="4333" y="2760"/>
              <a:ext cx="573" cy="368"/>
            </a:xfrm>
            <a:custGeom>
              <a:avLst/>
              <a:gdLst/>
              <a:ahLst/>
              <a:cxnLst>
                <a:cxn ang="0">
                  <a:pos x="295" y="320"/>
                </a:cxn>
                <a:cxn ang="0">
                  <a:pos x="329" y="304"/>
                </a:cxn>
                <a:cxn ang="0">
                  <a:pos x="380" y="304"/>
                </a:cxn>
                <a:cxn ang="0">
                  <a:pos x="413" y="288"/>
                </a:cxn>
                <a:cxn ang="0">
                  <a:pos x="439" y="272"/>
                </a:cxn>
                <a:cxn ang="0">
                  <a:pos x="455" y="264"/>
                </a:cxn>
                <a:cxn ang="0">
                  <a:pos x="464" y="224"/>
                </a:cxn>
                <a:cxn ang="0">
                  <a:pos x="472" y="200"/>
                </a:cxn>
                <a:cxn ang="0">
                  <a:pos x="498" y="168"/>
                </a:cxn>
                <a:cxn ang="0">
                  <a:pos x="523" y="112"/>
                </a:cxn>
                <a:cxn ang="0">
                  <a:pos x="548" y="72"/>
                </a:cxn>
                <a:cxn ang="0">
                  <a:pos x="573" y="48"/>
                </a:cxn>
                <a:cxn ang="0">
                  <a:pos x="548" y="24"/>
                </a:cxn>
                <a:cxn ang="0">
                  <a:pos x="514" y="0"/>
                </a:cxn>
                <a:cxn ang="0">
                  <a:pos x="472" y="8"/>
                </a:cxn>
                <a:cxn ang="0">
                  <a:pos x="447" y="0"/>
                </a:cxn>
                <a:cxn ang="0">
                  <a:pos x="405" y="8"/>
                </a:cxn>
                <a:cxn ang="0">
                  <a:pos x="371" y="8"/>
                </a:cxn>
                <a:cxn ang="0">
                  <a:pos x="329" y="56"/>
                </a:cxn>
                <a:cxn ang="0">
                  <a:pos x="287" y="48"/>
                </a:cxn>
                <a:cxn ang="0">
                  <a:pos x="279" y="64"/>
                </a:cxn>
                <a:cxn ang="0">
                  <a:pos x="228" y="80"/>
                </a:cxn>
                <a:cxn ang="0">
                  <a:pos x="228" y="112"/>
                </a:cxn>
                <a:cxn ang="0">
                  <a:pos x="110" y="128"/>
                </a:cxn>
                <a:cxn ang="0">
                  <a:pos x="85" y="112"/>
                </a:cxn>
                <a:cxn ang="0">
                  <a:pos x="68" y="104"/>
                </a:cxn>
                <a:cxn ang="0">
                  <a:pos x="68" y="128"/>
                </a:cxn>
                <a:cxn ang="0">
                  <a:pos x="26" y="144"/>
                </a:cxn>
                <a:cxn ang="0">
                  <a:pos x="26" y="184"/>
                </a:cxn>
                <a:cxn ang="0">
                  <a:pos x="17" y="224"/>
                </a:cxn>
                <a:cxn ang="0">
                  <a:pos x="0" y="240"/>
                </a:cxn>
                <a:cxn ang="0">
                  <a:pos x="43" y="288"/>
                </a:cxn>
                <a:cxn ang="0">
                  <a:pos x="34" y="296"/>
                </a:cxn>
                <a:cxn ang="0">
                  <a:pos x="68" y="312"/>
                </a:cxn>
                <a:cxn ang="0">
                  <a:pos x="93" y="336"/>
                </a:cxn>
                <a:cxn ang="0">
                  <a:pos x="118" y="352"/>
                </a:cxn>
                <a:cxn ang="0">
                  <a:pos x="152" y="344"/>
                </a:cxn>
                <a:cxn ang="0">
                  <a:pos x="161" y="368"/>
                </a:cxn>
                <a:cxn ang="0">
                  <a:pos x="194" y="368"/>
                </a:cxn>
                <a:cxn ang="0">
                  <a:pos x="253" y="344"/>
                </a:cxn>
                <a:cxn ang="0">
                  <a:pos x="262" y="344"/>
                </a:cxn>
                <a:cxn ang="0">
                  <a:pos x="270" y="320"/>
                </a:cxn>
                <a:cxn ang="0">
                  <a:pos x="295" y="320"/>
                </a:cxn>
              </a:cxnLst>
              <a:rect l="0" t="0" r="r" b="b"/>
              <a:pathLst>
                <a:path w="573" h="368">
                  <a:moveTo>
                    <a:pt x="295" y="320"/>
                  </a:moveTo>
                  <a:lnTo>
                    <a:pt x="329" y="304"/>
                  </a:lnTo>
                  <a:lnTo>
                    <a:pt x="380" y="304"/>
                  </a:lnTo>
                  <a:lnTo>
                    <a:pt x="413" y="288"/>
                  </a:lnTo>
                  <a:lnTo>
                    <a:pt x="439" y="272"/>
                  </a:lnTo>
                  <a:lnTo>
                    <a:pt x="455" y="264"/>
                  </a:lnTo>
                  <a:lnTo>
                    <a:pt x="464" y="224"/>
                  </a:lnTo>
                  <a:lnTo>
                    <a:pt x="472" y="200"/>
                  </a:lnTo>
                  <a:lnTo>
                    <a:pt x="498" y="168"/>
                  </a:lnTo>
                  <a:lnTo>
                    <a:pt x="523" y="112"/>
                  </a:lnTo>
                  <a:lnTo>
                    <a:pt x="548" y="72"/>
                  </a:lnTo>
                  <a:lnTo>
                    <a:pt x="573" y="48"/>
                  </a:lnTo>
                  <a:lnTo>
                    <a:pt x="548" y="24"/>
                  </a:lnTo>
                  <a:lnTo>
                    <a:pt x="514" y="0"/>
                  </a:lnTo>
                  <a:lnTo>
                    <a:pt x="472" y="8"/>
                  </a:lnTo>
                  <a:lnTo>
                    <a:pt x="447" y="0"/>
                  </a:lnTo>
                  <a:lnTo>
                    <a:pt x="405" y="8"/>
                  </a:lnTo>
                  <a:lnTo>
                    <a:pt x="371" y="8"/>
                  </a:lnTo>
                  <a:lnTo>
                    <a:pt x="329" y="56"/>
                  </a:lnTo>
                  <a:lnTo>
                    <a:pt x="287" y="48"/>
                  </a:lnTo>
                  <a:lnTo>
                    <a:pt x="279" y="64"/>
                  </a:lnTo>
                  <a:lnTo>
                    <a:pt x="228" y="80"/>
                  </a:lnTo>
                  <a:lnTo>
                    <a:pt x="228" y="112"/>
                  </a:lnTo>
                  <a:lnTo>
                    <a:pt x="110" y="128"/>
                  </a:lnTo>
                  <a:lnTo>
                    <a:pt x="85" y="112"/>
                  </a:lnTo>
                  <a:lnTo>
                    <a:pt x="68" y="104"/>
                  </a:lnTo>
                  <a:lnTo>
                    <a:pt x="68" y="128"/>
                  </a:lnTo>
                  <a:lnTo>
                    <a:pt x="26" y="144"/>
                  </a:lnTo>
                  <a:lnTo>
                    <a:pt x="26" y="184"/>
                  </a:lnTo>
                  <a:lnTo>
                    <a:pt x="17" y="224"/>
                  </a:lnTo>
                  <a:lnTo>
                    <a:pt x="0" y="240"/>
                  </a:lnTo>
                  <a:lnTo>
                    <a:pt x="43" y="288"/>
                  </a:lnTo>
                  <a:lnTo>
                    <a:pt x="34" y="296"/>
                  </a:lnTo>
                  <a:lnTo>
                    <a:pt x="68" y="312"/>
                  </a:lnTo>
                  <a:lnTo>
                    <a:pt x="93" y="336"/>
                  </a:lnTo>
                  <a:lnTo>
                    <a:pt x="118" y="352"/>
                  </a:lnTo>
                  <a:lnTo>
                    <a:pt x="152" y="344"/>
                  </a:lnTo>
                  <a:lnTo>
                    <a:pt x="161" y="368"/>
                  </a:lnTo>
                  <a:lnTo>
                    <a:pt x="194" y="368"/>
                  </a:lnTo>
                  <a:lnTo>
                    <a:pt x="253" y="344"/>
                  </a:lnTo>
                  <a:lnTo>
                    <a:pt x="262" y="344"/>
                  </a:lnTo>
                  <a:lnTo>
                    <a:pt x="270" y="320"/>
                  </a:lnTo>
                  <a:lnTo>
                    <a:pt x="295" y="320"/>
                  </a:lnTo>
                  <a:close/>
                </a:path>
              </a:pathLst>
            </a:custGeom>
            <a:grpFill/>
            <a:ln w="9525">
              <a:noFill/>
              <a:round/>
              <a:headEnd/>
              <a:tailEnd/>
            </a:ln>
          </p:spPr>
          <p:txBody>
            <a:bodyPr/>
            <a:lstStyle/>
            <a:p>
              <a:pPr>
                <a:defRPr/>
              </a:pPr>
              <a:endParaRPr lang="en-GB"/>
            </a:p>
          </p:txBody>
        </p:sp>
        <p:sp>
          <p:nvSpPr>
            <p:cNvPr id="64" name="Freeform 55"/>
            <p:cNvSpPr>
              <a:spLocks/>
            </p:cNvSpPr>
            <p:nvPr/>
          </p:nvSpPr>
          <p:spPr bwMode="auto">
            <a:xfrm>
              <a:off x="4308" y="3192"/>
              <a:ext cx="388" cy="320"/>
            </a:xfrm>
            <a:custGeom>
              <a:avLst/>
              <a:gdLst/>
              <a:ahLst/>
              <a:cxnLst>
                <a:cxn ang="0">
                  <a:pos x="287" y="264"/>
                </a:cxn>
                <a:cxn ang="0">
                  <a:pos x="312" y="248"/>
                </a:cxn>
                <a:cxn ang="0">
                  <a:pos x="320" y="216"/>
                </a:cxn>
                <a:cxn ang="0">
                  <a:pos x="346" y="216"/>
                </a:cxn>
                <a:cxn ang="0">
                  <a:pos x="337" y="192"/>
                </a:cxn>
                <a:cxn ang="0">
                  <a:pos x="388" y="176"/>
                </a:cxn>
                <a:cxn ang="0">
                  <a:pos x="362" y="136"/>
                </a:cxn>
                <a:cxn ang="0">
                  <a:pos x="388" y="120"/>
                </a:cxn>
                <a:cxn ang="0">
                  <a:pos x="346" y="96"/>
                </a:cxn>
                <a:cxn ang="0">
                  <a:pos x="337" y="64"/>
                </a:cxn>
                <a:cxn ang="0">
                  <a:pos x="337" y="32"/>
                </a:cxn>
                <a:cxn ang="0">
                  <a:pos x="304" y="32"/>
                </a:cxn>
                <a:cxn ang="0">
                  <a:pos x="295" y="16"/>
                </a:cxn>
                <a:cxn ang="0">
                  <a:pos x="270" y="16"/>
                </a:cxn>
                <a:cxn ang="0">
                  <a:pos x="236" y="8"/>
                </a:cxn>
                <a:cxn ang="0">
                  <a:pos x="202" y="16"/>
                </a:cxn>
                <a:cxn ang="0">
                  <a:pos x="152" y="8"/>
                </a:cxn>
                <a:cxn ang="0">
                  <a:pos x="110" y="0"/>
                </a:cxn>
                <a:cxn ang="0">
                  <a:pos x="76" y="8"/>
                </a:cxn>
                <a:cxn ang="0">
                  <a:pos x="68" y="32"/>
                </a:cxn>
                <a:cxn ang="0">
                  <a:pos x="34" y="16"/>
                </a:cxn>
                <a:cxn ang="0">
                  <a:pos x="17" y="16"/>
                </a:cxn>
                <a:cxn ang="0">
                  <a:pos x="0" y="64"/>
                </a:cxn>
                <a:cxn ang="0">
                  <a:pos x="34" y="80"/>
                </a:cxn>
                <a:cxn ang="0">
                  <a:pos x="68" y="128"/>
                </a:cxn>
                <a:cxn ang="0">
                  <a:pos x="118" y="160"/>
                </a:cxn>
                <a:cxn ang="0">
                  <a:pos x="143" y="192"/>
                </a:cxn>
                <a:cxn ang="0">
                  <a:pos x="177" y="208"/>
                </a:cxn>
                <a:cxn ang="0">
                  <a:pos x="186" y="224"/>
                </a:cxn>
                <a:cxn ang="0">
                  <a:pos x="211" y="248"/>
                </a:cxn>
                <a:cxn ang="0">
                  <a:pos x="211" y="280"/>
                </a:cxn>
                <a:cxn ang="0">
                  <a:pos x="295" y="320"/>
                </a:cxn>
                <a:cxn ang="0">
                  <a:pos x="295" y="280"/>
                </a:cxn>
                <a:cxn ang="0">
                  <a:pos x="287" y="264"/>
                </a:cxn>
              </a:cxnLst>
              <a:rect l="0" t="0" r="r" b="b"/>
              <a:pathLst>
                <a:path w="388" h="320">
                  <a:moveTo>
                    <a:pt x="287" y="264"/>
                  </a:moveTo>
                  <a:lnTo>
                    <a:pt x="312" y="248"/>
                  </a:lnTo>
                  <a:lnTo>
                    <a:pt x="320" y="216"/>
                  </a:lnTo>
                  <a:lnTo>
                    <a:pt x="346" y="216"/>
                  </a:lnTo>
                  <a:lnTo>
                    <a:pt x="337" y="192"/>
                  </a:lnTo>
                  <a:lnTo>
                    <a:pt x="388" y="176"/>
                  </a:lnTo>
                  <a:lnTo>
                    <a:pt x="362" y="136"/>
                  </a:lnTo>
                  <a:lnTo>
                    <a:pt x="388" y="120"/>
                  </a:lnTo>
                  <a:lnTo>
                    <a:pt x="346" y="96"/>
                  </a:lnTo>
                  <a:lnTo>
                    <a:pt x="337" y="64"/>
                  </a:lnTo>
                  <a:lnTo>
                    <a:pt x="337" y="32"/>
                  </a:lnTo>
                  <a:lnTo>
                    <a:pt x="304" y="32"/>
                  </a:lnTo>
                  <a:lnTo>
                    <a:pt x="295" y="16"/>
                  </a:lnTo>
                  <a:lnTo>
                    <a:pt x="270" y="16"/>
                  </a:lnTo>
                  <a:lnTo>
                    <a:pt x="236" y="8"/>
                  </a:lnTo>
                  <a:lnTo>
                    <a:pt x="202" y="16"/>
                  </a:lnTo>
                  <a:lnTo>
                    <a:pt x="152" y="8"/>
                  </a:lnTo>
                  <a:lnTo>
                    <a:pt x="110" y="0"/>
                  </a:lnTo>
                  <a:lnTo>
                    <a:pt x="76" y="8"/>
                  </a:lnTo>
                  <a:lnTo>
                    <a:pt x="68" y="32"/>
                  </a:lnTo>
                  <a:lnTo>
                    <a:pt x="34" y="16"/>
                  </a:lnTo>
                  <a:lnTo>
                    <a:pt x="17" y="16"/>
                  </a:lnTo>
                  <a:lnTo>
                    <a:pt x="0" y="64"/>
                  </a:lnTo>
                  <a:lnTo>
                    <a:pt x="34" y="80"/>
                  </a:lnTo>
                  <a:lnTo>
                    <a:pt x="68" y="128"/>
                  </a:lnTo>
                  <a:lnTo>
                    <a:pt x="118" y="160"/>
                  </a:lnTo>
                  <a:lnTo>
                    <a:pt x="143" y="192"/>
                  </a:lnTo>
                  <a:lnTo>
                    <a:pt x="177" y="208"/>
                  </a:lnTo>
                  <a:lnTo>
                    <a:pt x="186" y="224"/>
                  </a:lnTo>
                  <a:lnTo>
                    <a:pt x="211" y="248"/>
                  </a:lnTo>
                  <a:lnTo>
                    <a:pt x="211" y="280"/>
                  </a:lnTo>
                  <a:lnTo>
                    <a:pt x="295" y="320"/>
                  </a:lnTo>
                  <a:lnTo>
                    <a:pt x="295" y="280"/>
                  </a:lnTo>
                  <a:lnTo>
                    <a:pt x="287" y="26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65" name="Freeform 56"/>
            <p:cNvSpPr>
              <a:spLocks/>
            </p:cNvSpPr>
            <p:nvPr/>
          </p:nvSpPr>
          <p:spPr bwMode="auto">
            <a:xfrm>
              <a:off x="4333" y="2760"/>
              <a:ext cx="573" cy="368"/>
            </a:xfrm>
            <a:custGeom>
              <a:avLst/>
              <a:gdLst/>
              <a:ahLst/>
              <a:cxnLst>
                <a:cxn ang="0">
                  <a:pos x="295" y="320"/>
                </a:cxn>
                <a:cxn ang="0">
                  <a:pos x="329" y="304"/>
                </a:cxn>
                <a:cxn ang="0">
                  <a:pos x="380" y="304"/>
                </a:cxn>
                <a:cxn ang="0">
                  <a:pos x="413" y="288"/>
                </a:cxn>
                <a:cxn ang="0">
                  <a:pos x="439" y="272"/>
                </a:cxn>
                <a:cxn ang="0">
                  <a:pos x="455" y="264"/>
                </a:cxn>
                <a:cxn ang="0">
                  <a:pos x="464" y="224"/>
                </a:cxn>
                <a:cxn ang="0">
                  <a:pos x="472" y="200"/>
                </a:cxn>
                <a:cxn ang="0">
                  <a:pos x="498" y="168"/>
                </a:cxn>
                <a:cxn ang="0">
                  <a:pos x="523" y="112"/>
                </a:cxn>
                <a:cxn ang="0">
                  <a:pos x="548" y="72"/>
                </a:cxn>
                <a:cxn ang="0">
                  <a:pos x="573" y="48"/>
                </a:cxn>
                <a:cxn ang="0">
                  <a:pos x="548" y="24"/>
                </a:cxn>
                <a:cxn ang="0">
                  <a:pos x="514" y="0"/>
                </a:cxn>
                <a:cxn ang="0">
                  <a:pos x="472" y="8"/>
                </a:cxn>
                <a:cxn ang="0">
                  <a:pos x="447" y="0"/>
                </a:cxn>
                <a:cxn ang="0">
                  <a:pos x="405" y="8"/>
                </a:cxn>
                <a:cxn ang="0">
                  <a:pos x="371" y="8"/>
                </a:cxn>
                <a:cxn ang="0">
                  <a:pos x="329" y="56"/>
                </a:cxn>
                <a:cxn ang="0">
                  <a:pos x="287" y="48"/>
                </a:cxn>
                <a:cxn ang="0">
                  <a:pos x="279" y="64"/>
                </a:cxn>
                <a:cxn ang="0">
                  <a:pos x="228" y="80"/>
                </a:cxn>
                <a:cxn ang="0">
                  <a:pos x="228" y="112"/>
                </a:cxn>
                <a:cxn ang="0">
                  <a:pos x="110" y="128"/>
                </a:cxn>
                <a:cxn ang="0">
                  <a:pos x="85" y="112"/>
                </a:cxn>
                <a:cxn ang="0">
                  <a:pos x="68" y="104"/>
                </a:cxn>
                <a:cxn ang="0">
                  <a:pos x="68" y="128"/>
                </a:cxn>
                <a:cxn ang="0">
                  <a:pos x="26" y="144"/>
                </a:cxn>
                <a:cxn ang="0">
                  <a:pos x="26" y="184"/>
                </a:cxn>
                <a:cxn ang="0">
                  <a:pos x="17" y="224"/>
                </a:cxn>
                <a:cxn ang="0">
                  <a:pos x="0" y="240"/>
                </a:cxn>
                <a:cxn ang="0">
                  <a:pos x="43" y="288"/>
                </a:cxn>
                <a:cxn ang="0">
                  <a:pos x="34" y="296"/>
                </a:cxn>
                <a:cxn ang="0">
                  <a:pos x="68" y="312"/>
                </a:cxn>
                <a:cxn ang="0">
                  <a:pos x="93" y="336"/>
                </a:cxn>
                <a:cxn ang="0">
                  <a:pos x="118" y="352"/>
                </a:cxn>
                <a:cxn ang="0">
                  <a:pos x="152" y="344"/>
                </a:cxn>
                <a:cxn ang="0">
                  <a:pos x="161" y="368"/>
                </a:cxn>
                <a:cxn ang="0">
                  <a:pos x="194" y="368"/>
                </a:cxn>
                <a:cxn ang="0">
                  <a:pos x="253" y="344"/>
                </a:cxn>
                <a:cxn ang="0">
                  <a:pos x="262" y="344"/>
                </a:cxn>
                <a:cxn ang="0">
                  <a:pos x="270" y="320"/>
                </a:cxn>
                <a:cxn ang="0">
                  <a:pos x="295" y="320"/>
                </a:cxn>
              </a:cxnLst>
              <a:rect l="0" t="0" r="r" b="b"/>
              <a:pathLst>
                <a:path w="573" h="368">
                  <a:moveTo>
                    <a:pt x="295" y="320"/>
                  </a:moveTo>
                  <a:lnTo>
                    <a:pt x="329" y="304"/>
                  </a:lnTo>
                  <a:lnTo>
                    <a:pt x="380" y="304"/>
                  </a:lnTo>
                  <a:lnTo>
                    <a:pt x="413" y="288"/>
                  </a:lnTo>
                  <a:lnTo>
                    <a:pt x="439" y="272"/>
                  </a:lnTo>
                  <a:lnTo>
                    <a:pt x="455" y="264"/>
                  </a:lnTo>
                  <a:lnTo>
                    <a:pt x="464" y="224"/>
                  </a:lnTo>
                  <a:lnTo>
                    <a:pt x="472" y="200"/>
                  </a:lnTo>
                  <a:lnTo>
                    <a:pt x="498" y="168"/>
                  </a:lnTo>
                  <a:lnTo>
                    <a:pt x="523" y="112"/>
                  </a:lnTo>
                  <a:lnTo>
                    <a:pt x="548" y="72"/>
                  </a:lnTo>
                  <a:lnTo>
                    <a:pt x="573" y="48"/>
                  </a:lnTo>
                  <a:lnTo>
                    <a:pt x="548" y="24"/>
                  </a:lnTo>
                  <a:lnTo>
                    <a:pt x="514" y="0"/>
                  </a:lnTo>
                  <a:lnTo>
                    <a:pt x="472" y="8"/>
                  </a:lnTo>
                  <a:lnTo>
                    <a:pt x="447" y="0"/>
                  </a:lnTo>
                  <a:lnTo>
                    <a:pt x="405" y="8"/>
                  </a:lnTo>
                  <a:lnTo>
                    <a:pt x="371" y="8"/>
                  </a:lnTo>
                  <a:lnTo>
                    <a:pt x="329" y="56"/>
                  </a:lnTo>
                  <a:lnTo>
                    <a:pt x="287" y="48"/>
                  </a:lnTo>
                  <a:lnTo>
                    <a:pt x="279" y="64"/>
                  </a:lnTo>
                  <a:lnTo>
                    <a:pt x="228" y="80"/>
                  </a:lnTo>
                  <a:lnTo>
                    <a:pt x="228" y="112"/>
                  </a:lnTo>
                  <a:lnTo>
                    <a:pt x="110" y="128"/>
                  </a:lnTo>
                  <a:lnTo>
                    <a:pt x="85" y="112"/>
                  </a:lnTo>
                  <a:lnTo>
                    <a:pt x="68" y="104"/>
                  </a:lnTo>
                  <a:lnTo>
                    <a:pt x="68" y="128"/>
                  </a:lnTo>
                  <a:lnTo>
                    <a:pt x="26" y="144"/>
                  </a:lnTo>
                  <a:lnTo>
                    <a:pt x="26" y="184"/>
                  </a:lnTo>
                  <a:lnTo>
                    <a:pt x="17" y="224"/>
                  </a:lnTo>
                  <a:lnTo>
                    <a:pt x="0" y="240"/>
                  </a:lnTo>
                  <a:lnTo>
                    <a:pt x="43" y="288"/>
                  </a:lnTo>
                  <a:lnTo>
                    <a:pt x="34" y="296"/>
                  </a:lnTo>
                  <a:lnTo>
                    <a:pt x="68" y="312"/>
                  </a:lnTo>
                  <a:lnTo>
                    <a:pt x="93" y="336"/>
                  </a:lnTo>
                  <a:lnTo>
                    <a:pt x="118" y="352"/>
                  </a:lnTo>
                  <a:lnTo>
                    <a:pt x="152" y="344"/>
                  </a:lnTo>
                  <a:lnTo>
                    <a:pt x="161" y="368"/>
                  </a:lnTo>
                  <a:lnTo>
                    <a:pt x="194" y="368"/>
                  </a:lnTo>
                  <a:lnTo>
                    <a:pt x="253" y="344"/>
                  </a:lnTo>
                  <a:lnTo>
                    <a:pt x="262" y="344"/>
                  </a:lnTo>
                  <a:lnTo>
                    <a:pt x="270" y="320"/>
                  </a:lnTo>
                  <a:lnTo>
                    <a:pt x="295" y="32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66" name="Freeform 57"/>
            <p:cNvSpPr>
              <a:spLocks/>
            </p:cNvSpPr>
            <p:nvPr/>
          </p:nvSpPr>
          <p:spPr bwMode="auto">
            <a:xfrm>
              <a:off x="4788" y="2760"/>
              <a:ext cx="26" cy="8"/>
            </a:xfrm>
            <a:custGeom>
              <a:avLst/>
              <a:gdLst/>
              <a:ahLst/>
              <a:cxnLst>
                <a:cxn ang="0">
                  <a:pos x="17" y="8"/>
                </a:cxn>
                <a:cxn ang="0">
                  <a:pos x="26" y="8"/>
                </a:cxn>
                <a:cxn ang="0">
                  <a:pos x="0" y="0"/>
                </a:cxn>
                <a:cxn ang="0">
                  <a:pos x="17" y="8"/>
                </a:cxn>
              </a:cxnLst>
              <a:rect l="0" t="0" r="r" b="b"/>
              <a:pathLst>
                <a:path w="26" h="8">
                  <a:moveTo>
                    <a:pt x="17" y="8"/>
                  </a:moveTo>
                  <a:lnTo>
                    <a:pt x="26" y="8"/>
                  </a:lnTo>
                  <a:lnTo>
                    <a:pt x="0" y="0"/>
                  </a:lnTo>
                  <a:lnTo>
                    <a:pt x="17" y="8"/>
                  </a:lnTo>
                  <a:close/>
                </a:path>
              </a:pathLst>
            </a:custGeom>
            <a:grpFill/>
            <a:ln w="12700">
              <a:solidFill>
                <a:srgbClr val="000000"/>
              </a:solidFill>
              <a:prstDash val="solid"/>
              <a:round/>
              <a:headEnd/>
              <a:tailEnd/>
            </a:ln>
          </p:spPr>
          <p:txBody>
            <a:bodyPr/>
            <a:lstStyle/>
            <a:p>
              <a:pPr>
                <a:defRPr/>
              </a:pPr>
              <a:endParaRPr lang="en-GB"/>
            </a:p>
          </p:txBody>
        </p:sp>
        <p:sp>
          <p:nvSpPr>
            <p:cNvPr id="67" name="Freeform 58"/>
            <p:cNvSpPr>
              <a:spLocks/>
            </p:cNvSpPr>
            <p:nvPr/>
          </p:nvSpPr>
          <p:spPr bwMode="auto">
            <a:xfrm>
              <a:off x="4814" y="2768"/>
              <a:ext cx="17" cy="1"/>
            </a:xfrm>
            <a:custGeom>
              <a:avLst/>
              <a:gdLst/>
              <a:ahLst/>
              <a:cxnLst>
                <a:cxn ang="0">
                  <a:pos x="17" y="0"/>
                </a:cxn>
                <a:cxn ang="0">
                  <a:pos x="0" y="0"/>
                </a:cxn>
                <a:cxn ang="0">
                  <a:pos x="17" y="0"/>
                </a:cxn>
              </a:cxnLst>
              <a:rect l="0" t="0" r="r" b="b"/>
              <a:pathLst>
                <a:path w="17">
                  <a:moveTo>
                    <a:pt x="17" y="0"/>
                  </a:moveTo>
                  <a:lnTo>
                    <a:pt x="0" y="0"/>
                  </a:lnTo>
                  <a:lnTo>
                    <a:pt x="17" y="0"/>
                  </a:lnTo>
                  <a:close/>
                </a:path>
              </a:pathLst>
            </a:custGeom>
            <a:grpFill/>
            <a:ln w="9525">
              <a:noFill/>
              <a:round/>
              <a:headEnd/>
              <a:tailEnd/>
            </a:ln>
          </p:spPr>
          <p:txBody>
            <a:bodyPr/>
            <a:lstStyle/>
            <a:p>
              <a:pPr>
                <a:defRPr/>
              </a:pPr>
              <a:endParaRPr lang="en-GB"/>
            </a:p>
          </p:txBody>
        </p:sp>
        <p:sp>
          <p:nvSpPr>
            <p:cNvPr id="68" name="Line 59"/>
            <p:cNvSpPr>
              <a:spLocks noChangeShapeType="1"/>
            </p:cNvSpPr>
            <p:nvPr/>
          </p:nvSpPr>
          <p:spPr bwMode="auto">
            <a:xfrm flipV="1">
              <a:off x="4805" y="2760"/>
              <a:ext cx="26" cy="8"/>
            </a:xfrm>
            <a:prstGeom prst="line">
              <a:avLst/>
            </a:prstGeom>
            <a:grpFill/>
            <a:ln w="12700">
              <a:solidFill>
                <a:srgbClr val="000000"/>
              </a:solidFill>
              <a:round/>
              <a:headEnd/>
              <a:tailEnd/>
            </a:ln>
          </p:spPr>
          <p:txBody>
            <a:bodyPr/>
            <a:lstStyle/>
            <a:p>
              <a:pPr>
                <a:defRPr/>
              </a:pPr>
              <a:endParaRPr lang="en-GB"/>
            </a:p>
          </p:txBody>
        </p:sp>
        <p:sp>
          <p:nvSpPr>
            <p:cNvPr id="69" name="Line 60"/>
            <p:cNvSpPr>
              <a:spLocks noChangeShapeType="1"/>
            </p:cNvSpPr>
            <p:nvPr/>
          </p:nvSpPr>
          <p:spPr bwMode="auto">
            <a:xfrm flipV="1">
              <a:off x="4805" y="2760"/>
              <a:ext cx="26" cy="8"/>
            </a:xfrm>
            <a:prstGeom prst="line">
              <a:avLst/>
            </a:prstGeom>
            <a:grpFill/>
            <a:ln w="12700">
              <a:solidFill>
                <a:srgbClr val="000000"/>
              </a:solidFill>
              <a:round/>
              <a:headEnd/>
              <a:tailEnd/>
            </a:ln>
          </p:spPr>
          <p:txBody>
            <a:bodyPr/>
            <a:lstStyle/>
            <a:p>
              <a:pPr>
                <a:defRPr/>
              </a:pPr>
              <a:endParaRPr lang="en-GB"/>
            </a:p>
          </p:txBody>
        </p:sp>
        <p:sp>
          <p:nvSpPr>
            <p:cNvPr id="70" name="Freeform 61"/>
            <p:cNvSpPr>
              <a:spLocks/>
            </p:cNvSpPr>
            <p:nvPr/>
          </p:nvSpPr>
          <p:spPr bwMode="auto">
            <a:xfrm>
              <a:off x="4780" y="2760"/>
              <a:ext cx="8" cy="1"/>
            </a:xfrm>
            <a:custGeom>
              <a:avLst/>
              <a:gdLst/>
              <a:ahLst/>
              <a:cxnLst>
                <a:cxn ang="0">
                  <a:pos x="0" y="0"/>
                </a:cxn>
                <a:cxn ang="0">
                  <a:pos x="8" y="0"/>
                </a:cxn>
                <a:cxn ang="0">
                  <a:pos x="0" y="0"/>
                </a:cxn>
              </a:cxnLst>
              <a:rect l="0" t="0" r="r" b="b"/>
              <a:pathLst>
                <a:path w="8">
                  <a:moveTo>
                    <a:pt x="0" y="0"/>
                  </a:moveTo>
                  <a:lnTo>
                    <a:pt x="8" y="0"/>
                  </a:lnTo>
                  <a:lnTo>
                    <a:pt x="0" y="0"/>
                  </a:lnTo>
                  <a:close/>
                </a:path>
              </a:pathLst>
            </a:custGeom>
            <a:grpFill/>
            <a:ln w="9525">
              <a:noFill/>
              <a:round/>
              <a:headEnd/>
              <a:tailEnd/>
            </a:ln>
          </p:spPr>
          <p:txBody>
            <a:bodyPr/>
            <a:lstStyle/>
            <a:p>
              <a:pPr>
                <a:defRPr/>
              </a:pPr>
              <a:endParaRPr lang="en-GB"/>
            </a:p>
          </p:txBody>
        </p:sp>
        <p:sp>
          <p:nvSpPr>
            <p:cNvPr id="71" name="Freeform 62"/>
            <p:cNvSpPr>
              <a:spLocks/>
            </p:cNvSpPr>
            <p:nvPr/>
          </p:nvSpPr>
          <p:spPr bwMode="auto">
            <a:xfrm>
              <a:off x="4527" y="2664"/>
              <a:ext cx="26" cy="16"/>
            </a:xfrm>
            <a:custGeom>
              <a:avLst/>
              <a:gdLst/>
              <a:ahLst/>
              <a:cxnLst>
                <a:cxn ang="0">
                  <a:pos x="26" y="16"/>
                </a:cxn>
                <a:cxn ang="0">
                  <a:pos x="0" y="0"/>
                </a:cxn>
                <a:cxn ang="0">
                  <a:pos x="0" y="8"/>
                </a:cxn>
                <a:cxn ang="0">
                  <a:pos x="17" y="16"/>
                </a:cxn>
                <a:cxn ang="0">
                  <a:pos x="26" y="16"/>
                </a:cxn>
              </a:cxnLst>
              <a:rect l="0" t="0" r="r" b="b"/>
              <a:pathLst>
                <a:path w="26" h="16">
                  <a:moveTo>
                    <a:pt x="26" y="16"/>
                  </a:moveTo>
                  <a:lnTo>
                    <a:pt x="0" y="0"/>
                  </a:lnTo>
                  <a:lnTo>
                    <a:pt x="0" y="8"/>
                  </a:lnTo>
                  <a:lnTo>
                    <a:pt x="17" y="16"/>
                  </a:lnTo>
                  <a:lnTo>
                    <a:pt x="26" y="16"/>
                  </a:lnTo>
                  <a:close/>
                </a:path>
              </a:pathLst>
            </a:custGeom>
            <a:grpFill/>
            <a:ln w="9525">
              <a:noFill/>
              <a:round/>
              <a:headEnd/>
              <a:tailEnd/>
            </a:ln>
          </p:spPr>
          <p:txBody>
            <a:bodyPr/>
            <a:lstStyle/>
            <a:p>
              <a:pPr>
                <a:defRPr/>
              </a:pPr>
              <a:endParaRPr lang="en-GB"/>
            </a:p>
          </p:txBody>
        </p:sp>
        <p:sp>
          <p:nvSpPr>
            <p:cNvPr id="72" name="Freeform 63"/>
            <p:cNvSpPr>
              <a:spLocks/>
            </p:cNvSpPr>
            <p:nvPr/>
          </p:nvSpPr>
          <p:spPr bwMode="auto">
            <a:xfrm>
              <a:off x="4780" y="2760"/>
              <a:ext cx="8" cy="1"/>
            </a:xfrm>
            <a:custGeom>
              <a:avLst/>
              <a:gdLst/>
              <a:ahLst/>
              <a:cxnLst>
                <a:cxn ang="0">
                  <a:pos x="0" y="0"/>
                </a:cxn>
                <a:cxn ang="0">
                  <a:pos x="8" y="0"/>
                </a:cxn>
                <a:cxn ang="0">
                  <a:pos x="0" y="0"/>
                </a:cxn>
                <a:cxn ang="0">
                  <a:pos x="0" y="0"/>
                </a:cxn>
              </a:cxnLst>
              <a:rect l="0" t="0" r="r" b="b"/>
              <a:pathLst>
                <a:path w="8">
                  <a:moveTo>
                    <a:pt x="0" y="0"/>
                  </a:moveTo>
                  <a:lnTo>
                    <a:pt x="8" y="0"/>
                  </a:lnTo>
                  <a:lnTo>
                    <a:pt x="0" y="0"/>
                  </a:lnTo>
                  <a:lnTo>
                    <a:pt x="0" y="0"/>
                  </a:lnTo>
                  <a:close/>
                </a:path>
              </a:pathLst>
            </a:custGeom>
            <a:grpFill/>
            <a:ln w="12700">
              <a:solidFill>
                <a:srgbClr val="000000"/>
              </a:solidFill>
              <a:prstDash val="solid"/>
              <a:round/>
              <a:headEnd/>
              <a:tailEnd/>
            </a:ln>
          </p:spPr>
          <p:txBody>
            <a:bodyPr/>
            <a:lstStyle/>
            <a:p>
              <a:pPr>
                <a:defRPr/>
              </a:pPr>
              <a:endParaRPr lang="en-GB"/>
            </a:p>
          </p:txBody>
        </p:sp>
        <p:sp>
          <p:nvSpPr>
            <p:cNvPr id="73" name="Freeform 64"/>
            <p:cNvSpPr>
              <a:spLocks/>
            </p:cNvSpPr>
            <p:nvPr/>
          </p:nvSpPr>
          <p:spPr bwMode="auto">
            <a:xfrm>
              <a:off x="4527" y="2664"/>
              <a:ext cx="26" cy="16"/>
            </a:xfrm>
            <a:custGeom>
              <a:avLst/>
              <a:gdLst/>
              <a:ahLst/>
              <a:cxnLst>
                <a:cxn ang="0">
                  <a:pos x="26" y="16"/>
                </a:cxn>
                <a:cxn ang="0">
                  <a:pos x="0" y="0"/>
                </a:cxn>
                <a:cxn ang="0">
                  <a:pos x="0" y="8"/>
                </a:cxn>
                <a:cxn ang="0">
                  <a:pos x="17" y="16"/>
                </a:cxn>
                <a:cxn ang="0">
                  <a:pos x="26" y="16"/>
                </a:cxn>
              </a:cxnLst>
              <a:rect l="0" t="0" r="r" b="b"/>
              <a:pathLst>
                <a:path w="26" h="16">
                  <a:moveTo>
                    <a:pt x="26" y="16"/>
                  </a:moveTo>
                  <a:lnTo>
                    <a:pt x="0" y="0"/>
                  </a:lnTo>
                  <a:lnTo>
                    <a:pt x="0" y="8"/>
                  </a:lnTo>
                  <a:lnTo>
                    <a:pt x="17" y="16"/>
                  </a:lnTo>
                  <a:lnTo>
                    <a:pt x="26" y="16"/>
                  </a:lnTo>
                  <a:close/>
                </a:path>
              </a:pathLst>
            </a:custGeom>
            <a:grpFill/>
            <a:ln w="12700">
              <a:solidFill>
                <a:srgbClr val="000000"/>
              </a:solidFill>
              <a:prstDash val="solid"/>
              <a:round/>
              <a:headEnd/>
              <a:tailEnd/>
            </a:ln>
          </p:spPr>
          <p:txBody>
            <a:bodyPr/>
            <a:lstStyle/>
            <a:p>
              <a:pPr>
                <a:defRPr/>
              </a:pPr>
              <a:endParaRPr lang="en-GB"/>
            </a:p>
          </p:txBody>
        </p:sp>
        <p:sp>
          <p:nvSpPr>
            <p:cNvPr id="74" name="Freeform 65"/>
            <p:cNvSpPr>
              <a:spLocks/>
            </p:cNvSpPr>
            <p:nvPr/>
          </p:nvSpPr>
          <p:spPr bwMode="auto">
            <a:xfrm>
              <a:off x="4376" y="2656"/>
              <a:ext cx="480" cy="232"/>
            </a:xfrm>
            <a:custGeom>
              <a:avLst/>
              <a:gdLst/>
              <a:ahLst/>
              <a:cxnLst>
                <a:cxn ang="0">
                  <a:pos x="421" y="8"/>
                </a:cxn>
                <a:cxn ang="0">
                  <a:pos x="396" y="0"/>
                </a:cxn>
                <a:cxn ang="0">
                  <a:pos x="353" y="0"/>
                </a:cxn>
                <a:cxn ang="0">
                  <a:pos x="328" y="16"/>
                </a:cxn>
                <a:cxn ang="0">
                  <a:pos x="294" y="16"/>
                </a:cxn>
                <a:cxn ang="0">
                  <a:pos x="269" y="40"/>
                </a:cxn>
                <a:cxn ang="0">
                  <a:pos x="244" y="40"/>
                </a:cxn>
                <a:cxn ang="0">
                  <a:pos x="236" y="24"/>
                </a:cxn>
                <a:cxn ang="0">
                  <a:pos x="210" y="0"/>
                </a:cxn>
                <a:cxn ang="0">
                  <a:pos x="177" y="24"/>
                </a:cxn>
                <a:cxn ang="0">
                  <a:pos x="168" y="24"/>
                </a:cxn>
                <a:cxn ang="0">
                  <a:pos x="151" y="16"/>
                </a:cxn>
                <a:cxn ang="0">
                  <a:pos x="126" y="32"/>
                </a:cxn>
                <a:cxn ang="0">
                  <a:pos x="101" y="56"/>
                </a:cxn>
                <a:cxn ang="0">
                  <a:pos x="67" y="104"/>
                </a:cxn>
                <a:cxn ang="0">
                  <a:pos x="25" y="104"/>
                </a:cxn>
                <a:cxn ang="0">
                  <a:pos x="0" y="136"/>
                </a:cxn>
                <a:cxn ang="0">
                  <a:pos x="0" y="176"/>
                </a:cxn>
                <a:cxn ang="0">
                  <a:pos x="33" y="200"/>
                </a:cxn>
                <a:cxn ang="0">
                  <a:pos x="25" y="208"/>
                </a:cxn>
                <a:cxn ang="0">
                  <a:pos x="42" y="216"/>
                </a:cxn>
                <a:cxn ang="0">
                  <a:pos x="67" y="232"/>
                </a:cxn>
                <a:cxn ang="0">
                  <a:pos x="185" y="216"/>
                </a:cxn>
                <a:cxn ang="0">
                  <a:pos x="185" y="184"/>
                </a:cxn>
                <a:cxn ang="0">
                  <a:pos x="236" y="168"/>
                </a:cxn>
                <a:cxn ang="0">
                  <a:pos x="244" y="152"/>
                </a:cxn>
                <a:cxn ang="0">
                  <a:pos x="286" y="160"/>
                </a:cxn>
                <a:cxn ang="0">
                  <a:pos x="328" y="112"/>
                </a:cxn>
                <a:cxn ang="0">
                  <a:pos x="362" y="112"/>
                </a:cxn>
                <a:cxn ang="0">
                  <a:pos x="404" y="104"/>
                </a:cxn>
                <a:cxn ang="0">
                  <a:pos x="412" y="104"/>
                </a:cxn>
                <a:cxn ang="0">
                  <a:pos x="438" y="112"/>
                </a:cxn>
                <a:cxn ang="0">
                  <a:pos x="455" y="112"/>
                </a:cxn>
                <a:cxn ang="0">
                  <a:pos x="463" y="64"/>
                </a:cxn>
                <a:cxn ang="0">
                  <a:pos x="480" y="16"/>
                </a:cxn>
                <a:cxn ang="0">
                  <a:pos x="421" y="8"/>
                </a:cxn>
              </a:cxnLst>
              <a:rect l="0" t="0" r="r" b="b"/>
              <a:pathLst>
                <a:path w="480" h="232">
                  <a:moveTo>
                    <a:pt x="421" y="8"/>
                  </a:moveTo>
                  <a:lnTo>
                    <a:pt x="396" y="0"/>
                  </a:lnTo>
                  <a:lnTo>
                    <a:pt x="353" y="0"/>
                  </a:lnTo>
                  <a:lnTo>
                    <a:pt x="328" y="16"/>
                  </a:lnTo>
                  <a:lnTo>
                    <a:pt x="294" y="16"/>
                  </a:lnTo>
                  <a:lnTo>
                    <a:pt x="269" y="40"/>
                  </a:lnTo>
                  <a:lnTo>
                    <a:pt x="244" y="40"/>
                  </a:lnTo>
                  <a:lnTo>
                    <a:pt x="236" y="24"/>
                  </a:lnTo>
                  <a:lnTo>
                    <a:pt x="210" y="0"/>
                  </a:lnTo>
                  <a:lnTo>
                    <a:pt x="177" y="24"/>
                  </a:lnTo>
                  <a:lnTo>
                    <a:pt x="168" y="24"/>
                  </a:lnTo>
                  <a:lnTo>
                    <a:pt x="151" y="16"/>
                  </a:lnTo>
                  <a:lnTo>
                    <a:pt x="126" y="32"/>
                  </a:lnTo>
                  <a:lnTo>
                    <a:pt x="101" y="56"/>
                  </a:lnTo>
                  <a:lnTo>
                    <a:pt x="67" y="104"/>
                  </a:lnTo>
                  <a:lnTo>
                    <a:pt x="25" y="104"/>
                  </a:lnTo>
                  <a:lnTo>
                    <a:pt x="0" y="136"/>
                  </a:lnTo>
                  <a:lnTo>
                    <a:pt x="0" y="176"/>
                  </a:lnTo>
                  <a:lnTo>
                    <a:pt x="33" y="200"/>
                  </a:lnTo>
                  <a:lnTo>
                    <a:pt x="25" y="208"/>
                  </a:lnTo>
                  <a:lnTo>
                    <a:pt x="42" y="216"/>
                  </a:lnTo>
                  <a:lnTo>
                    <a:pt x="67" y="232"/>
                  </a:lnTo>
                  <a:lnTo>
                    <a:pt x="185" y="216"/>
                  </a:lnTo>
                  <a:lnTo>
                    <a:pt x="185" y="184"/>
                  </a:lnTo>
                  <a:lnTo>
                    <a:pt x="236" y="168"/>
                  </a:lnTo>
                  <a:lnTo>
                    <a:pt x="244" y="152"/>
                  </a:lnTo>
                  <a:lnTo>
                    <a:pt x="286" y="160"/>
                  </a:lnTo>
                  <a:lnTo>
                    <a:pt x="328" y="112"/>
                  </a:lnTo>
                  <a:lnTo>
                    <a:pt x="362" y="112"/>
                  </a:lnTo>
                  <a:lnTo>
                    <a:pt x="404" y="104"/>
                  </a:lnTo>
                  <a:lnTo>
                    <a:pt x="412" y="104"/>
                  </a:lnTo>
                  <a:lnTo>
                    <a:pt x="438" y="112"/>
                  </a:lnTo>
                  <a:lnTo>
                    <a:pt x="455" y="112"/>
                  </a:lnTo>
                  <a:lnTo>
                    <a:pt x="463" y="64"/>
                  </a:lnTo>
                  <a:lnTo>
                    <a:pt x="480" y="16"/>
                  </a:lnTo>
                  <a:lnTo>
                    <a:pt x="421" y="8"/>
                  </a:lnTo>
                  <a:close/>
                </a:path>
              </a:pathLst>
            </a:custGeom>
            <a:grpFill/>
            <a:ln w="9525">
              <a:noFill/>
              <a:round/>
              <a:headEnd/>
              <a:tailEnd/>
            </a:ln>
          </p:spPr>
          <p:txBody>
            <a:bodyPr/>
            <a:lstStyle/>
            <a:p>
              <a:pPr>
                <a:defRPr/>
              </a:pPr>
              <a:endParaRPr lang="en-GB"/>
            </a:p>
          </p:txBody>
        </p:sp>
        <p:sp>
          <p:nvSpPr>
            <p:cNvPr id="75" name="Freeform 66"/>
            <p:cNvSpPr>
              <a:spLocks/>
            </p:cNvSpPr>
            <p:nvPr/>
          </p:nvSpPr>
          <p:spPr bwMode="auto">
            <a:xfrm>
              <a:off x="4595" y="3056"/>
              <a:ext cx="438" cy="504"/>
            </a:xfrm>
            <a:custGeom>
              <a:avLst/>
              <a:gdLst/>
              <a:ahLst/>
              <a:cxnLst>
                <a:cxn ang="0">
                  <a:pos x="126" y="424"/>
                </a:cxn>
                <a:cxn ang="0">
                  <a:pos x="160" y="440"/>
                </a:cxn>
                <a:cxn ang="0">
                  <a:pos x="185" y="440"/>
                </a:cxn>
                <a:cxn ang="0">
                  <a:pos x="202" y="456"/>
                </a:cxn>
                <a:cxn ang="0">
                  <a:pos x="236" y="496"/>
                </a:cxn>
                <a:cxn ang="0">
                  <a:pos x="252" y="504"/>
                </a:cxn>
                <a:cxn ang="0">
                  <a:pos x="261" y="472"/>
                </a:cxn>
                <a:cxn ang="0">
                  <a:pos x="286" y="464"/>
                </a:cxn>
                <a:cxn ang="0">
                  <a:pos x="311" y="456"/>
                </a:cxn>
                <a:cxn ang="0">
                  <a:pos x="370" y="432"/>
                </a:cxn>
                <a:cxn ang="0">
                  <a:pos x="413" y="432"/>
                </a:cxn>
                <a:cxn ang="0">
                  <a:pos x="421" y="400"/>
                </a:cxn>
                <a:cxn ang="0">
                  <a:pos x="404" y="392"/>
                </a:cxn>
                <a:cxn ang="0">
                  <a:pos x="404" y="360"/>
                </a:cxn>
                <a:cxn ang="0">
                  <a:pos x="421" y="352"/>
                </a:cxn>
                <a:cxn ang="0">
                  <a:pos x="438" y="312"/>
                </a:cxn>
                <a:cxn ang="0">
                  <a:pos x="396" y="280"/>
                </a:cxn>
                <a:cxn ang="0">
                  <a:pos x="379" y="248"/>
                </a:cxn>
                <a:cxn ang="0">
                  <a:pos x="370" y="216"/>
                </a:cxn>
                <a:cxn ang="0">
                  <a:pos x="387" y="184"/>
                </a:cxn>
                <a:cxn ang="0">
                  <a:pos x="370" y="176"/>
                </a:cxn>
                <a:cxn ang="0">
                  <a:pos x="370" y="136"/>
                </a:cxn>
                <a:cxn ang="0">
                  <a:pos x="328" y="160"/>
                </a:cxn>
                <a:cxn ang="0">
                  <a:pos x="286" y="144"/>
                </a:cxn>
                <a:cxn ang="0">
                  <a:pos x="244" y="136"/>
                </a:cxn>
                <a:cxn ang="0">
                  <a:pos x="261" y="104"/>
                </a:cxn>
                <a:cxn ang="0">
                  <a:pos x="219" y="88"/>
                </a:cxn>
                <a:cxn ang="0">
                  <a:pos x="185" y="64"/>
                </a:cxn>
                <a:cxn ang="0">
                  <a:pos x="177" y="40"/>
                </a:cxn>
                <a:cxn ang="0">
                  <a:pos x="143" y="16"/>
                </a:cxn>
                <a:cxn ang="0">
                  <a:pos x="126" y="0"/>
                </a:cxn>
                <a:cxn ang="0">
                  <a:pos x="118" y="8"/>
                </a:cxn>
                <a:cxn ang="0">
                  <a:pos x="67" y="8"/>
                </a:cxn>
                <a:cxn ang="0">
                  <a:pos x="33" y="24"/>
                </a:cxn>
                <a:cxn ang="0">
                  <a:pos x="8" y="24"/>
                </a:cxn>
                <a:cxn ang="0">
                  <a:pos x="0" y="48"/>
                </a:cxn>
                <a:cxn ang="0">
                  <a:pos x="8" y="80"/>
                </a:cxn>
                <a:cxn ang="0">
                  <a:pos x="33" y="112"/>
                </a:cxn>
                <a:cxn ang="0">
                  <a:pos x="59" y="120"/>
                </a:cxn>
                <a:cxn ang="0">
                  <a:pos x="33" y="128"/>
                </a:cxn>
                <a:cxn ang="0">
                  <a:pos x="33" y="160"/>
                </a:cxn>
                <a:cxn ang="0">
                  <a:pos x="8" y="152"/>
                </a:cxn>
                <a:cxn ang="0">
                  <a:pos x="17" y="168"/>
                </a:cxn>
                <a:cxn ang="0">
                  <a:pos x="50" y="168"/>
                </a:cxn>
                <a:cxn ang="0">
                  <a:pos x="50" y="200"/>
                </a:cxn>
                <a:cxn ang="0">
                  <a:pos x="59" y="232"/>
                </a:cxn>
                <a:cxn ang="0">
                  <a:pos x="101" y="256"/>
                </a:cxn>
                <a:cxn ang="0">
                  <a:pos x="75" y="272"/>
                </a:cxn>
                <a:cxn ang="0">
                  <a:pos x="101" y="312"/>
                </a:cxn>
                <a:cxn ang="0">
                  <a:pos x="50" y="328"/>
                </a:cxn>
                <a:cxn ang="0">
                  <a:pos x="59" y="352"/>
                </a:cxn>
                <a:cxn ang="0">
                  <a:pos x="33" y="352"/>
                </a:cxn>
                <a:cxn ang="0">
                  <a:pos x="25" y="384"/>
                </a:cxn>
                <a:cxn ang="0">
                  <a:pos x="0" y="400"/>
                </a:cxn>
                <a:cxn ang="0">
                  <a:pos x="8" y="416"/>
                </a:cxn>
                <a:cxn ang="0">
                  <a:pos x="8" y="456"/>
                </a:cxn>
                <a:cxn ang="0">
                  <a:pos x="17" y="456"/>
                </a:cxn>
                <a:cxn ang="0">
                  <a:pos x="101" y="504"/>
                </a:cxn>
                <a:cxn ang="0">
                  <a:pos x="101" y="496"/>
                </a:cxn>
                <a:cxn ang="0">
                  <a:pos x="126" y="424"/>
                </a:cxn>
              </a:cxnLst>
              <a:rect l="0" t="0" r="r" b="b"/>
              <a:pathLst>
                <a:path w="438" h="504">
                  <a:moveTo>
                    <a:pt x="126" y="424"/>
                  </a:moveTo>
                  <a:lnTo>
                    <a:pt x="160" y="440"/>
                  </a:lnTo>
                  <a:lnTo>
                    <a:pt x="185" y="440"/>
                  </a:lnTo>
                  <a:lnTo>
                    <a:pt x="202" y="456"/>
                  </a:lnTo>
                  <a:lnTo>
                    <a:pt x="236" y="496"/>
                  </a:lnTo>
                  <a:lnTo>
                    <a:pt x="252" y="504"/>
                  </a:lnTo>
                  <a:lnTo>
                    <a:pt x="261" y="472"/>
                  </a:lnTo>
                  <a:lnTo>
                    <a:pt x="286" y="464"/>
                  </a:lnTo>
                  <a:lnTo>
                    <a:pt x="311" y="456"/>
                  </a:lnTo>
                  <a:lnTo>
                    <a:pt x="370" y="432"/>
                  </a:lnTo>
                  <a:lnTo>
                    <a:pt x="413" y="432"/>
                  </a:lnTo>
                  <a:lnTo>
                    <a:pt x="421" y="400"/>
                  </a:lnTo>
                  <a:lnTo>
                    <a:pt x="404" y="392"/>
                  </a:lnTo>
                  <a:lnTo>
                    <a:pt x="404" y="360"/>
                  </a:lnTo>
                  <a:lnTo>
                    <a:pt x="421" y="352"/>
                  </a:lnTo>
                  <a:lnTo>
                    <a:pt x="438" y="312"/>
                  </a:lnTo>
                  <a:lnTo>
                    <a:pt x="396" y="280"/>
                  </a:lnTo>
                  <a:lnTo>
                    <a:pt x="379" y="248"/>
                  </a:lnTo>
                  <a:lnTo>
                    <a:pt x="370" y="216"/>
                  </a:lnTo>
                  <a:lnTo>
                    <a:pt x="387" y="184"/>
                  </a:lnTo>
                  <a:lnTo>
                    <a:pt x="370" y="176"/>
                  </a:lnTo>
                  <a:lnTo>
                    <a:pt x="370" y="136"/>
                  </a:lnTo>
                  <a:lnTo>
                    <a:pt x="328" y="160"/>
                  </a:lnTo>
                  <a:lnTo>
                    <a:pt x="286" y="144"/>
                  </a:lnTo>
                  <a:lnTo>
                    <a:pt x="244" y="136"/>
                  </a:lnTo>
                  <a:lnTo>
                    <a:pt x="261" y="104"/>
                  </a:lnTo>
                  <a:lnTo>
                    <a:pt x="219" y="88"/>
                  </a:lnTo>
                  <a:lnTo>
                    <a:pt x="185" y="64"/>
                  </a:lnTo>
                  <a:lnTo>
                    <a:pt x="177" y="40"/>
                  </a:lnTo>
                  <a:lnTo>
                    <a:pt x="143" y="16"/>
                  </a:lnTo>
                  <a:lnTo>
                    <a:pt x="126" y="0"/>
                  </a:lnTo>
                  <a:lnTo>
                    <a:pt x="118" y="8"/>
                  </a:lnTo>
                  <a:lnTo>
                    <a:pt x="67" y="8"/>
                  </a:lnTo>
                  <a:lnTo>
                    <a:pt x="33" y="24"/>
                  </a:lnTo>
                  <a:lnTo>
                    <a:pt x="8" y="24"/>
                  </a:lnTo>
                  <a:lnTo>
                    <a:pt x="0" y="48"/>
                  </a:lnTo>
                  <a:lnTo>
                    <a:pt x="8" y="80"/>
                  </a:lnTo>
                  <a:lnTo>
                    <a:pt x="33" y="112"/>
                  </a:lnTo>
                  <a:lnTo>
                    <a:pt x="59" y="120"/>
                  </a:lnTo>
                  <a:lnTo>
                    <a:pt x="33" y="128"/>
                  </a:lnTo>
                  <a:lnTo>
                    <a:pt x="33" y="160"/>
                  </a:lnTo>
                  <a:lnTo>
                    <a:pt x="8" y="152"/>
                  </a:lnTo>
                  <a:lnTo>
                    <a:pt x="17" y="168"/>
                  </a:lnTo>
                  <a:lnTo>
                    <a:pt x="50" y="168"/>
                  </a:lnTo>
                  <a:lnTo>
                    <a:pt x="50" y="200"/>
                  </a:lnTo>
                  <a:lnTo>
                    <a:pt x="59" y="232"/>
                  </a:lnTo>
                  <a:lnTo>
                    <a:pt x="101" y="256"/>
                  </a:lnTo>
                  <a:lnTo>
                    <a:pt x="75" y="272"/>
                  </a:lnTo>
                  <a:lnTo>
                    <a:pt x="101" y="312"/>
                  </a:lnTo>
                  <a:lnTo>
                    <a:pt x="50" y="328"/>
                  </a:lnTo>
                  <a:lnTo>
                    <a:pt x="59" y="352"/>
                  </a:lnTo>
                  <a:lnTo>
                    <a:pt x="33" y="352"/>
                  </a:lnTo>
                  <a:lnTo>
                    <a:pt x="25" y="384"/>
                  </a:lnTo>
                  <a:lnTo>
                    <a:pt x="0" y="400"/>
                  </a:lnTo>
                  <a:lnTo>
                    <a:pt x="8" y="416"/>
                  </a:lnTo>
                  <a:lnTo>
                    <a:pt x="8" y="456"/>
                  </a:lnTo>
                  <a:lnTo>
                    <a:pt x="17" y="456"/>
                  </a:lnTo>
                  <a:lnTo>
                    <a:pt x="101" y="504"/>
                  </a:lnTo>
                  <a:lnTo>
                    <a:pt x="101" y="496"/>
                  </a:lnTo>
                  <a:lnTo>
                    <a:pt x="126" y="424"/>
                  </a:lnTo>
                  <a:close/>
                </a:path>
              </a:pathLst>
            </a:custGeom>
            <a:grpFill/>
            <a:ln w="9525">
              <a:noFill/>
              <a:round/>
              <a:headEnd/>
              <a:tailEnd/>
            </a:ln>
          </p:spPr>
          <p:txBody>
            <a:bodyPr/>
            <a:lstStyle/>
            <a:p>
              <a:pPr>
                <a:defRPr/>
              </a:pPr>
              <a:endParaRPr lang="en-GB"/>
            </a:p>
          </p:txBody>
        </p:sp>
        <p:sp>
          <p:nvSpPr>
            <p:cNvPr id="76" name="Freeform 67"/>
            <p:cNvSpPr>
              <a:spLocks/>
            </p:cNvSpPr>
            <p:nvPr/>
          </p:nvSpPr>
          <p:spPr bwMode="auto">
            <a:xfrm>
              <a:off x="4376" y="2656"/>
              <a:ext cx="480" cy="232"/>
            </a:xfrm>
            <a:custGeom>
              <a:avLst/>
              <a:gdLst/>
              <a:ahLst/>
              <a:cxnLst>
                <a:cxn ang="0">
                  <a:pos x="421" y="8"/>
                </a:cxn>
                <a:cxn ang="0">
                  <a:pos x="396" y="0"/>
                </a:cxn>
                <a:cxn ang="0">
                  <a:pos x="353" y="0"/>
                </a:cxn>
                <a:cxn ang="0">
                  <a:pos x="328" y="16"/>
                </a:cxn>
                <a:cxn ang="0">
                  <a:pos x="294" y="16"/>
                </a:cxn>
                <a:cxn ang="0">
                  <a:pos x="269" y="40"/>
                </a:cxn>
                <a:cxn ang="0">
                  <a:pos x="244" y="40"/>
                </a:cxn>
                <a:cxn ang="0">
                  <a:pos x="236" y="24"/>
                </a:cxn>
                <a:cxn ang="0">
                  <a:pos x="210" y="0"/>
                </a:cxn>
                <a:cxn ang="0">
                  <a:pos x="177" y="24"/>
                </a:cxn>
                <a:cxn ang="0">
                  <a:pos x="168" y="24"/>
                </a:cxn>
                <a:cxn ang="0">
                  <a:pos x="151" y="16"/>
                </a:cxn>
                <a:cxn ang="0">
                  <a:pos x="126" y="32"/>
                </a:cxn>
                <a:cxn ang="0">
                  <a:pos x="101" y="56"/>
                </a:cxn>
                <a:cxn ang="0">
                  <a:pos x="67" y="104"/>
                </a:cxn>
                <a:cxn ang="0">
                  <a:pos x="25" y="104"/>
                </a:cxn>
                <a:cxn ang="0">
                  <a:pos x="0" y="136"/>
                </a:cxn>
                <a:cxn ang="0">
                  <a:pos x="0" y="176"/>
                </a:cxn>
                <a:cxn ang="0">
                  <a:pos x="33" y="200"/>
                </a:cxn>
                <a:cxn ang="0">
                  <a:pos x="25" y="208"/>
                </a:cxn>
                <a:cxn ang="0">
                  <a:pos x="42" y="216"/>
                </a:cxn>
                <a:cxn ang="0">
                  <a:pos x="67" y="232"/>
                </a:cxn>
                <a:cxn ang="0">
                  <a:pos x="185" y="216"/>
                </a:cxn>
                <a:cxn ang="0">
                  <a:pos x="185" y="184"/>
                </a:cxn>
                <a:cxn ang="0">
                  <a:pos x="236" y="168"/>
                </a:cxn>
                <a:cxn ang="0">
                  <a:pos x="244" y="152"/>
                </a:cxn>
                <a:cxn ang="0">
                  <a:pos x="286" y="160"/>
                </a:cxn>
                <a:cxn ang="0">
                  <a:pos x="328" y="112"/>
                </a:cxn>
                <a:cxn ang="0">
                  <a:pos x="362" y="112"/>
                </a:cxn>
                <a:cxn ang="0">
                  <a:pos x="404" y="104"/>
                </a:cxn>
                <a:cxn ang="0">
                  <a:pos x="404" y="104"/>
                </a:cxn>
                <a:cxn ang="0">
                  <a:pos x="412" y="104"/>
                </a:cxn>
                <a:cxn ang="0">
                  <a:pos x="438" y="112"/>
                </a:cxn>
                <a:cxn ang="0">
                  <a:pos x="455" y="112"/>
                </a:cxn>
                <a:cxn ang="0">
                  <a:pos x="463" y="64"/>
                </a:cxn>
                <a:cxn ang="0">
                  <a:pos x="480" y="16"/>
                </a:cxn>
                <a:cxn ang="0">
                  <a:pos x="421" y="8"/>
                </a:cxn>
              </a:cxnLst>
              <a:rect l="0" t="0" r="r" b="b"/>
              <a:pathLst>
                <a:path w="480" h="232">
                  <a:moveTo>
                    <a:pt x="421" y="8"/>
                  </a:moveTo>
                  <a:lnTo>
                    <a:pt x="396" y="0"/>
                  </a:lnTo>
                  <a:lnTo>
                    <a:pt x="353" y="0"/>
                  </a:lnTo>
                  <a:lnTo>
                    <a:pt x="328" y="16"/>
                  </a:lnTo>
                  <a:lnTo>
                    <a:pt x="294" y="16"/>
                  </a:lnTo>
                  <a:lnTo>
                    <a:pt x="269" y="40"/>
                  </a:lnTo>
                  <a:lnTo>
                    <a:pt x="244" y="40"/>
                  </a:lnTo>
                  <a:lnTo>
                    <a:pt x="236" y="24"/>
                  </a:lnTo>
                  <a:lnTo>
                    <a:pt x="210" y="0"/>
                  </a:lnTo>
                  <a:lnTo>
                    <a:pt x="177" y="24"/>
                  </a:lnTo>
                  <a:lnTo>
                    <a:pt x="168" y="24"/>
                  </a:lnTo>
                  <a:lnTo>
                    <a:pt x="151" y="16"/>
                  </a:lnTo>
                  <a:lnTo>
                    <a:pt x="126" y="32"/>
                  </a:lnTo>
                  <a:lnTo>
                    <a:pt x="101" y="56"/>
                  </a:lnTo>
                  <a:lnTo>
                    <a:pt x="67" y="104"/>
                  </a:lnTo>
                  <a:lnTo>
                    <a:pt x="25" y="104"/>
                  </a:lnTo>
                  <a:lnTo>
                    <a:pt x="0" y="136"/>
                  </a:lnTo>
                  <a:lnTo>
                    <a:pt x="0" y="176"/>
                  </a:lnTo>
                  <a:lnTo>
                    <a:pt x="33" y="200"/>
                  </a:lnTo>
                  <a:lnTo>
                    <a:pt x="25" y="208"/>
                  </a:lnTo>
                  <a:lnTo>
                    <a:pt x="42" y="216"/>
                  </a:lnTo>
                  <a:lnTo>
                    <a:pt x="67" y="232"/>
                  </a:lnTo>
                  <a:lnTo>
                    <a:pt x="185" y="216"/>
                  </a:lnTo>
                  <a:lnTo>
                    <a:pt x="185" y="184"/>
                  </a:lnTo>
                  <a:lnTo>
                    <a:pt x="236" y="168"/>
                  </a:lnTo>
                  <a:lnTo>
                    <a:pt x="244" y="152"/>
                  </a:lnTo>
                  <a:lnTo>
                    <a:pt x="286" y="160"/>
                  </a:lnTo>
                  <a:lnTo>
                    <a:pt x="328" y="112"/>
                  </a:lnTo>
                  <a:lnTo>
                    <a:pt x="362" y="112"/>
                  </a:lnTo>
                  <a:lnTo>
                    <a:pt x="404" y="104"/>
                  </a:lnTo>
                  <a:lnTo>
                    <a:pt x="404" y="104"/>
                  </a:lnTo>
                  <a:lnTo>
                    <a:pt x="412" y="104"/>
                  </a:lnTo>
                  <a:lnTo>
                    <a:pt x="438" y="112"/>
                  </a:lnTo>
                  <a:lnTo>
                    <a:pt x="455" y="112"/>
                  </a:lnTo>
                  <a:lnTo>
                    <a:pt x="463" y="64"/>
                  </a:lnTo>
                  <a:lnTo>
                    <a:pt x="480" y="16"/>
                  </a:lnTo>
                  <a:lnTo>
                    <a:pt x="421" y="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77" name="Freeform 68"/>
            <p:cNvSpPr>
              <a:spLocks/>
            </p:cNvSpPr>
            <p:nvPr/>
          </p:nvSpPr>
          <p:spPr bwMode="auto">
            <a:xfrm>
              <a:off x="4595" y="3056"/>
              <a:ext cx="438" cy="504"/>
            </a:xfrm>
            <a:custGeom>
              <a:avLst/>
              <a:gdLst/>
              <a:ahLst/>
              <a:cxnLst>
                <a:cxn ang="0">
                  <a:pos x="126" y="424"/>
                </a:cxn>
                <a:cxn ang="0">
                  <a:pos x="160" y="440"/>
                </a:cxn>
                <a:cxn ang="0">
                  <a:pos x="185" y="440"/>
                </a:cxn>
                <a:cxn ang="0">
                  <a:pos x="202" y="456"/>
                </a:cxn>
                <a:cxn ang="0">
                  <a:pos x="236" y="496"/>
                </a:cxn>
                <a:cxn ang="0">
                  <a:pos x="252" y="504"/>
                </a:cxn>
                <a:cxn ang="0">
                  <a:pos x="261" y="472"/>
                </a:cxn>
                <a:cxn ang="0">
                  <a:pos x="286" y="464"/>
                </a:cxn>
                <a:cxn ang="0">
                  <a:pos x="311" y="456"/>
                </a:cxn>
                <a:cxn ang="0">
                  <a:pos x="370" y="432"/>
                </a:cxn>
                <a:cxn ang="0">
                  <a:pos x="413" y="432"/>
                </a:cxn>
                <a:cxn ang="0">
                  <a:pos x="421" y="400"/>
                </a:cxn>
                <a:cxn ang="0">
                  <a:pos x="404" y="392"/>
                </a:cxn>
                <a:cxn ang="0">
                  <a:pos x="404" y="360"/>
                </a:cxn>
                <a:cxn ang="0">
                  <a:pos x="421" y="352"/>
                </a:cxn>
                <a:cxn ang="0">
                  <a:pos x="438" y="312"/>
                </a:cxn>
                <a:cxn ang="0">
                  <a:pos x="396" y="280"/>
                </a:cxn>
                <a:cxn ang="0">
                  <a:pos x="379" y="248"/>
                </a:cxn>
                <a:cxn ang="0">
                  <a:pos x="370" y="216"/>
                </a:cxn>
                <a:cxn ang="0">
                  <a:pos x="387" y="184"/>
                </a:cxn>
                <a:cxn ang="0">
                  <a:pos x="370" y="176"/>
                </a:cxn>
                <a:cxn ang="0">
                  <a:pos x="370" y="136"/>
                </a:cxn>
                <a:cxn ang="0">
                  <a:pos x="328" y="160"/>
                </a:cxn>
                <a:cxn ang="0">
                  <a:pos x="286" y="144"/>
                </a:cxn>
                <a:cxn ang="0">
                  <a:pos x="244" y="136"/>
                </a:cxn>
                <a:cxn ang="0">
                  <a:pos x="261" y="104"/>
                </a:cxn>
                <a:cxn ang="0">
                  <a:pos x="219" y="88"/>
                </a:cxn>
                <a:cxn ang="0">
                  <a:pos x="185" y="64"/>
                </a:cxn>
                <a:cxn ang="0">
                  <a:pos x="177" y="40"/>
                </a:cxn>
                <a:cxn ang="0">
                  <a:pos x="143" y="16"/>
                </a:cxn>
                <a:cxn ang="0">
                  <a:pos x="126" y="0"/>
                </a:cxn>
                <a:cxn ang="0">
                  <a:pos x="118" y="8"/>
                </a:cxn>
                <a:cxn ang="0">
                  <a:pos x="67" y="8"/>
                </a:cxn>
                <a:cxn ang="0">
                  <a:pos x="33" y="24"/>
                </a:cxn>
                <a:cxn ang="0">
                  <a:pos x="8" y="24"/>
                </a:cxn>
                <a:cxn ang="0">
                  <a:pos x="0" y="48"/>
                </a:cxn>
                <a:cxn ang="0">
                  <a:pos x="8" y="80"/>
                </a:cxn>
                <a:cxn ang="0">
                  <a:pos x="33" y="112"/>
                </a:cxn>
                <a:cxn ang="0">
                  <a:pos x="59" y="120"/>
                </a:cxn>
                <a:cxn ang="0">
                  <a:pos x="33" y="128"/>
                </a:cxn>
                <a:cxn ang="0">
                  <a:pos x="33" y="160"/>
                </a:cxn>
                <a:cxn ang="0">
                  <a:pos x="8" y="152"/>
                </a:cxn>
                <a:cxn ang="0">
                  <a:pos x="17" y="168"/>
                </a:cxn>
                <a:cxn ang="0">
                  <a:pos x="50" y="168"/>
                </a:cxn>
                <a:cxn ang="0">
                  <a:pos x="50" y="200"/>
                </a:cxn>
                <a:cxn ang="0">
                  <a:pos x="59" y="232"/>
                </a:cxn>
                <a:cxn ang="0">
                  <a:pos x="101" y="256"/>
                </a:cxn>
                <a:cxn ang="0">
                  <a:pos x="75" y="272"/>
                </a:cxn>
                <a:cxn ang="0">
                  <a:pos x="101" y="312"/>
                </a:cxn>
                <a:cxn ang="0">
                  <a:pos x="50" y="328"/>
                </a:cxn>
                <a:cxn ang="0">
                  <a:pos x="59" y="352"/>
                </a:cxn>
                <a:cxn ang="0">
                  <a:pos x="33" y="352"/>
                </a:cxn>
                <a:cxn ang="0">
                  <a:pos x="25" y="384"/>
                </a:cxn>
                <a:cxn ang="0">
                  <a:pos x="0" y="400"/>
                </a:cxn>
                <a:cxn ang="0">
                  <a:pos x="8" y="416"/>
                </a:cxn>
                <a:cxn ang="0">
                  <a:pos x="8" y="456"/>
                </a:cxn>
                <a:cxn ang="0">
                  <a:pos x="17" y="456"/>
                </a:cxn>
                <a:cxn ang="0">
                  <a:pos x="101" y="504"/>
                </a:cxn>
                <a:cxn ang="0">
                  <a:pos x="101" y="496"/>
                </a:cxn>
                <a:cxn ang="0">
                  <a:pos x="126" y="424"/>
                </a:cxn>
              </a:cxnLst>
              <a:rect l="0" t="0" r="r" b="b"/>
              <a:pathLst>
                <a:path w="438" h="504">
                  <a:moveTo>
                    <a:pt x="126" y="424"/>
                  </a:moveTo>
                  <a:lnTo>
                    <a:pt x="160" y="440"/>
                  </a:lnTo>
                  <a:lnTo>
                    <a:pt x="185" y="440"/>
                  </a:lnTo>
                  <a:lnTo>
                    <a:pt x="202" y="456"/>
                  </a:lnTo>
                  <a:lnTo>
                    <a:pt x="236" y="496"/>
                  </a:lnTo>
                  <a:lnTo>
                    <a:pt x="252" y="504"/>
                  </a:lnTo>
                  <a:lnTo>
                    <a:pt x="261" y="472"/>
                  </a:lnTo>
                  <a:lnTo>
                    <a:pt x="286" y="464"/>
                  </a:lnTo>
                  <a:lnTo>
                    <a:pt x="311" y="456"/>
                  </a:lnTo>
                  <a:lnTo>
                    <a:pt x="370" y="432"/>
                  </a:lnTo>
                  <a:lnTo>
                    <a:pt x="413" y="432"/>
                  </a:lnTo>
                  <a:lnTo>
                    <a:pt x="421" y="400"/>
                  </a:lnTo>
                  <a:lnTo>
                    <a:pt x="404" y="392"/>
                  </a:lnTo>
                  <a:lnTo>
                    <a:pt x="404" y="360"/>
                  </a:lnTo>
                  <a:lnTo>
                    <a:pt x="421" y="352"/>
                  </a:lnTo>
                  <a:lnTo>
                    <a:pt x="438" y="312"/>
                  </a:lnTo>
                  <a:lnTo>
                    <a:pt x="396" y="280"/>
                  </a:lnTo>
                  <a:lnTo>
                    <a:pt x="379" y="248"/>
                  </a:lnTo>
                  <a:lnTo>
                    <a:pt x="370" y="216"/>
                  </a:lnTo>
                  <a:lnTo>
                    <a:pt x="387" y="184"/>
                  </a:lnTo>
                  <a:lnTo>
                    <a:pt x="370" y="176"/>
                  </a:lnTo>
                  <a:lnTo>
                    <a:pt x="370" y="136"/>
                  </a:lnTo>
                  <a:lnTo>
                    <a:pt x="328" y="160"/>
                  </a:lnTo>
                  <a:lnTo>
                    <a:pt x="286" y="144"/>
                  </a:lnTo>
                  <a:lnTo>
                    <a:pt x="244" y="136"/>
                  </a:lnTo>
                  <a:lnTo>
                    <a:pt x="261" y="104"/>
                  </a:lnTo>
                  <a:lnTo>
                    <a:pt x="219" y="88"/>
                  </a:lnTo>
                  <a:lnTo>
                    <a:pt x="185" y="64"/>
                  </a:lnTo>
                  <a:lnTo>
                    <a:pt x="177" y="40"/>
                  </a:lnTo>
                  <a:lnTo>
                    <a:pt x="143" y="16"/>
                  </a:lnTo>
                  <a:lnTo>
                    <a:pt x="126" y="0"/>
                  </a:lnTo>
                  <a:lnTo>
                    <a:pt x="118" y="8"/>
                  </a:lnTo>
                  <a:lnTo>
                    <a:pt x="67" y="8"/>
                  </a:lnTo>
                  <a:lnTo>
                    <a:pt x="33" y="24"/>
                  </a:lnTo>
                  <a:lnTo>
                    <a:pt x="8" y="24"/>
                  </a:lnTo>
                  <a:lnTo>
                    <a:pt x="0" y="48"/>
                  </a:lnTo>
                  <a:lnTo>
                    <a:pt x="8" y="80"/>
                  </a:lnTo>
                  <a:lnTo>
                    <a:pt x="33" y="112"/>
                  </a:lnTo>
                  <a:lnTo>
                    <a:pt x="59" y="120"/>
                  </a:lnTo>
                  <a:lnTo>
                    <a:pt x="33" y="128"/>
                  </a:lnTo>
                  <a:lnTo>
                    <a:pt x="33" y="160"/>
                  </a:lnTo>
                  <a:lnTo>
                    <a:pt x="8" y="152"/>
                  </a:lnTo>
                  <a:lnTo>
                    <a:pt x="17" y="168"/>
                  </a:lnTo>
                  <a:lnTo>
                    <a:pt x="50" y="168"/>
                  </a:lnTo>
                  <a:lnTo>
                    <a:pt x="50" y="200"/>
                  </a:lnTo>
                  <a:lnTo>
                    <a:pt x="59" y="232"/>
                  </a:lnTo>
                  <a:lnTo>
                    <a:pt x="101" y="256"/>
                  </a:lnTo>
                  <a:lnTo>
                    <a:pt x="75" y="272"/>
                  </a:lnTo>
                  <a:lnTo>
                    <a:pt x="101" y="312"/>
                  </a:lnTo>
                  <a:lnTo>
                    <a:pt x="50" y="328"/>
                  </a:lnTo>
                  <a:lnTo>
                    <a:pt x="59" y="352"/>
                  </a:lnTo>
                  <a:lnTo>
                    <a:pt x="33" y="352"/>
                  </a:lnTo>
                  <a:lnTo>
                    <a:pt x="25" y="384"/>
                  </a:lnTo>
                  <a:lnTo>
                    <a:pt x="0" y="400"/>
                  </a:lnTo>
                  <a:lnTo>
                    <a:pt x="8" y="416"/>
                  </a:lnTo>
                  <a:lnTo>
                    <a:pt x="8" y="456"/>
                  </a:lnTo>
                  <a:lnTo>
                    <a:pt x="17" y="456"/>
                  </a:lnTo>
                  <a:lnTo>
                    <a:pt x="101" y="504"/>
                  </a:lnTo>
                  <a:lnTo>
                    <a:pt x="101" y="496"/>
                  </a:lnTo>
                  <a:lnTo>
                    <a:pt x="126" y="42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78" name="Freeform 69"/>
            <p:cNvSpPr>
              <a:spLocks/>
            </p:cNvSpPr>
            <p:nvPr/>
          </p:nvSpPr>
          <p:spPr bwMode="auto">
            <a:xfrm>
              <a:off x="4696" y="3480"/>
              <a:ext cx="210" cy="352"/>
            </a:xfrm>
            <a:custGeom>
              <a:avLst/>
              <a:gdLst/>
              <a:ahLst/>
              <a:cxnLst>
                <a:cxn ang="0">
                  <a:pos x="151" y="304"/>
                </a:cxn>
                <a:cxn ang="0">
                  <a:pos x="185" y="288"/>
                </a:cxn>
                <a:cxn ang="0">
                  <a:pos x="185" y="248"/>
                </a:cxn>
                <a:cxn ang="0">
                  <a:pos x="210" y="232"/>
                </a:cxn>
                <a:cxn ang="0">
                  <a:pos x="194" y="192"/>
                </a:cxn>
                <a:cxn ang="0">
                  <a:pos x="168" y="184"/>
                </a:cxn>
                <a:cxn ang="0">
                  <a:pos x="143" y="152"/>
                </a:cxn>
                <a:cxn ang="0">
                  <a:pos x="135" y="96"/>
                </a:cxn>
                <a:cxn ang="0">
                  <a:pos x="135" y="72"/>
                </a:cxn>
                <a:cxn ang="0">
                  <a:pos x="101" y="32"/>
                </a:cxn>
                <a:cxn ang="0">
                  <a:pos x="84" y="16"/>
                </a:cxn>
                <a:cxn ang="0">
                  <a:pos x="59" y="16"/>
                </a:cxn>
                <a:cxn ang="0">
                  <a:pos x="25" y="0"/>
                </a:cxn>
                <a:cxn ang="0">
                  <a:pos x="0" y="72"/>
                </a:cxn>
                <a:cxn ang="0">
                  <a:pos x="0" y="80"/>
                </a:cxn>
                <a:cxn ang="0">
                  <a:pos x="17" y="88"/>
                </a:cxn>
                <a:cxn ang="0">
                  <a:pos x="33" y="104"/>
                </a:cxn>
                <a:cxn ang="0">
                  <a:pos x="33" y="120"/>
                </a:cxn>
                <a:cxn ang="0">
                  <a:pos x="33" y="160"/>
                </a:cxn>
                <a:cxn ang="0">
                  <a:pos x="42" y="248"/>
                </a:cxn>
                <a:cxn ang="0">
                  <a:pos x="67" y="288"/>
                </a:cxn>
                <a:cxn ang="0">
                  <a:pos x="109" y="320"/>
                </a:cxn>
                <a:cxn ang="0">
                  <a:pos x="135" y="352"/>
                </a:cxn>
                <a:cxn ang="0">
                  <a:pos x="151" y="344"/>
                </a:cxn>
                <a:cxn ang="0">
                  <a:pos x="151" y="304"/>
                </a:cxn>
              </a:cxnLst>
              <a:rect l="0" t="0" r="r" b="b"/>
              <a:pathLst>
                <a:path w="210" h="352">
                  <a:moveTo>
                    <a:pt x="151" y="304"/>
                  </a:moveTo>
                  <a:lnTo>
                    <a:pt x="185" y="288"/>
                  </a:lnTo>
                  <a:lnTo>
                    <a:pt x="185" y="248"/>
                  </a:lnTo>
                  <a:lnTo>
                    <a:pt x="210" y="232"/>
                  </a:lnTo>
                  <a:lnTo>
                    <a:pt x="194" y="192"/>
                  </a:lnTo>
                  <a:lnTo>
                    <a:pt x="168" y="184"/>
                  </a:lnTo>
                  <a:lnTo>
                    <a:pt x="143" y="152"/>
                  </a:lnTo>
                  <a:lnTo>
                    <a:pt x="135" y="96"/>
                  </a:lnTo>
                  <a:lnTo>
                    <a:pt x="135" y="72"/>
                  </a:lnTo>
                  <a:lnTo>
                    <a:pt x="101" y="32"/>
                  </a:lnTo>
                  <a:lnTo>
                    <a:pt x="84" y="16"/>
                  </a:lnTo>
                  <a:lnTo>
                    <a:pt x="59" y="16"/>
                  </a:lnTo>
                  <a:lnTo>
                    <a:pt x="25" y="0"/>
                  </a:lnTo>
                  <a:lnTo>
                    <a:pt x="0" y="72"/>
                  </a:lnTo>
                  <a:lnTo>
                    <a:pt x="0" y="80"/>
                  </a:lnTo>
                  <a:lnTo>
                    <a:pt x="17" y="88"/>
                  </a:lnTo>
                  <a:lnTo>
                    <a:pt x="33" y="104"/>
                  </a:lnTo>
                  <a:lnTo>
                    <a:pt x="33" y="120"/>
                  </a:lnTo>
                  <a:lnTo>
                    <a:pt x="33" y="160"/>
                  </a:lnTo>
                  <a:lnTo>
                    <a:pt x="42" y="248"/>
                  </a:lnTo>
                  <a:lnTo>
                    <a:pt x="67" y="288"/>
                  </a:lnTo>
                  <a:lnTo>
                    <a:pt x="109" y="320"/>
                  </a:lnTo>
                  <a:lnTo>
                    <a:pt x="135" y="352"/>
                  </a:lnTo>
                  <a:lnTo>
                    <a:pt x="151" y="344"/>
                  </a:lnTo>
                  <a:lnTo>
                    <a:pt x="151" y="304"/>
                  </a:lnTo>
                  <a:close/>
                </a:path>
              </a:pathLst>
            </a:custGeom>
            <a:grpFill/>
            <a:ln w="9525">
              <a:noFill/>
              <a:round/>
              <a:headEnd/>
              <a:tailEnd/>
            </a:ln>
          </p:spPr>
          <p:txBody>
            <a:bodyPr/>
            <a:lstStyle/>
            <a:p>
              <a:pPr>
                <a:defRPr/>
              </a:pPr>
              <a:endParaRPr lang="en-GB"/>
            </a:p>
          </p:txBody>
        </p:sp>
        <p:sp>
          <p:nvSpPr>
            <p:cNvPr id="79" name="Freeform 70"/>
            <p:cNvSpPr>
              <a:spLocks/>
            </p:cNvSpPr>
            <p:nvPr/>
          </p:nvSpPr>
          <p:spPr bwMode="auto">
            <a:xfrm>
              <a:off x="4831" y="3480"/>
              <a:ext cx="606" cy="704"/>
            </a:xfrm>
            <a:custGeom>
              <a:avLst/>
              <a:gdLst/>
              <a:ahLst/>
              <a:cxnLst>
                <a:cxn ang="0">
                  <a:pos x="606" y="24"/>
                </a:cxn>
                <a:cxn ang="0">
                  <a:pos x="556" y="0"/>
                </a:cxn>
                <a:cxn ang="0">
                  <a:pos x="530" y="56"/>
                </a:cxn>
                <a:cxn ang="0">
                  <a:pos x="446" y="72"/>
                </a:cxn>
                <a:cxn ang="0">
                  <a:pos x="379" y="56"/>
                </a:cxn>
                <a:cxn ang="0">
                  <a:pos x="286" y="104"/>
                </a:cxn>
                <a:cxn ang="0">
                  <a:pos x="236" y="136"/>
                </a:cxn>
                <a:cxn ang="0">
                  <a:pos x="134" y="184"/>
                </a:cxn>
                <a:cxn ang="0">
                  <a:pos x="75" y="200"/>
                </a:cxn>
                <a:cxn ang="0">
                  <a:pos x="75" y="232"/>
                </a:cxn>
                <a:cxn ang="0">
                  <a:pos x="50" y="288"/>
                </a:cxn>
                <a:cxn ang="0">
                  <a:pos x="16" y="344"/>
                </a:cxn>
                <a:cxn ang="0">
                  <a:pos x="33" y="392"/>
                </a:cxn>
                <a:cxn ang="0">
                  <a:pos x="59" y="464"/>
                </a:cxn>
                <a:cxn ang="0">
                  <a:pos x="118" y="480"/>
                </a:cxn>
                <a:cxn ang="0">
                  <a:pos x="286" y="472"/>
                </a:cxn>
                <a:cxn ang="0">
                  <a:pos x="337" y="496"/>
                </a:cxn>
                <a:cxn ang="0">
                  <a:pos x="294" y="512"/>
                </a:cxn>
                <a:cxn ang="0">
                  <a:pos x="210" y="488"/>
                </a:cxn>
                <a:cxn ang="0">
                  <a:pos x="160" y="512"/>
                </a:cxn>
                <a:cxn ang="0">
                  <a:pos x="160" y="568"/>
                </a:cxn>
                <a:cxn ang="0">
                  <a:pos x="202" y="592"/>
                </a:cxn>
                <a:cxn ang="0">
                  <a:pos x="236" y="672"/>
                </a:cxn>
                <a:cxn ang="0">
                  <a:pos x="278" y="656"/>
                </a:cxn>
                <a:cxn ang="0">
                  <a:pos x="337" y="656"/>
                </a:cxn>
                <a:cxn ang="0">
                  <a:pos x="328" y="568"/>
                </a:cxn>
                <a:cxn ang="0">
                  <a:pos x="370" y="584"/>
                </a:cxn>
                <a:cxn ang="0">
                  <a:pos x="387" y="576"/>
                </a:cxn>
                <a:cxn ang="0">
                  <a:pos x="353" y="528"/>
                </a:cxn>
                <a:cxn ang="0">
                  <a:pos x="455" y="528"/>
                </a:cxn>
                <a:cxn ang="0">
                  <a:pos x="438" y="464"/>
                </a:cxn>
                <a:cxn ang="0">
                  <a:pos x="438" y="448"/>
                </a:cxn>
                <a:cxn ang="0">
                  <a:pos x="480" y="480"/>
                </a:cxn>
                <a:cxn ang="0">
                  <a:pos x="463" y="440"/>
                </a:cxn>
                <a:cxn ang="0">
                  <a:pos x="353" y="384"/>
                </a:cxn>
                <a:cxn ang="0">
                  <a:pos x="337" y="400"/>
                </a:cxn>
                <a:cxn ang="0">
                  <a:pos x="311" y="408"/>
                </a:cxn>
                <a:cxn ang="0">
                  <a:pos x="294" y="376"/>
                </a:cxn>
                <a:cxn ang="0">
                  <a:pos x="337" y="360"/>
                </a:cxn>
                <a:cxn ang="0">
                  <a:pos x="320" y="320"/>
                </a:cxn>
                <a:cxn ang="0">
                  <a:pos x="236" y="240"/>
                </a:cxn>
                <a:cxn ang="0">
                  <a:pos x="261" y="200"/>
                </a:cxn>
                <a:cxn ang="0">
                  <a:pos x="294" y="232"/>
                </a:cxn>
                <a:cxn ang="0">
                  <a:pos x="337" y="264"/>
                </a:cxn>
                <a:cxn ang="0">
                  <a:pos x="362" y="208"/>
                </a:cxn>
                <a:cxn ang="0">
                  <a:pos x="387" y="144"/>
                </a:cxn>
                <a:cxn ang="0">
                  <a:pos x="497" y="112"/>
                </a:cxn>
                <a:cxn ang="0">
                  <a:pos x="564" y="112"/>
                </a:cxn>
                <a:cxn ang="0">
                  <a:pos x="598" y="96"/>
                </a:cxn>
              </a:cxnLst>
              <a:rect l="0" t="0" r="r" b="b"/>
              <a:pathLst>
                <a:path w="606" h="704">
                  <a:moveTo>
                    <a:pt x="589" y="72"/>
                  </a:moveTo>
                  <a:lnTo>
                    <a:pt x="606" y="24"/>
                  </a:lnTo>
                  <a:lnTo>
                    <a:pt x="581" y="0"/>
                  </a:lnTo>
                  <a:lnTo>
                    <a:pt x="556" y="0"/>
                  </a:lnTo>
                  <a:lnTo>
                    <a:pt x="564" y="40"/>
                  </a:lnTo>
                  <a:lnTo>
                    <a:pt x="530" y="56"/>
                  </a:lnTo>
                  <a:lnTo>
                    <a:pt x="471" y="72"/>
                  </a:lnTo>
                  <a:lnTo>
                    <a:pt x="446" y="72"/>
                  </a:lnTo>
                  <a:lnTo>
                    <a:pt x="412" y="72"/>
                  </a:lnTo>
                  <a:lnTo>
                    <a:pt x="379" y="56"/>
                  </a:lnTo>
                  <a:lnTo>
                    <a:pt x="328" y="88"/>
                  </a:lnTo>
                  <a:lnTo>
                    <a:pt x="286" y="104"/>
                  </a:lnTo>
                  <a:lnTo>
                    <a:pt x="244" y="104"/>
                  </a:lnTo>
                  <a:lnTo>
                    <a:pt x="236" y="136"/>
                  </a:lnTo>
                  <a:lnTo>
                    <a:pt x="168" y="144"/>
                  </a:lnTo>
                  <a:lnTo>
                    <a:pt x="134" y="184"/>
                  </a:lnTo>
                  <a:lnTo>
                    <a:pt x="109" y="184"/>
                  </a:lnTo>
                  <a:lnTo>
                    <a:pt x="75" y="200"/>
                  </a:lnTo>
                  <a:lnTo>
                    <a:pt x="67" y="200"/>
                  </a:lnTo>
                  <a:lnTo>
                    <a:pt x="75" y="232"/>
                  </a:lnTo>
                  <a:lnTo>
                    <a:pt x="50" y="248"/>
                  </a:lnTo>
                  <a:lnTo>
                    <a:pt x="50" y="288"/>
                  </a:lnTo>
                  <a:lnTo>
                    <a:pt x="16" y="304"/>
                  </a:lnTo>
                  <a:lnTo>
                    <a:pt x="16" y="344"/>
                  </a:lnTo>
                  <a:lnTo>
                    <a:pt x="0" y="352"/>
                  </a:lnTo>
                  <a:lnTo>
                    <a:pt x="33" y="392"/>
                  </a:lnTo>
                  <a:lnTo>
                    <a:pt x="75" y="424"/>
                  </a:lnTo>
                  <a:lnTo>
                    <a:pt x="59" y="464"/>
                  </a:lnTo>
                  <a:lnTo>
                    <a:pt x="92" y="464"/>
                  </a:lnTo>
                  <a:lnTo>
                    <a:pt x="118" y="480"/>
                  </a:lnTo>
                  <a:lnTo>
                    <a:pt x="202" y="480"/>
                  </a:lnTo>
                  <a:lnTo>
                    <a:pt x="286" y="472"/>
                  </a:lnTo>
                  <a:lnTo>
                    <a:pt x="362" y="480"/>
                  </a:lnTo>
                  <a:lnTo>
                    <a:pt x="337" y="496"/>
                  </a:lnTo>
                  <a:lnTo>
                    <a:pt x="328" y="512"/>
                  </a:lnTo>
                  <a:lnTo>
                    <a:pt x="294" y="512"/>
                  </a:lnTo>
                  <a:lnTo>
                    <a:pt x="261" y="504"/>
                  </a:lnTo>
                  <a:lnTo>
                    <a:pt x="210" y="488"/>
                  </a:lnTo>
                  <a:lnTo>
                    <a:pt x="185" y="504"/>
                  </a:lnTo>
                  <a:lnTo>
                    <a:pt x="160" y="512"/>
                  </a:lnTo>
                  <a:lnTo>
                    <a:pt x="134" y="552"/>
                  </a:lnTo>
                  <a:lnTo>
                    <a:pt x="160" y="568"/>
                  </a:lnTo>
                  <a:lnTo>
                    <a:pt x="185" y="584"/>
                  </a:lnTo>
                  <a:lnTo>
                    <a:pt x="202" y="592"/>
                  </a:lnTo>
                  <a:lnTo>
                    <a:pt x="210" y="624"/>
                  </a:lnTo>
                  <a:lnTo>
                    <a:pt x="236" y="672"/>
                  </a:lnTo>
                  <a:lnTo>
                    <a:pt x="252" y="648"/>
                  </a:lnTo>
                  <a:lnTo>
                    <a:pt x="278" y="656"/>
                  </a:lnTo>
                  <a:lnTo>
                    <a:pt x="311" y="704"/>
                  </a:lnTo>
                  <a:lnTo>
                    <a:pt x="337" y="656"/>
                  </a:lnTo>
                  <a:lnTo>
                    <a:pt x="396" y="688"/>
                  </a:lnTo>
                  <a:lnTo>
                    <a:pt x="328" y="568"/>
                  </a:lnTo>
                  <a:lnTo>
                    <a:pt x="353" y="576"/>
                  </a:lnTo>
                  <a:lnTo>
                    <a:pt x="370" y="584"/>
                  </a:lnTo>
                  <a:lnTo>
                    <a:pt x="370" y="600"/>
                  </a:lnTo>
                  <a:lnTo>
                    <a:pt x="387" y="576"/>
                  </a:lnTo>
                  <a:lnTo>
                    <a:pt x="412" y="560"/>
                  </a:lnTo>
                  <a:lnTo>
                    <a:pt x="353" y="528"/>
                  </a:lnTo>
                  <a:lnTo>
                    <a:pt x="404" y="512"/>
                  </a:lnTo>
                  <a:lnTo>
                    <a:pt x="455" y="528"/>
                  </a:lnTo>
                  <a:lnTo>
                    <a:pt x="446" y="488"/>
                  </a:lnTo>
                  <a:lnTo>
                    <a:pt x="438" y="464"/>
                  </a:lnTo>
                  <a:lnTo>
                    <a:pt x="412" y="448"/>
                  </a:lnTo>
                  <a:lnTo>
                    <a:pt x="438" y="448"/>
                  </a:lnTo>
                  <a:lnTo>
                    <a:pt x="455" y="464"/>
                  </a:lnTo>
                  <a:lnTo>
                    <a:pt x="480" y="480"/>
                  </a:lnTo>
                  <a:lnTo>
                    <a:pt x="514" y="472"/>
                  </a:lnTo>
                  <a:lnTo>
                    <a:pt x="463" y="440"/>
                  </a:lnTo>
                  <a:lnTo>
                    <a:pt x="421" y="408"/>
                  </a:lnTo>
                  <a:lnTo>
                    <a:pt x="353" y="384"/>
                  </a:lnTo>
                  <a:lnTo>
                    <a:pt x="337" y="384"/>
                  </a:lnTo>
                  <a:lnTo>
                    <a:pt x="337" y="400"/>
                  </a:lnTo>
                  <a:lnTo>
                    <a:pt x="345" y="416"/>
                  </a:lnTo>
                  <a:lnTo>
                    <a:pt x="311" y="408"/>
                  </a:lnTo>
                  <a:lnTo>
                    <a:pt x="294" y="400"/>
                  </a:lnTo>
                  <a:lnTo>
                    <a:pt x="294" y="376"/>
                  </a:lnTo>
                  <a:lnTo>
                    <a:pt x="294" y="352"/>
                  </a:lnTo>
                  <a:lnTo>
                    <a:pt x="337" y="360"/>
                  </a:lnTo>
                  <a:lnTo>
                    <a:pt x="337" y="336"/>
                  </a:lnTo>
                  <a:lnTo>
                    <a:pt x="320" y="320"/>
                  </a:lnTo>
                  <a:lnTo>
                    <a:pt x="269" y="288"/>
                  </a:lnTo>
                  <a:lnTo>
                    <a:pt x="236" y="240"/>
                  </a:lnTo>
                  <a:lnTo>
                    <a:pt x="244" y="224"/>
                  </a:lnTo>
                  <a:lnTo>
                    <a:pt x="261" y="200"/>
                  </a:lnTo>
                  <a:lnTo>
                    <a:pt x="269" y="224"/>
                  </a:lnTo>
                  <a:lnTo>
                    <a:pt x="294" y="232"/>
                  </a:lnTo>
                  <a:lnTo>
                    <a:pt x="320" y="240"/>
                  </a:lnTo>
                  <a:lnTo>
                    <a:pt x="337" y="264"/>
                  </a:lnTo>
                  <a:lnTo>
                    <a:pt x="337" y="232"/>
                  </a:lnTo>
                  <a:lnTo>
                    <a:pt x="362" y="208"/>
                  </a:lnTo>
                  <a:lnTo>
                    <a:pt x="370" y="160"/>
                  </a:lnTo>
                  <a:lnTo>
                    <a:pt x="387" y="144"/>
                  </a:lnTo>
                  <a:lnTo>
                    <a:pt x="412" y="136"/>
                  </a:lnTo>
                  <a:lnTo>
                    <a:pt x="497" y="112"/>
                  </a:lnTo>
                  <a:lnTo>
                    <a:pt x="539" y="112"/>
                  </a:lnTo>
                  <a:lnTo>
                    <a:pt x="564" y="112"/>
                  </a:lnTo>
                  <a:lnTo>
                    <a:pt x="573" y="128"/>
                  </a:lnTo>
                  <a:lnTo>
                    <a:pt x="598" y="96"/>
                  </a:lnTo>
                  <a:lnTo>
                    <a:pt x="589" y="72"/>
                  </a:lnTo>
                  <a:close/>
                </a:path>
              </a:pathLst>
            </a:custGeom>
            <a:grpFill/>
            <a:ln w="9525">
              <a:noFill/>
              <a:round/>
              <a:headEnd/>
              <a:tailEnd/>
            </a:ln>
          </p:spPr>
          <p:txBody>
            <a:bodyPr/>
            <a:lstStyle/>
            <a:p>
              <a:pPr>
                <a:defRPr/>
              </a:pPr>
              <a:endParaRPr lang="en-GB"/>
            </a:p>
          </p:txBody>
        </p:sp>
        <p:sp>
          <p:nvSpPr>
            <p:cNvPr id="80" name="Freeform 71"/>
            <p:cNvSpPr>
              <a:spLocks/>
            </p:cNvSpPr>
            <p:nvPr/>
          </p:nvSpPr>
          <p:spPr bwMode="auto">
            <a:xfrm>
              <a:off x="4696" y="3480"/>
              <a:ext cx="210" cy="352"/>
            </a:xfrm>
            <a:custGeom>
              <a:avLst/>
              <a:gdLst/>
              <a:ahLst/>
              <a:cxnLst>
                <a:cxn ang="0">
                  <a:pos x="151" y="304"/>
                </a:cxn>
                <a:cxn ang="0">
                  <a:pos x="185" y="288"/>
                </a:cxn>
                <a:cxn ang="0">
                  <a:pos x="185" y="248"/>
                </a:cxn>
                <a:cxn ang="0">
                  <a:pos x="210" y="232"/>
                </a:cxn>
                <a:cxn ang="0">
                  <a:pos x="194" y="192"/>
                </a:cxn>
                <a:cxn ang="0">
                  <a:pos x="168" y="184"/>
                </a:cxn>
                <a:cxn ang="0">
                  <a:pos x="143" y="152"/>
                </a:cxn>
                <a:cxn ang="0">
                  <a:pos x="135" y="96"/>
                </a:cxn>
                <a:cxn ang="0">
                  <a:pos x="135" y="72"/>
                </a:cxn>
                <a:cxn ang="0">
                  <a:pos x="135" y="72"/>
                </a:cxn>
                <a:cxn ang="0">
                  <a:pos x="101" y="32"/>
                </a:cxn>
                <a:cxn ang="0">
                  <a:pos x="84" y="16"/>
                </a:cxn>
                <a:cxn ang="0">
                  <a:pos x="59" y="16"/>
                </a:cxn>
                <a:cxn ang="0">
                  <a:pos x="25" y="0"/>
                </a:cxn>
                <a:cxn ang="0">
                  <a:pos x="0" y="72"/>
                </a:cxn>
                <a:cxn ang="0">
                  <a:pos x="0" y="80"/>
                </a:cxn>
                <a:cxn ang="0">
                  <a:pos x="17" y="88"/>
                </a:cxn>
                <a:cxn ang="0">
                  <a:pos x="33" y="104"/>
                </a:cxn>
                <a:cxn ang="0">
                  <a:pos x="33" y="120"/>
                </a:cxn>
                <a:cxn ang="0">
                  <a:pos x="33" y="160"/>
                </a:cxn>
                <a:cxn ang="0">
                  <a:pos x="42" y="248"/>
                </a:cxn>
                <a:cxn ang="0">
                  <a:pos x="67" y="288"/>
                </a:cxn>
                <a:cxn ang="0">
                  <a:pos x="109" y="320"/>
                </a:cxn>
                <a:cxn ang="0">
                  <a:pos x="135" y="352"/>
                </a:cxn>
                <a:cxn ang="0">
                  <a:pos x="151" y="344"/>
                </a:cxn>
                <a:cxn ang="0">
                  <a:pos x="151" y="304"/>
                </a:cxn>
              </a:cxnLst>
              <a:rect l="0" t="0" r="r" b="b"/>
              <a:pathLst>
                <a:path w="210" h="352">
                  <a:moveTo>
                    <a:pt x="151" y="304"/>
                  </a:moveTo>
                  <a:lnTo>
                    <a:pt x="185" y="288"/>
                  </a:lnTo>
                  <a:lnTo>
                    <a:pt x="185" y="248"/>
                  </a:lnTo>
                  <a:lnTo>
                    <a:pt x="210" y="232"/>
                  </a:lnTo>
                  <a:lnTo>
                    <a:pt x="194" y="192"/>
                  </a:lnTo>
                  <a:lnTo>
                    <a:pt x="168" y="184"/>
                  </a:lnTo>
                  <a:lnTo>
                    <a:pt x="143" y="152"/>
                  </a:lnTo>
                  <a:lnTo>
                    <a:pt x="135" y="96"/>
                  </a:lnTo>
                  <a:lnTo>
                    <a:pt x="135" y="72"/>
                  </a:lnTo>
                  <a:lnTo>
                    <a:pt x="135" y="72"/>
                  </a:lnTo>
                  <a:lnTo>
                    <a:pt x="101" y="32"/>
                  </a:lnTo>
                  <a:lnTo>
                    <a:pt x="84" y="16"/>
                  </a:lnTo>
                  <a:lnTo>
                    <a:pt x="59" y="16"/>
                  </a:lnTo>
                  <a:lnTo>
                    <a:pt x="25" y="0"/>
                  </a:lnTo>
                  <a:lnTo>
                    <a:pt x="0" y="72"/>
                  </a:lnTo>
                  <a:lnTo>
                    <a:pt x="0" y="80"/>
                  </a:lnTo>
                  <a:lnTo>
                    <a:pt x="17" y="88"/>
                  </a:lnTo>
                  <a:lnTo>
                    <a:pt x="33" y="104"/>
                  </a:lnTo>
                  <a:lnTo>
                    <a:pt x="33" y="120"/>
                  </a:lnTo>
                  <a:lnTo>
                    <a:pt x="33" y="160"/>
                  </a:lnTo>
                  <a:lnTo>
                    <a:pt x="42" y="248"/>
                  </a:lnTo>
                  <a:lnTo>
                    <a:pt x="67" y="288"/>
                  </a:lnTo>
                  <a:lnTo>
                    <a:pt x="109" y="320"/>
                  </a:lnTo>
                  <a:lnTo>
                    <a:pt x="135" y="352"/>
                  </a:lnTo>
                  <a:lnTo>
                    <a:pt x="151" y="344"/>
                  </a:lnTo>
                  <a:lnTo>
                    <a:pt x="151" y="30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81" name="Freeform 72"/>
            <p:cNvSpPr>
              <a:spLocks/>
            </p:cNvSpPr>
            <p:nvPr/>
          </p:nvSpPr>
          <p:spPr bwMode="auto">
            <a:xfrm>
              <a:off x="4831" y="3480"/>
              <a:ext cx="606" cy="704"/>
            </a:xfrm>
            <a:custGeom>
              <a:avLst/>
              <a:gdLst/>
              <a:ahLst/>
              <a:cxnLst>
                <a:cxn ang="0">
                  <a:pos x="606" y="24"/>
                </a:cxn>
                <a:cxn ang="0">
                  <a:pos x="556" y="0"/>
                </a:cxn>
                <a:cxn ang="0">
                  <a:pos x="530" y="56"/>
                </a:cxn>
                <a:cxn ang="0">
                  <a:pos x="446" y="72"/>
                </a:cxn>
                <a:cxn ang="0">
                  <a:pos x="379" y="56"/>
                </a:cxn>
                <a:cxn ang="0">
                  <a:pos x="286" y="104"/>
                </a:cxn>
                <a:cxn ang="0">
                  <a:pos x="236" y="136"/>
                </a:cxn>
                <a:cxn ang="0">
                  <a:pos x="134" y="184"/>
                </a:cxn>
                <a:cxn ang="0">
                  <a:pos x="75" y="200"/>
                </a:cxn>
                <a:cxn ang="0">
                  <a:pos x="75" y="232"/>
                </a:cxn>
                <a:cxn ang="0">
                  <a:pos x="50" y="288"/>
                </a:cxn>
                <a:cxn ang="0">
                  <a:pos x="16" y="344"/>
                </a:cxn>
                <a:cxn ang="0">
                  <a:pos x="33" y="392"/>
                </a:cxn>
                <a:cxn ang="0">
                  <a:pos x="59" y="464"/>
                </a:cxn>
                <a:cxn ang="0">
                  <a:pos x="118" y="480"/>
                </a:cxn>
                <a:cxn ang="0">
                  <a:pos x="286" y="472"/>
                </a:cxn>
                <a:cxn ang="0">
                  <a:pos x="337" y="496"/>
                </a:cxn>
                <a:cxn ang="0">
                  <a:pos x="294" y="512"/>
                </a:cxn>
                <a:cxn ang="0">
                  <a:pos x="210" y="488"/>
                </a:cxn>
                <a:cxn ang="0">
                  <a:pos x="160" y="512"/>
                </a:cxn>
                <a:cxn ang="0">
                  <a:pos x="160" y="568"/>
                </a:cxn>
                <a:cxn ang="0">
                  <a:pos x="202" y="592"/>
                </a:cxn>
                <a:cxn ang="0">
                  <a:pos x="236" y="672"/>
                </a:cxn>
                <a:cxn ang="0">
                  <a:pos x="278" y="656"/>
                </a:cxn>
                <a:cxn ang="0">
                  <a:pos x="337" y="656"/>
                </a:cxn>
                <a:cxn ang="0">
                  <a:pos x="328" y="568"/>
                </a:cxn>
                <a:cxn ang="0">
                  <a:pos x="370" y="584"/>
                </a:cxn>
                <a:cxn ang="0">
                  <a:pos x="387" y="576"/>
                </a:cxn>
                <a:cxn ang="0">
                  <a:pos x="353" y="528"/>
                </a:cxn>
                <a:cxn ang="0">
                  <a:pos x="455" y="528"/>
                </a:cxn>
                <a:cxn ang="0">
                  <a:pos x="438" y="464"/>
                </a:cxn>
                <a:cxn ang="0">
                  <a:pos x="438" y="448"/>
                </a:cxn>
                <a:cxn ang="0">
                  <a:pos x="480" y="480"/>
                </a:cxn>
                <a:cxn ang="0">
                  <a:pos x="463" y="440"/>
                </a:cxn>
                <a:cxn ang="0">
                  <a:pos x="353" y="384"/>
                </a:cxn>
                <a:cxn ang="0">
                  <a:pos x="337" y="400"/>
                </a:cxn>
                <a:cxn ang="0">
                  <a:pos x="311" y="408"/>
                </a:cxn>
                <a:cxn ang="0">
                  <a:pos x="294" y="376"/>
                </a:cxn>
                <a:cxn ang="0">
                  <a:pos x="337" y="360"/>
                </a:cxn>
                <a:cxn ang="0">
                  <a:pos x="320" y="320"/>
                </a:cxn>
                <a:cxn ang="0">
                  <a:pos x="236" y="240"/>
                </a:cxn>
                <a:cxn ang="0">
                  <a:pos x="261" y="200"/>
                </a:cxn>
                <a:cxn ang="0">
                  <a:pos x="294" y="232"/>
                </a:cxn>
                <a:cxn ang="0">
                  <a:pos x="337" y="264"/>
                </a:cxn>
                <a:cxn ang="0">
                  <a:pos x="362" y="208"/>
                </a:cxn>
                <a:cxn ang="0">
                  <a:pos x="387" y="144"/>
                </a:cxn>
                <a:cxn ang="0">
                  <a:pos x="497" y="112"/>
                </a:cxn>
                <a:cxn ang="0">
                  <a:pos x="564" y="112"/>
                </a:cxn>
                <a:cxn ang="0">
                  <a:pos x="598" y="96"/>
                </a:cxn>
              </a:cxnLst>
              <a:rect l="0" t="0" r="r" b="b"/>
              <a:pathLst>
                <a:path w="606" h="704">
                  <a:moveTo>
                    <a:pt x="589" y="72"/>
                  </a:moveTo>
                  <a:lnTo>
                    <a:pt x="606" y="24"/>
                  </a:lnTo>
                  <a:lnTo>
                    <a:pt x="581" y="0"/>
                  </a:lnTo>
                  <a:lnTo>
                    <a:pt x="556" y="0"/>
                  </a:lnTo>
                  <a:lnTo>
                    <a:pt x="564" y="40"/>
                  </a:lnTo>
                  <a:lnTo>
                    <a:pt x="530" y="56"/>
                  </a:lnTo>
                  <a:lnTo>
                    <a:pt x="471" y="72"/>
                  </a:lnTo>
                  <a:lnTo>
                    <a:pt x="446" y="72"/>
                  </a:lnTo>
                  <a:lnTo>
                    <a:pt x="412" y="72"/>
                  </a:lnTo>
                  <a:lnTo>
                    <a:pt x="379" y="56"/>
                  </a:lnTo>
                  <a:lnTo>
                    <a:pt x="328" y="88"/>
                  </a:lnTo>
                  <a:lnTo>
                    <a:pt x="286" y="104"/>
                  </a:lnTo>
                  <a:lnTo>
                    <a:pt x="244" y="104"/>
                  </a:lnTo>
                  <a:lnTo>
                    <a:pt x="236" y="136"/>
                  </a:lnTo>
                  <a:lnTo>
                    <a:pt x="168" y="144"/>
                  </a:lnTo>
                  <a:lnTo>
                    <a:pt x="134" y="184"/>
                  </a:lnTo>
                  <a:lnTo>
                    <a:pt x="109" y="184"/>
                  </a:lnTo>
                  <a:lnTo>
                    <a:pt x="75" y="200"/>
                  </a:lnTo>
                  <a:lnTo>
                    <a:pt x="67" y="200"/>
                  </a:lnTo>
                  <a:lnTo>
                    <a:pt x="75" y="232"/>
                  </a:lnTo>
                  <a:lnTo>
                    <a:pt x="50" y="248"/>
                  </a:lnTo>
                  <a:lnTo>
                    <a:pt x="50" y="288"/>
                  </a:lnTo>
                  <a:lnTo>
                    <a:pt x="16" y="304"/>
                  </a:lnTo>
                  <a:lnTo>
                    <a:pt x="16" y="344"/>
                  </a:lnTo>
                  <a:lnTo>
                    <a:pt x="0" y="352"/>
                  </a:lnTo>
                  <a:lnTo>
                    <a:pt x="33" y="392"/>
                  </a:lnTo>
                  <a:lnTo>
                    <a:pt x="75" y="424"/>
                  </a:lnTo>
                  <a:lnTo>
                    <a:pt x="59" y="464"/>
                  </a:lnTo>
                  <a:lnTo>
                    <a:pt x="92" y="464"/>
                  </a:lnTo>
                  <a:lnTo>
                    <a:pt x="118" y="480"/>
                  </a:lnTo>
                  <a:lnTo>
                    <a:pt x="202" y="480"/>
                  </a:lnTo>
                  <a:lnTo>
                    <a:pt x="286" y="472"/>
                  </a:lnTo>
                  <a:lnTo>
                    <a:pt x="362" y="480"/>
                  </a:lnTo>
                  <a:lnTo>
                    <a:pt x="337" y="496"/>
                  </a:lnTo>
                  <a:lnTo>
                    <a:pt x="328" y="512"/>
                  </a:lnTo>
                  <a:lnTo>
                    <a:pt x="294" y="512"/>
                  </a:lnTo>
                  <a:lnTo>
                    <a:pt x="261" y="504"/>
                  </a:lnTo>
                  <a:lnTo>
                    <a:pt x="210" y="488"/>
                  </a:lnTo>
                  <a:lnTo>
                    <a:pt x="185" y="504"/>
                  </a:lnTo>
                  <a:lnTo>
                    <a:pt x="160" y="512"/>
                  </a:lnTo>
                  <a:lnTo>
                    <a:pt x="134" y="552"/>
                  </a:lnTo>
                  <a:lnTo>
                    <a:pt x="160" y="568"/>
                  </a:lnTo>
                  <a:lnTo>
                    <a:pt x="185" y="584"/>
                  </a:lnTo>
                  <a:lnTo>
                    <a:pt x="202" y="592"/>
                  </a:lnTo>
                  <a:lnTo>
                    <a:pt x="210" y="624"/>
                  </a:lnTo>
                  <a:lnTo>
                    <a:pt x="236" y="672"/>
                  </a:lnTo>
                  <a:lnTo>
                    <a:pt x="252" y="648"/>
                  </a:lnTo>
                  <a:lnTo>
                    <a:pt x="278" y="656"/>
                  </a:lnTo>
                  <a:lnTo>
                    <a:pt x="311" y="704"/>
                  </a:lnTo>
                  <a:lnTo>
                    <a:pt x="337" y="656"/>
                  </a:lnTo>
                  <a:lnTo>
                    <a:pt x="396" y="688"/>
                  </a:lnTo>
                  <a:lnTo>
                    <a:pt x="328" y="568"/>
                  </a:lnTo>
                  <a:lnTo>
                    <a:pt x="353" y="576"/>
                  </a:lnTo>
                  <a:lnTo>
                    <a:pt x="370" y="584"/>
                  </a:lnTo>
                  <a:lnTo>
                    <a:pt x="370" y="600"/>
                  </a:lnTo>
                  <a:lnTo>
                    <a:pt x="387" y="576"/>
                  </a:lnTo>
                  <a:lnTo>
                    <a:pt x="412" y="560"/>
                  </a:lnTo>
                  <a:lnTo>
                    <a:pt x="353" y="528"/>
                  </a:lnTo>
                  <a:lnTo>
                    <a:pt x="404" y="512"/>
                  </a:lnTo>
                  <a:lnTo>
                    <a:pt x="455" y="528"/>
                  </a:lnTo>
                  <a:lnTo>
                    <a:pt x="446" y="488"/>
                  </a:lnTo>
                  <a:lnTo>
                    <a:pt x="438" y="464"/>
                  </a:lnTo>
                  <a:lnTo>
                    <a:pt x="412" y="448"/>
                  </a:lnTo>
                  <a:lnTo>
                    <a:pt x="438" y="448"/>
                  </a:lnTo>
                  <a:lnTo>
                    <a:pt x="455" y="464"/>
                  </a:lnTo>
                  <a:lnTo>
                    <a:pt x="480" y="480"/>
                  </a:lnTo>
                  <a:lnTo>
                    <a:pt x="514" y="472"/>
                  </a:lnTo>
                  <a:lnTo>
                    <a:pt x="463" y="440"/>
                  </a:lnTo>
                  <a:lnTo>
                    <a:pt x="421" y="408"/>
                  </a:lnTo>
                  <a:lnTo>
                    <a:pt x="353" y="384"/>
                  </a:lnTo>
                  <a:lnTo>
                    <a:pt x="337" y="384"/>
                  </a:lnTo>
                  <a:lnTo>
                    <a:pt x="337" y="400"/>
                  </a:lnTo>
                  <a:lnTo>
                    <a:pt x="345" y="416"/>
                  </a:lnTo>
                  <a:lnTo>
                    <a:pt x="311" y="408"/>
                  </a:lnTo>
                  <a:lnTo>
                    <a:pt x="294" y="400"/>
                  </a:lnTo>
                  <a:lnTo>
                    <a:pt x="294" y="376"/>
                  </a:lnTo>
                  <a:lnTo>
                    <a:pt x="294" y="352"/>
                  </a:lnTo>
                  <a:lnTo>
                    <a:pt x="337" y="360"/>
                  </a:lnTo>
                  <a:lnTo>
                    <a:pt x="337" y="336"/>
                  </a:lnTo>
                  <a:lnTo>
                    <a:pt x="320" y="320"/>
                  </a:lnTo>
                  <a:lnTo>
                    <a:pt x="269" y="288"/>
                  </a:lnTo>
                  <a:lnTo>
                    <a:pt x="236" y="240"/>
                  </a:lnTo>
                  <a:lnTo>
                    <a:pt x="244" y="224"/>
                  </a:lnTo>
                  <a:lnTo>
                    <a:pt x="261" y="200"/>
                  </a:lnTo>
                  <a:lnTo>
                    <a:pt x="269" y="224"/>
                  </a:lnTo>
                  <a:lnTo>
                    <a:pt x="294" y="232"/>
                  </a:lnTo>
                  <a:lnTo>
                    <a:pt x="320" y="240"/>
                  </a:lnTo>
                  <a:lnTo>
                    <a:pt x="337" y="264"/>
                  </a:lnTo>
                  <a:lnTo>
                    <a:pt x="337" y="232"/>
                  </a:lnTo>
                  <a:lnTo>
                    <a:pt x="362" y="208"/>
                  </a:lnTo>
                  <a:lnTo>
                    <a:pt x="370" y="160"/>
                  </a:lnTo>
                  <a:lnTo>
                    <a:pt x="387" y="144"/>
                  </a:lnTo>
                  <a:lnTo>
                    <a:pt x="412" y="136"/>
                  </a:lnTo>
                  <a:lnTo>
                    <a:pt x="497" y="112"/>
                  </a:lnTo>
                  <a:lnTo>
                    <a:pt x="539" y="112"/>
                  </a:lnTo>
                  <a:lnTo>
                    <a:pt x="564" y="112"/>
                  </a:lnTo>
                  <a:lnTo>
                    <a:pt x="573" y="128"/>
                  </a:lnTo>
                  <a:lnTo>
                    <a:pt x="598" y="96"/>
                  </a:lnTo>
                  <a:lnTo>
                    <a:pt x="589" y="7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82" name="Freeform 73"/>
            <p:cNvSpPr>
              <a:spLocks/>
            </p:cNvSpPr>
            <p:nvPr/>
          </p:nvSpPr>
          <p:spPr bwMode="auto">
            <a:xfrm>
              <a:off x="4831" y="3488"/>
              <a:ext cx="244" cy="192"/>
            </a:xfrm>
            <a:custGeom>
              <a:avLst/>
              <a:gdLst/>
              <a:ahLst/>
              <a:cxnLst>
                <a:cxn ang="0">
                  <a:pos x="227" y="32"/>
                </a:cxn>
                <a:cxn ang="0">
                  <a:pos x="185" y="16"/>
                </a:cxn>
                <a:cxn ang="0">
                  <a:pos x="177" y="0"/>
                </a:cxn>
                <a:cxn ang="0">
                  <a:pos x="134" y="0"/>
                </a:cxn>
                <a:cxn ang="0">
                  <a:pos x="75" y="24"/>
                </a:cxn>
                <a:cxn ang="0">
                  <a:pos x="50" y="32"/>
                </a:cxn>
                <a:cxn ang="0">
                  <a:pos x="25" y="40"/>
                </a:cxn>
                <a:cxn ang="0">
                  <a:pos x="16" y="72"/>
                </a:cxn>
                <a:cxn ang="0">
                  <a:pos x="0" y="64"/>
                </a:cxn>
                <a:cxn ang="0">
                  <a:pos x="0" y="88"/>
                </a:cxn>
                <a:cxn ang="0">
                  <a:pos x="8" y="144"/>
                </a:cxn>
                <a:cxn ang="0">
                  <a:pos x="33" y="176"/>
                </a:cxn>
                <a:cxn ang="0">
                  <a:pos x="59" y="184"/>
                </a:cxn>
                <a:cxn ang="0">
                  <a:pos x="67" y="192"/>
                </a:cxn>
                <a:cxn ang="0">
                  <a:pos x="75" y="192"/>
                </a:cxn>
                <a:cxn ang="0">
                  <a:pos x="109" y="176"/>
                </a:cxn>
                <a:cxn ang="0">
                  <a:pos x="134" y="176"/>
                </a:cxn>
                <a:cxn ang="0">
                  <a:pos x="168" y="136"/>
                </a:cxn>
                <a:cxn ang="0">
                  <a:pos x="236" y="128"/>
                </a:cxn>
                <a:cxn ang="0">
                  <a:pos x="244" y="104"/>
                </a:cxn>
                <a:cxn ang="0">
                  <a:pos x="244" y="64"/>
                </a:cxn>
                <a:cxn ang="0">
                  <a:pos x="227" y="32"/>
                </a:cxn>
              </a:cxnLst>
              <a:rect l="0" t="0" r="r" b="b"/>
              <a:pathLst>
                <a:path w="244" h="192">
                  <a:moveTo>
                    <a:pt x="227" y="32"/>
                  </a:moveTo>
                  <a:lnTo>
                    <a:pt x="185" y="16"/>
                  </a:lnTo>
                  <a:lnTo>
                    <a:pt x="177" y="0"/>
                  </a:lnTo>
                  <a:lnTo>
                    <a:pt x="134" y="0"/>
                  </a:lnTo>
                  <a:lnTo>
                    <a:pt x="75" y="24"/>
                  </a:lnTo>
                  <a:lnTo>
                    <a:pt x="50" y="32"/>
                  </a:lnTo>
                  <a:lnTo>
                    <a:pt x="25" y="40"/>
                  </a:lnTo>
                  <a:lnTo>
                    <a:pt x="16" y="72"/>
                  </a:lnTo>
                  <a:lnTo>
                    <a:pt x="0" y="64"/>
                  </a:lnTo>
                  <a:lnTo>
                    <a:pt x="0" y="88"/>
                  </a:lnTo>
                  <a:lnTo>
                    <a:pt x="8" y="144"/>
                  </a:lnTo>
                  <a:lnTo>
                    <a:pt x="33" y="176"/>
                  </a:lnTo>
                  <a:lnTo>
                    <a:pt x="59" y="184"/>
                  </a:lnTo>
                  <a:lnTo>
                    <a:pt x="67" y="192"/>
                  </a:lnTo>
                  <a:lnTo>
                    <a:pt x="75" y="192"/>
                  </a:lnTo>
                  <a:lnTo>
                    <a:pt x="109" y="176"/>
                  </a:lnTo>
                  <a:lnTo>
                    <a:pt x="134" y="176"/>
                  </a:lnTo>
                  <a:lnTo>
                    <a:pt x="168" y="136"/>
                  </a:lnTo>
                  <a:lnTo>
                    <a:pt x="236" y="128"/>
                  </a:lnTo>
                  <a:lnTo>
                    <a:pt x="244" y="104"/>
                  </a:lnTo>
                  <a:lnTo>
                    <a:pt x="244" y="64"/>
                  </a:lnTo>
                  <a:lnTo>
                    <a:pt x="227" y="32"/>
                  </a:lnTo>
                  <a:close/>
                </a:path>
              </a:pathLst>
            </a:custGeom>
            <a:grpFill/>
            <a:ln w="9525">
              <a:noFill/>
              <a:round/>
              <a:headEnd/>
              <a:tailEnd/>
            </a:ln>
          </p:spPr>
          <p:txBody>
            <a:bodyPr/>
            <a:lstStyle/>
            <a:p>
              <a:pPr>
                <a:defRPr/>
              </a:pPr>
              <a:endParaRPr lang="en-GB"/>
            </a:p>
          </p:txBody>
        </p:sp>
        <p:sp>
          <p:nvSpPr>
            <p:cNvPr id="83" name="Freeform 74"/>
            <p:cNvSpPr>
              <a:spLocks/>
            </p:cNvSpPr>
            <p:nvPr/>
          </p:nvSpPr>
          <p:spPr bwMode="auto">
            <a:xfrm>
              <a:off x="4965" y="3184"/>
              <a:ext cx="590" cy="408"/>
            </a:xfrm>
            <a:custGeom>
              <a:avLst/>
              <a:gdLst/>
              <a:ahLst/>
              <a:cxnLst>
                <a:cxn ang="0">
                  <a:pos x="455" y="256"/>
                </a:cxn>
                <a:cxn ang="0">
                  <a:pos x="489" y="248"/>
                </a:cxn>
                <a:cxn ang="0">
                  <a:pos x="514" y="232"/>
                </a:cxn>
                <a:cxn ang="0">
                  <a:pos x="565" y="240"/>
                </a:cxn>
                <a:cxn ang="0">
                  <a:pos x="590" y="232"/>
                </a:cxn>
                <a:cxn ang="0">
                  <a:pos x="565" y="200"/>
                </a:cxn>
                <a:cxn ang="0">
                  <a:pos x="523" y="176"/>
                </a:cxn>
                <a:cxn ang="0">
                  <a:pos x="548" y="144"/>
                </a:cxn>
                <a:cxn ang="0">
                  <a:pos x="548" y="104"/>
                </a:cxn>
                <a:cxn ang="0">
                  <a:pos x="548" y="72"/>
                </a:cxn>
                <a:cxn ang="0">
                  <a:pos x="573" y="64"/>
                </a:cxn>
                <a:cxn ang="0">
                  <a:pos x="582" y="48"/>
                </a:cxn>
                <a:cxn ang="0">
                  <a:pos x="582" y="32"/>
                </a:cxn>
                <a:cxn ang="0">
                  <a:pos x="582" y="16"/>
                </a:cxn>
                <a:cxn ang="0">
                  <a:pos x="531" y="16"/>
                </a:cxn>
                <a:cxn ang="0">
                  <a:pos x="523" y="0"/>
                </a:cxn>
                <a:cxn ang="0">
                  <a:pos x="481" y="8"/>
                </a:cxn>
                <a:cxn ang="0">
                  <a:pos x="455" y="0"/>
                </a:cxn>
                <a:cxn ang="0">
                  <a:pos x="413" y="8"/>
                </a:cxn>
                <a:cxn ang="0">
                  <a:pos x="363" y="24"/>
                </a:cxn>
                <a:cxn ang="0">
                  <a:pos x="321" y="80"/>
                </a:cxn>
                <a:cxn ang="0">
                  <a:pos x="270" y="88"/>
                </a:cxn>
                <a:cxn ang="0">
                  <a:pos x="219" y="88"/>
                </a:cxn>
                <a:cxn ang="0">
                  <a:pos x="194" y="88"/>
                </a:cxn>
                <a:cxn ang="0">
                  <a:pos x="169" y="112"/>
                </a:cxn>
                <a:cxn ang="0">
                  <a:pos x="76" y="112"/>
                </a:cxn>
                <a:cxn ang="0">
                  <a:pos x="43" y="104"/>
                </a:cxn>
                <a:cxn ang="0">
                  <a:pos x="43" y="80"/>
                </a:cxn>
                <a:cxn ang="0">
                  <a:pos x="9" y="64"/>
                </a:cxn>
                <a:cxn ang="0">
                  <a:pos x="0" y="88"/>
                </a:cxn>
                <a:cxn ang="0">
                  <a:pos x="9" y="120"/>
                </a:cxn>
                <a:cxn ang="0">
                  <a:pos x="26" y="152"/>
                </a:cxn>
                <a:cxn ang="0">
                  <a:pos x="68" y="184"/>
                </a:cxn>
                <a:cxn ang="0">
                  <a:pos x="51" y="224"/>
                </a:cxn>
                <a:cxn ang="0">
                  <a:pos x="34" y="232"/>
                </a:cxn>
                <a:cxn ang="0">
                  <a:pos x="34" y="264"/>
                </a:cxn>
                <a:cxn ang="0">
                  <a:pos x="51" y="272"/>
                </a:cxn>
                <a:cxn ang="0">
                  <a:pos x="43" y="304"/>
                </a:cxn>
                <a:cxn ang="0">
                  <a:pos x="51" y="320"/>
                </a:cxn>
                <a:cxn ang="0">
                  <a:pos x="93" y="336"/>
                </a:cxn>
                <a:cxn ang="0">
                  <a:pos x="110" y="368"/>
                </a:cxn>
                <a:cxn ang="0">
                  <a:pos x="110" y="408"/>
                </a:cxn>
                <a:cxn ang="0">
                  <a:pos x="110" y="400"/>
                </a:cxn>
                <a:cxn ang="0">
                  <a:pos x="152" y="400"/>
                </a:cxn>
                <a:cxn ang="0">
                  <a:pos x="194" y="384"/>
                </a:cxn>
                <a:cxn ang="0">
                  <a:pos x="245" y="352"/>
                </a:cxn>
                <a:cxn ang="0">
                  <a:pos x="278" y="368"/>
                </a:cxn>
                <a:cxn ang="0">
                  <a:pos x="312" y="368"/>
                </a:cxn>
                <a:cxn ang="0">
                  <a:pos x="337" y="368"/>
                </a:cxn>
                <a:cxn ang="0">
                  <a:pos x="396" y="352"/>
                </a:cxn>
                <a:cxn ang="0">
                  <a:pos x="430" y="336"/>
                </a:cxn>
                <a:cxn ang="0">
                  <a:pos x="422" y="296"/>
                </a:cxn>
                <a:cxn ang="0">
                  <a:pos x="447" y="296"/>
                </a:cxn>
                <a:cxn ang="0">
                  <a:pos x="455" y="280"/>
                </a:cxn>
                <a:cxn ang="0">
                  <a:pos x="455" y="256"/>
                </a:cxn>
              </a:cxnLst>
              <a:rect l="0" t="0" r="r" b="b"/>
              <a:pathLst>
                <a:path w="590" h="408">
                  <a:moveTo>
                    <a:pt x="455" y="256"/>
                  </a:moveTo>
                  <a:lnTo>
                    <a:pt x="489" y="248"/>
                  </a:lnTo>
                  <a:lnTo>
                    <a:pt x="514" y="232"/>
                  </a:lnTo>
                  <a:lnTo>
                    <a:pt x="565" y="240"/>
                  </a:lnTo>
                  <a:lnTo>
                    <a:pt x="590" y="232"/>
                  </a:lnTo>
                  <a:lnTo>
                    <a:pt x="565" y="200"/>
                  </a:lnTo>
                  <a:lnTo>
                    <a:pt x="523" y="176"/>
                  </a:lnTo>
                  <a:lnTo>
                    <a:pt x="548" y="144"/>
                  </a:lnTo>
                  <a:lnTo>
                    <a:pt x="548" y="104"/>
                  </a:lnTo>
                  <a:lnTo>
                    <a:pt x="548" y="72"/>
                  </a:lnTo>
                  <a:lnTo>
                    <a:pt x="573" y="64"/>
                  </a:lnTo>
                  <a:lnTo>
                    <a:pt x="582" y="48"/>
                  </a:lnTo>
                  <a:lnTo>
                    <a:pt x="582" y="32"/>
                  </a:lnTo>
                  <a:lnTo>
                    <a:pt x="582" y="16"/>
                  </a:lnTo>
                  <a:lnTo>
                    <a:pt x="531" y="16"/>
                  </a:lnTo>
                  <a:lnTo>
                    <a:pt x="523" y="0"/>
                  </a:lnTo>
                  <a:lnTo>
                    <a:pt x="481" y="8"/>
                  </a:lnTo>
                  <a:lnTo>
                    <a:pt x="455" y="0"/>
                  </a:lnTo>
                  <a:lnTo>
                    <a:pt x="413" y="8"/>
                  </a:lnTo>
                  <a:lnTo>
                    <a:pt x="363" y="24"/>
                  </a:lnTo>
                  <a:lnTo>
                    <a:pt x="321" y="80"/>
                  </a:lnTo>
                  <a:lnTo>
                    <a:pt x="270" y="88"/>
                  </a:lnTo>
                  <a:lnTo>
                    <a:pt x="219" y="88"/>
                  </a:lnTo>
                  <a:lnTo>
                    <a:pt x="194" y="88"/>
                  </a:lnTo>
                  <a:lnTo>
                    <a:pt x="169" y="112"/>
                  </a:lnTo>
                  <a:lnTo>
                    <a:pt x="76" y="112"/>
                  </a:lnTo>
                  <a:lnTo>
                    <a:pt x="43" y="104"/>
                  </a:lnTo>
                  <a:lnTo>
                    <a:pt x="43" y="80"/>
                  </a:lnTo>
                  <a:lnTo>
                    <a:pt x="9" y="64"/>
                  </a:lnTo>
                  <a:lnTo>
                    <a:pt x="0" y="88"/>
                  </a:lnTo>
                  <a:lnTo>
                    <a:pt x="9" y="120"/>
                  </a:lnTo>
                  <a:lnTo>
                    <a:pt x="26" y="152"/>
                  </a:lnTo>
                  <a:lnTo>
                    <a:pt x="68" y="184"/>
                  </a:lnTo>
                  <a:lnTo>
                    <a:pt x="51" y="224"/>
                  </a:lnTo>
                  <a:lnTo>
                    <a:pt x="34" y="232"/>
                  </a:lnTo>
                  <a:lnTo>
                    <a:pt x="34" y="264"/>
                  </a:lnTo>
                  <a:lnTo>
                    <a:pt x="51" y="272"/>
                  </a:lnTo>
                  <a:lnTo>
                    <a:pt x="43" y="304"/>
                  </a:lnTo>
                  <a:lnTo>
                    <a:pt x="51" y="320"/>
                  </a:lnTo>
                  <a:lnTo>
                    <a:pt x="93" y="336"/>
                  </a:lnTo>
                  <a:lnTo>
                    <a:pt x="110" y="368"/>
                  </a:lnTo>
                  <a:lnTo>
                    <a:pt x="110" y="408"/>
                  </a:lnTo>
                  <a:lnTo>
                    <a:pt x="110" y="400"/>
                  </a:lnTo>
                  <a:lnTo>
                    <a:pt x="152" y="400"/>
                  </a:lnTo>
                  <a:lnTo>
                    <a:pt x="194" y="384"/>
                  </a:lnTo>
                  <a:lnTo>
                    <a:pt x="245" y="352"/>
                  </a:lnTo>
                  <a:lnTo>
                    <a:pt x="278" y="368"/>
                  </a:lnTo>
                  <a:lnTo>
                    <a:pt x="312" y="368"/>
                  </a:lnTo>
                  <a:lnTo>
                    <a:pt x="337" y="368"/>
                  </a:lnTo>
                  <a:lnTo>
                    <a:pt x="396" y="352"/>
                  </a:lnTo>
                  <a:lnTo>
                    <a:pt x="430" y="336"/>
                  </a:lnTo>
                  <a:lnTo>
                    <a:pt x="422" y="296"/>
                  </a:lnTo>
                  <a:lnTo>
                    <a:pt x="447" y="296"/>
                  </a:lnTo>
                  <a:lnTo>
                    <a:pt x="455" y="280"/>
                  </a:lnTo>
                  <a:lnTo>
                    <a:pt x="455" y="256"/>
                  </a:lnTo>
                  <a:close/>
                </a:path>
              </a:pathLst>
            </a:custGeom>
            <a:grpFill/>
            <a:ln w="9525">
              <a:noFill/>
              <a:round/>
              <a:headEnd/>
              <a:tailEnd/>
            </a:ln>
          </p:spPr>
          <p:txBody>
            <a:bodyPr/>
            <a:lstStyle/>
            <a:p>
              <a:pPr>
                <a:defRPr/>
              </a:pPr>
              <a:endParaRPr lang="en-GB"/>
            </a:p>
          </p:txBody>
        </p:sp>
        <p:sp>
          <p:nvSpPr>
            <p:cNvPr id="84" name="Freeform 75"/>
            <p:cNvSpPr>
              <a:spLocks/>
            </p:cNvSpPr>
            <p:nvPr/>
          </p:nvSpPr>
          <p:spPr bwMode="auto">
            <a:xfrm>
              <a:off x="4831" y="3488"/>
              <a:ext cx="244" cy="192"/>
            </a:xfrm>
            <a:custGeom>
              <a:avLst/>
              <a:gdLst/>
              <a:ahLst/>
              <a:cxnLst>
                <a:cxn ang="0">
                  <a:pos x="227" y="32"/>
                </a:cxn>
                <a:cxn ang="0">
                  <a:pos x="185" y="16"/>
                </a:cxn>
                <a:cxn ang="0">
                  <a:pos x="177" y="0"/>
                </a:cxn>
                <a:cxn ang="0">
                  <a:pos x="177" y="0"/>
                </a:cxn>
                <a:cxn ang="0">
                  <a:pos x="134" y="0"/>
                </a:cxn>
                <a:cxn ang="0">
                  <a:pos x="75" y="24"/>
                </a:cxn>
                <a:cxn ang="0">
                  <a:pos x="50" y="32"/>
                </a:cxn>
                <a:cxn ang="0">
                  <a:pos x="25" y="40"/>
                </a:cxn>
                <a:cxn ang="0">
                  <a:pos x="16" y="72"/>
                </a:cxn>
                <a:cxn ang="0">
                  <a:pos x="0" y="64"/>
                </a:cxn>
                <a:cxn ang="0">
                  <a:pos x="0" y="88"/>
                </a:cxn>
                <a:cxn ang="0">
                  <a:pos x="8" y="144"/>
                </a:cxn>
                <a:cxn ang="0">
                  <a:pos x="33" y="176"/>
                </a:cxn>
                <a:cxn ang="0">
                  <a:pos x="59" y="184"/>
                </a:cxn>
                <a:cxn ang="0">
                  <a:pos x="67" y="192"/>
                </a:cxn>
                <a:cxn ang="0">
                  <a:pos x="75" y="192"/>
                </a:cxn>
                <a:cxn ang="0">
                  <a:pos x="109" y="176"/>
                </a:cxn>
                <a:cxn ang="0">
                  <a:pos x="134" y="176"/>
                </a:cxn>
                <a:cxn ang="0">
                  <a:pos x="168" y="136"/>
                </a:cxn>
                <a:cxn ang="0">
                  <a:pos x="236" y="128"/>
                </a:cxn>
                <a:cxn ang="0">
                  <a:pos x="244" y="104"/>
                </a:cxn>
                <a:cxn ang="0">
                  <a:pos x="244" y="64"/>
                </a:cxn>
                <a:cxn ang="0">
                  <a:pos x="227" y="32"/>
                </a:cxn>
              </a:cxnLst>
              <a:rect l="0" t="0" r="r" b="b"/>
              <a:pathLst>
                <a:path w="244" h="192">
                  <a:moveTo>
                    <a:pt x="227" y="32"/>
                  </a:moveTo>
                  <a:lnTo>
                    <a:pt x="185" y="16"/>
                  </a:lnTo>
                  <a:lnTo>
                    <a:pt x="177" y="0"/>
                  </a:lnTo>
                  <a:lnTo>
                    <a:pt x="177" y="0"/>
                  </a:lnTo>
                  <a:lnTo>
                    <a:pt x="134" y="0"/>
                  </a:lnTo>
                  <a:lnTo>
                    <a:pt x="75" y="24"/>
                  </a:lnTo>
                  <a:lnTo>
                    <a:pt x="50" y="32"/>
                  </a:lnTo>
                  <a:lnTo>
                    <a:pt x="25" y="40"/>
                  </a:lnTo>
                  <a:lnTo>
                    <a:pt x="16" y="72"/>
                  </a:lnTo>
                  <a:lnTo>
                    <a:pt x="0" y="64"/>
                  </a:lnTo>
                  <a:lnTo>
                    <a:pt x="0" y="88"/>
                  </a:lnTo>
                  <a:lnTo>
                    <a:pt x="8" y="144"/>
                  </a:lnTo>
                  <a:lnTo>
                    <a:pt x="33" y="176"/>
                  </a:lnTo>
                  <a:lnTo>
                    <a:pt x="59" y="184"/>
                  </a:lnTo>
                  <a:lnTo>
                    <a:pt x="67" y="192"/>
                  </a:lnTo>
                  <a:lnTo>
                    <a:pt x="75" y="192"/>
                  </a:lnTo>
                  <a:lnTo>
                    <a:pt x="109" y="176"/>
                  </a:lnTo>
                  <a:lnTo>
                    <a:pt x="134" y="176"/>
                  </a:lnTo>
                  <a:lnTo>
                    <a:pt x="168" y="136"/>
                  </a:lnTo>
                  <a:lnTo>
                    <a:pt x="236" y="128"/>
                  </a:lnTo>
                  <a:lnTo>
                    <a:pt x="244" y="104"/>
                  </a:lnTo>
                  <a:lnTo>
                    <a:pt x="244" y="64"/>
                  </a:lnTo>
                  <a:lnTo>
                    <a:pt x="227" y="3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85" name="Freeform 76"/>
            <p:cNvSpPr>
              <a:spLocks/>
            </p:cNvSpPr>
            <p:nvPr/>
          </p:nvSpPr>
          <p:spPr bwMode="auto">
            <a:xfrm>
              <a:off x="4965" y="3184"/>
              <a:ext cx="590" cy="408"/>
            </a:xfrm>
            <a:custGeom>
              <a:avLst/>
              <a:gdLst/>
              <a:ahLst/>
              <a:cxnLst>
                <a:cxn ang="0">
                  <a:pos x="455" y="256"/>
                </a:cxn>
                <a:cxn ang="0">
                  <a:pos x="489" y="248"/>
                </a:cxn>
                <a:cxn ang="0">
                  <a:pos x="514" y="232"/>
                </a:cxn>
                <a:cxn ang="0">
                  <a:pos x="565" y="240"/>
                </a:cxn>
                <a:cxn ang="0">
                  <a:pos x="590" y="232"/>
                </a:cxn>
                <a:cxn ang="0">
                  <a:pos x="565" y="200"/>
                </a:cxn>
                <a:cxn ang="0">
                  <a:pos x="523" y="176"/>
                </a:cxn>
                <a:cxn ang="0">
                  <a:pos x="548" y="144"/>
                </a:cxn>
                <a:cxn ang="0">
                  <a:pos x="548" y="104"/>
                </a:cxn>
                <a:cxn ang="0">
                  <a:pos x="548" y="72"/>
                </a:cxn>
                <a:cxn ang="0">
                  <a:pos x="573" y="64"/>
                </a:cxn>
                <a:cxn ang="0">
                  <a:pos x="582" y="48"/>
                </a:cxn>
                <a:cxn ang="0">
                  <a:pos x="582" y="32"/>
                </a:cxn>
                <a:cxn ang="0">
                  <a:pos x="582" y="16"/>
                </a:cxn>
                <a:cxn ang="0">
                  <a:pos x="531" y="16"/>
                </a:cxn>
                <a:cxn ang="0">
                  <a:pos x="523" y="0"/>
                </a:cxn>
                <a:cxn ang="0">
                  <a:pos x="481" y="8"/>
                </a:cxn>
                <a:cxn ang="0">
                  <a:pos x="455" y="0"/>
                </a:cxn>
                <a:cxn ang="0">
                  <a:pos x="413" y="8"/>
                </a:cxn>
                <a:cxn ang="0">
                  <a:pos x="363" y="24"/>
                </a:cxn>
                <a:cxn ang="0">
                  <a:pos x="321" y="80"/>
                </a:cxn>
                <a:cxn ang="0">
                  <a:pos x="270" y="88"/>
                </a:cxn>
                <a:cxn ang="0">
                  <a:pos x="219" y="88"/>
                </a:cxn>
                <a:cxn ang="0">
                  <a:pos x="194" y="88"/>
                </a:cxn>
                <a:cxn ang="0">
                  <a:pos x="169" y="112"/>
                </a:cxn>
                <a:cxn ang="0">
                  <a:pos x="76" y="112"/>
                </a:cxn>
                <a:cxn ang="0">
                  <a:pos x="43" y="104"/>
                </a:cxn>
                <a:cxn ang="0">
                  <a:pos x="43" y="80"/>
                </a:cxn>
                <a:cxn ang="0">
                  <a:pos x="9" y="64"/>
                </a:cxn>
                <a:cxn ang="0">
                  <a:pos x="0" y="88"/>
                </a:cxn>
                <a:cxn ang="0">
                  <a:pos x="9" y="120"/>
                </a:cxn>
                <a:cxn ang="0">
                  <a:pos x="26" y="152"/>
                </a:cxn>
                <a:cxn ang="0">
                  <a:pos x="68" y="184"/>
                </a:cxn>
                <a:cxn ang="0">
                  <a:pos x="51" y="224"/>
                </a:cxn>
                <a:cxn ang="0">
                  <a:pos x="34" y="232"/>
                </a:cxn>
                <a:cxn ang="0">
                  <a:pos x="34" y="264"/>
                </a:cxn>
                <a:cxn ang="0">
                  <a:pos x="51" y="272"/>
                </a:cxn>
                <a:cxn ang="0">
                  <a:pos x="43" y="304"/>
                </a:cxn>
                <a:cxn ang="0">
                  <a:pos x="51" y="320"/>
                </a:cxn>
                <a:cxn ang="0">
                  <a:pos x="93" y="336"/>
                </a:cxn>
                <a:cxn ang="0">
                  <a:pos x="110" y="368"/>
                </a:cxn>
                <a:cxn ang="0">
                  <a:pos x="110" y="408"/>
                </a:cxn>
                <a:cxn ang="0">
                  <a:pos x="110" y="400"/>
                </a:cxn>
                <a:cxn ang="0">
                  <a:pos x="152" y="400"/>
                </a:cxn>
                <a:cxn ang="0">
                  <a:pos x="194" y="384"/>
                </a:cxn>
                <a:cxn ang="0">
                  <a:pos x="245" y="352"/>
                </a:cxn>
                <a:cxn ang="0">
                  <a:pos x="278" y="368"/>
                </a:cxn>
                <a:cxn ang="0">
                  <a:pos x="312" y="368"/>
                </a:cxn>
                <a:cxn ang="0">
                  <a:pos x="337" y="368"/>
                </a:cxn>
                <a:cxn ang="0">
                  <a:pos x="396" y="352"/>
                </a:cxn>
                <a:cxn ang="0">
                  <a:pos x="430" y="336"/>
                </a:cxn>
                <a:cxn ang="0">
                  <a:pos x="422" y="296"/>
                </a:cxn>
                <a:cxn ang="0">
                  <a:pos x="447" y="296"/>
                </a:cxn>
                <a:cxn ang="0">
                  <a:pos x="447" y="296"/>
                </a:cxn>
                <a:cxn ang="0">
                  <a:pos x="455" y="280"/>
                </a:cxn>
                <a:cxn ang="0">
                  <a:pos x="455" y="256"/>
                </a:cxn>
              </a:cxnLst>
              <a:rect l="0" t="0" r="r" b="b"/>
              <a:pathLst>
                <a:path w="590" h="408">
                  <a:moveTo>
                    <a:pt x="455" y="256"/>
                  </a:moveTo>
                  <a:lnTo>
                    <a:pt x="489" y="248"/>
                  </a:lnTo>
                  <a:lnTo>
                    <a:pt x="514" y="232"/>
                  </a:lnTo>
                  <a:lnTo>
                    <a:pt x="565" y="240"/>
                  </a:lnTo>
                  <a:lnTo>
                    <a:pt x="590" y="232"/>
                  </a:lnTo>
                  <a:lnTo>
                    <a:pt x="565" y="200"/>
                  </a:lnTo>
                  <a:lnTo>
                    <a:pt x="523" y="176"/>
                  </a:lnTo>
                  <a:lnTo>
                    <a:pt x="548" y="144"/>
                  </a:lnTo>
                  <a:lnTo>
                    <a:pt x="548" y="104"/>
                  </a:lnTo>
                  <a:lnTo>
                    <a:pt x="548" y="72"/>
                  </a:lnTo>
                  <a:lnTo>
                    <a:pt x="573" y="64"/>
                  </a:lnTo>
                  <a:lnTo>
                    <a:pt x="582" y="48"/>
                  </a:lnTo>
                  <a:lnTo>
                    <a:pt x="582" y="32"/>
                  </a:lnTo>
                  <a:lnTo>
                    <a:pt x="582" y="16"/>
                  </a:lnTo>
                  <a:lnTo>
                    <a:pt x="531" y="16"/>
                  </a:lnTo>
                  <a:lnTo>
                    <a:pt x="523" y="0"/>
                  </a:lnTo>
                  <a:lnTo>
                    <a:pt x="481" y="8"/>
                  </a:lnTo>
                  <a:lnTo>
                    <a:pt x="455" y="0"/>
                  </a:lnTo>
                  <a:lnTo>
                    <a:pt x="413" y="8"/>
                  </a:lnTo>
                  <a:lnTo>
                    <a:pt x="363" y="24"/>
                  </a:lnTo>
                  <a:lnTo>
                    <a:pt x="321" y="80"/>
                  </a:lnTo>
                  <a:lnTo>
                    <a:pt x="270" y="88"/>
                  </a:lnTo>
                  <a:lnTo>
                    <a:pt x="219" y="88"/>
                  </a:lnTo>
                  <a:lnTo>
                    <a:pt x="194" y="88"/>
                  </a:lnTo>
                  <a:lnTo>
                    <a:pt x="169" y="112"/>
                  </a:lnTo>
                  <a:lnTo>
                    <a:pt x="76" y="112"/>
                  </a:lnTo>
                  <a:lnTo>
                    <a:pt x="43" y="104"/>
                  </a:lnTo>
                  <a:lnTo>
                    <a:pt x="43" y="80"/>
                  </a:lnTo>
                  <a:lnTo>
                    <a:pt x="9" y="64"/>
                  </a:lnTo>
                  <a:lnTo>
                    <a:pt x="0" y="88"/>
                  </a:lnTo>
                  <a:lnTo>
                    <a:pt x="9" y="120"/>
                  </a:lnTo>
                  <a:lnTo>
                    <a:pt x="26" y="152"/>
                  </a:lnTo>
                  <a:lnTo>
                    <a:pt x="68" y="184"/>
                  </a:lnTo>
                  <a:lnTo>
                    <a:pt x="51" y="224"/>
                  </a:lnTo>
                  <a:lnTo>
                    <a:pt x="34" y="232"/>
                  </a:lnTo>
                  <a:lnTo>
                    <a:pt x="34" y="264"/>
                  </a:lnTo>
                  <a:lnTo>
                    <a:pt x="51" y="272"/>
                  </a:lnTo>
                  <a:lnTo>
                    <a:pt x="43" y="304"/>
                  </a:lnTo>
                  <a:lnTo>
                    <a:pt x="51" y="320"/>
                  </a:lnTo>
                  <a:lnTo>
                    <a:pt x="93" y="336"/>
                  </a:lnTo>
                  <a:lnTo>
                    <a:pt x="110" y="368"/>
                  </a:lnTo>
                  <a:lnTo>
                    <a:pt x="110" y="408"/>
                  </a:lnTo>
                  <a:lnTo>
                    <a:pt x="110" y="400"/>
                  </a:lnTo>
                  <a:lnTo>
                    <a:pt x="152" y="400"/>
                  </a:lnTo>
                  <a:lnTo>
                    <a:pt x="194" y="384"/>
                  </a:lnTo>
                  <a:lnTo>
                    <a:pt x="245" y="352"/>
                  </a:lnTo>
                  <a:lnTo>
                    <a:pt x="278" y="368"/>
                  </a:lnTo>
                  <a:lnTo>
                    <a:pt x="312" y="368"/>
                  </a:lnTo>
                  <a:lnTo>
                    <a:pt x="337" y="368"/>
                  </a:lnTo>
                  <a:lnTo>
                    <a:pt x="396" y="352"/>
                  </a:lnTo>
                  <a:lnTo>
                    <a:pt x="430" y="336"/>
                  </a:lnTo>
                  <a:lnTo>
                    <a:pt x="422" y="296"/>
                  </a:lnTo>
                  <a:lnTo>
                    <a:pt x="447" y="296"/>
                  </a:lnTo>
                  <a:lnTo>
                    <a:pt x="447" y="296"/>
                  </a:lnTo>
                  <a:lnTo>
                    <a:pt x="455" y="280"/>
                  </a:lnTo>
                  <a:lnTo>
                    <a:pt x="455" y="256"/>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86" name="Freeform 77"/>
            <p:cNvSpPr>
              <a:spLocks/>
            </p:cNvSpPr>
            <p:nvPr/>
          </p:nvSpPr>
          <p:spPr bwMode="auto">
            <a:xfrm>
              <a:off x="5404" y="3416"/>
              <a:ext cx="364" cy="616"/>
            </a:xfrm>
            <a:custGeom>
              <a:avLst/>
              <a:gdLst/>
              <a:ahLst/>
              <a:cxnLst>
                <a:cxn ang="0">
                  <a:pos x="219" y="40"/>
                </a:cxn>
                <a:cxn ang="0">
                  <a:pos x="151" y="0"/>
                </a:cxn>
                <a:cxn ang="0">
                  <a:pos x="75" y="0"/>
                </a:cxn>
                <a:cxn ang="0">
                  <a:pos x="16" y="24"/>
                </a:cxn>
                <a:cxn ang="0">
                  <a:pos x="8" y="64"/>
                </a:cxn>
                <a:cxn ang="0">
                  <a:pos x="16" y="136"/>
                </a:cxn>
                <a:cxn ang="0">
                  <a:pos x="0" y="192"/>
                </a:cxn>
                <a:cxn ang="0">
                  <a:pos x="67" y="184"/>
                </a:cxn>
                <a:cxn ang="0">
                  <a:pos x="33" y="256"/>
                </a:cxn>
                <a:cxn ang="0">
                  <a:pos x="118" y="312"/>
                </a:cxn>
                <a:cxn ang="0">
                  <a:pos x="160" y="384"/>
                </a:cxn>
                <a:cxn ang="0">
                  <a:pos x="168" y="432"/>
                </a:cxn>
                <a:cxn ang="0">
                  <a:pos x="101" y="440"/>
                </a:cxn>
                <a:cxn ang="0">
                  <a:pos x="126" y="496"/>
                </a:cxn>
                <a:cxn ang="0">
                  <a:pos x="168" y="480"/>
                </a:cxn>
                <a:cxn ang="0">
                  <a:pos x="219" y="504"/>
                </a:cxn>
                <a:cxn ang="0">
                  <a:pos x="235" y="560"/>
                </a:cxn>
                <a:cxn ang="0">
                  <a:pos x="244" y="592"/>
                </a:cxn>
                <a:cxn ang="0">
                  <a:pos x="261" y="600"/>
                </a:cxn>
                <a:cxn ang="0">
                  <a:pos x="337" y="616"/>
                </a:cxn>
                <a:cxn ang="0">
                  <a:pos x="360" y="578"/>
                </a:cxn>
                <a:cxn ang="0">
                  <a:pos x="303" y="56"/>
                </a:cxn>
                <a:cxn ang="0">
                  <a:pos x="320" y="152"/>
                </a:cxn>
                <a:cxn ang="0">
                  <a:pos x="244" y="168"/>
                </a:cxn>
                <a:cxn ang="0">
                  <a:pos x="151" y="200"/>
                </a:cxn>
                <a:cxn ang="0">
                  <a:pos x="92" y="208"/>
                </a:cxn>
                <a:cxn ang="0">
                  <a:pos x="42" y="264"/>
                </a:cxn>
                <a:cxn ang="0">
                  <a:pos x="59" y="232"/>
                </a:cxn>
                <a:cxn ang="0">
                  <a:pos x="126" y="168"/>
                </a:cxn>
                <a:cxn ang="0">
                  <a:pos x="185" y="104"/>
                </a:cxn>
                <a:cxn ang="0">
                  <a:pos x="286" y="80"/>
                </a:cxn>
                <a:cxn ang="0">
                  <a:pos x="303" y="96"/>
                </a:cxn>
                <a:cxn ang="0">
                  <a:pos x="328" y="112"/>
                </a:cxn>
                <a:cxn ang="0">
                  <a:pos x="303" y="56"/>
                </a:cxn>
              </a:cxnLst>
              <a:rect l="0" t="0" r="r" b="b"/>
              <a:pathLst>
                <a:path w="364" h="616">
                  <a:moveTo>
                    <a:pt x="303" y="56"/>
                  </a:moveTo>
                  <a:lnTo>
                    <a:pt x="219" y="40"/>
                  </a:lnTo>
                  <a:lnTo>
                    <a:pt x="185" y="24"/>
                  </a:lnTo>
                  <a:lnTo>
                    <a:pt x="151" y="0"/>
                  </a:lnTo>
                  <a:lnTo>
                    <a:pt x="126" y="8"/>
                  </a:lnTo>
                  <a:lnTo>
                    <a:pt x="75" y="0"/>
                  </a:lnTo>
                  <a:lnTo>
                    <a:pt x="50" y="16"/>
                  </a:lnTo>
                  <a:lnTo>
                    <a:pt x="16" y="24"/>
                  </a:lnTo>
                  <a:lnTo>
                    <a:pt x="16" y="48"/>
                  </a:lnTo>
                  <a:lnTo>
                    <a:pt x="8" y="64"/>
                  </a:lnTo>
                  <a:lnTo>
                    <a:pt x="33" y="88"/>
                  </a:lnTo>
                  <a:lnTo>
                    <a:pt x="16" y="136"/>
                  </a:lnTo>
                  <a:lnTo>
                    <a:pt x="25" y="160"/>
                  </a:lnTo>
                  <a:lnTo>
                    <a:pt x="0" y="192"/>
                  </a:lnTo>
                  <a:lnTo>
                    <a:pt x="0" y="200"/>
                  </a:lnTo>
                  <a:lnTo>
                    <a:pt x="67" y="184"/>
                  </a:lnTo>
                  <a:lnTo>
                    <a:pt x="42" y="216"/>
                  </a:lnTo>
                  <a:lnTo>
                    <a:pt x="33" y="256"/>
                  </a:lnTo>
                  <a:lnTo>
                    <a:pt x="50" y="328"/>
                  </a:lnTo>
                  <a:lnTo>
                    <a:pt x="118" y="312"/>
                  </a:lnTo>
                  <a:lnTo>
                    <a:pt x="118" y="352"/>
                  </a:lnTo>
                  <a:lnTo>
                    <a:pt x="160" y="384"/>
                  </a:lnTo>
                  <a:lnTo>
                    <a:pt x="151" y="408"/>
                  </a:lnTo>
                  <a:lnTo>
                    <a:pt x="168" y="432"/>
                  </a:lnTo>
                  <a:lnTo>
                    <a:pt x="134" y="448"/>
                  </a:lnTo>
                  <a:lnTo>
                    <a:pt x="101" y="440"/>
                  </a:lnTo>
                  <a:lnTo>
                    <a:pt x="101" y="472"/>
                  </a:lnTo>
                  <a:lnTo>
                    <a:pt x="126" y="496"/>
                  </a:lnTo>
                  <a:lnTo>
                    <a:pt x="151" y="480"/>
                  </a:lnTo>
                  <a:lnTo>
                    <a:pt x="168" y="480"/>
                  </a:lnTo>
                  <a:lnTo>
                    <a:pt x="185" y="488"/>
                  </a:lnTo>
                  <a:lnTo>
                    <a:pt x="219" y="504"/>
                  </a:lnTo>
                  <a:lnTo>
                    <a:pt x="227" y="528"/>
                  </a:lnTo>
                  <a:lnTo>
                    <a:pt x="235" y="560"/>
                  </a:lnTo>
                  <a:lnTo>
                    <a:pt x="269" y="576"/>
                  </a:lnTo>
                  <a:lnTo>
                    <a:pt x="244" y="592"/>
                  </a:lnTo>
                  <a:lnTo>
                    <a:pt x="244" y="600"/>
                  </a:lnTo>
                  <a:lnTo>
                    <a:pt x="261" y="600"/>
                  </a:lnTo>
                  <a:lnTo>
                    <a:pt x="345" y="584"/>
                  </a:lnTo>
                  <a:lnTo>
                    <a:pt x="337" y="616"/>
                  </a:lnTo>
                  <a:lnTo>
                    <a:pt x="364" y="602"/>
                  </a:lnTo>
                  <a:lnTo>
                    <a:pt x="360" y="578"/>
                  </a:lnTo>
                  <a:lnTo>
                    <a:pt x="354" y="56"/>
                  </a:lnTo>
                  <a:lnTo>
                    <a:pt x="303" y="56"/>
                  </a:lnTo>
                  <a:lnTo>
                    <a:pt x="286" y="136"/>
                  </a:lnTo>
                  <a:lnTo>
                    <a:pt x="320" y="152"/>
                  </a:lnTo>
                  <a:lnTo>
                    <a:pt x="286" y="168"/>
                  </a:lnTo>
                  <a:lnTo>
                    <a:pt x="244" y="168"/>
                  </a:lnTo>
                  <a:lnTo>
                    <a:pt x="176" y="200"/>
                  </a:lnTo>
                  <a:lnTo>
                    <a:pt x="151" y="200"/>
                  </a:lnTo>
                  <a:lnTo>
                    <a:pt x="134" y="200"/>
                  </a:lnTo>
                  <a:lnTo>
                    <a:pt x="92" y="208"/>
                  </a:lnTo>
                  <a:lnTo>
                    <a:pt x="67" y="232"/>
                  </a:lnTo>
                  <a:lnTo>
                    <a:pt x="42" y="264"/>
                  </a:lnTo>
                  <a:lnTo>
                    <a:pt x="42" y="248"/>
                  </a:lnTo>
                  <a:lnTo>
                    <a:pt x="59" y="232"/>
                  </a:lnTo>
                  <a:lnTo>
                    <a:pt x="84" y="200"/>
                  </a:lnTo>
                  <a:lnTo>
                    <a:pt x="126" y="168"/>
                  </a:lnTo>
                  <a:lnTo>
                    <a:pt x="134" y="120"/>
                  </a:lnTo>
                  <a:lnTo>
                    <a:pt x="185" y="104"/>
                  </a:lnTo>
                  <a:lnTo>
                    <a:pt x="235" y="96"/>
                  </a:lnTo>
                  <a:lnTo>
                    <a:pt x="286" y="80"/>
                  </a:lnTo>
                  <a:lnTo>
                    <a:pt x="294" y="80"/>
                  </a:lnTo>
                  <a:lnTo>
                    <a:pt x="303" y="96"/>
                  </a:lnTo>
                  <a:lnTo>
                    <a:pt x="345" y="104"/>
                  </a:lnTo>
                  <a:lnTo>
                    <a:pt x="328" y="112"/>
                  </a:lnTo>
                  <a:lnTo>
                    <a:pt x="286" y="136"/>
                  </a:lnTo>
                  <a:lnTo>
                    <a:pt x="303" y="56"/>
                  </a:lnTo>
                  <a:close/>
                </a:path>
              </a:pathLst>
            </a:custGeom>
            <a:grpFill/>
            <a:ln w="9525">
              <a:noFill/>
              <a:round/>
              <a:headEnd/>
              <a:tailEnd/>
            </a:ln>
          </p:spPr>
          <p:txBody>
            <a:bodyPr/>
            <a:lstStyle/>
            <a:p>
              <a:pPr>
                <a:defRPr/>
              </a:pPr>
              <a:endParaRPr lang="en-GB"/>
            </a:p>
          </p:txBody>
        </p:sp>
        <p:sp>
          <p:nvSpPr>
            <p:cNvPr id="87" name="Freeform 78"/>
            <p:cNvSpPr>
              <a:spLocks/>
            </p:cNvSpPr>
            <p:nvPr/>
          </p:nvSpPr>
          <p:spPr bwMode="auto">
            <a:xfrm>
              <a:off x="5404" y="3416"/>
              <a:ext cx="362" cy="616"/>
            </a:xfrm>
            <a:custGeom>
              <a:avLst/>
              <a:gdLst/>
              <a:ahLst/>
              <a:cxnLst>
                <a:cxn ang="0">
                  <a:pos x="303" y="56"/>
                </a:cxn>
                <a:cxn ang="0">
                  <a:pos x="219" y="40"/>
                </a:cxn>
                <a:cxn ang="0">
                  <a:pos x="185" y="24"/>
                </a:cxn>
                <a:cxn ang="0">
                  <a:pos x="151" y="0"/>
                </a:cxn>
                <a:cxn ang="0">
                  <a:pos x="126" y="8"/>
                </a:cxn>
                <a:cxn ang="0">
                  <a:pos x="75" y="0"/>
                </a:cxn>
                <a:cxn ang="0">
                  <a:pos x="50" y="16"/>
                </a:cxn>
                <a:cxn ang="0">
                  <a:pos x="16" y="24"/>
                </a:cxn>
                <a:cxn ang="0">
                  <a:pos x="16" y="48"/>
                </a:cxn>
                <a:cxn ang="0">
                  <a:pos x="8" y="64"/>
                </a:cxn>
                <a:cxn ang="0">
                  <a:pos x="33" y="88"/>
                </a:cxn>
                <a:cxn ang="0">
                  <a:pos x="16" y="136"/>
                </a:cxn>
                <a:cxn ang="0">
                  <a:pos x="25" y="160"/>
                </a:cxn>
                <a:cxn ang="0">
                  <a:pos x="0" y="192"/>
                </a:cxn>
                <a:cxn ang="0">
                  <a:pos x="0" y="200"/>
                </a:cxn>
                <a:cxn ang="0">
                  <a:pos x="67" y="184"/>
                </a:cxn>
                <a:cxn ang="0">
                  <a:pos x="42" y="216"/>
                </a:cxn>
                <a:cxn ang="0">
                  <a:pos x="33" y="256"/>
                </a:cxn>
                <a:cxn ang="0">
                  <a:pos x="50" y="328"/>
                </a:cxn>
                <a:cxn ang="0">
                  <a:pos x="118" y="312"/>
                </a:cxn>
                <a:cxn ang="0">
                  <a:pos x="118" y="352"/>
                </a:cxn>
                <a:cxn ang="0">
                  <a:pos x="160" y="384"/>
                </a:cxn>
                <a:cxn ang="0">
                  <a:pos x="151" y="408"/>
                </a:cxn>
                <a:cxn ang="0">
                  <a:pos x="168" y="432"/>
                </a:cxn>
                <a:cxn ang="0">
                  <a:pos x="134" y="448"/>
                </a:cxn>
                <a:cxn ang="0">
                  <a:pos x="101" y="440"/>
                </a:cxn>
                <a:cxn ang="0">
                  <a:pos x="101" y="472"/>
                </a:cxn>
                <a:cxn ang="0">
                  <a:pos x="126" y="496"/>
                </a:cxn>
                <a:cxn ang="0">
                  <a:pos x="151" y="480"/>
                </a:cxn>
                <a:cxn ang="0">
                  <a:pos x="168" y="480"/>
                </a:cxn>
                <a:cxn ang="0">
                  <a:pos x="185" y="488"/>
                </a:cxn>
                <a:cxn ang="0">
                  <a:pos x="219" y="504"/>
                </a:cxn>
                <a:cxn ang="0">
                  <a:pos x="227" y="528"/>
                </a:cxn>
                <a:cxn ang="0">
                  <a:pos x="235" y="560"/>
                </a:cxn>
                <a:cxn ang="0">
                  <a:pos x="269" y="576"/>
                </a:cxn>
                <a:cxn ang="0">
                  <a:pos x="244" y="592"/>
                </a:cxn>
                <a:cxn ang="0">
                  <a:pos x="244" y="600"/>
                </a:cxn>
                <a:cxn ang="0">
                  <a:pos x="261" y="600"/>
                </a:cxn>
                <a:cxn ang="0">
                  <a:pos x="345" y="584"/>
                </a:cxn>
                <a:cxn ang="0">
                  <a:pos x="337" y="616"/>
                </a:cxn>
                <a:cxn ang="0">
                  <a:pos x="362" y="600"/>
                </a:cxn>
                <a:cxn ang="0">
                  <a:pos x="354" y="50"/>
                </a:cxn>
                <a:cxn ang="0">
                  <a:pos x="303" y="56"/>
                </a:cxn>
                <a:cxn ang="0">
                  <a:pos x="303" y="56"/>
                </a:cxn>
              </a:cxnLst>
              <a:rect l="0" t="0" r="r" b="b"/>
              <a:pathLst>
                <a:path w="362" h="616">
                  <a:moveTo>
                    <a:pt x="303" y="56"/>
                  </a:moveTo>
                  <a:lnTo>
                    <a:pt x="219" y="40"/>
                  </a:lnTo>
                  <a:lnTo>
                    <a:pt x="185" y="24"/>
                  </a:lnTo>
                  <a:lnTo>
                    <a:pt x="151" y="0"/>
                  </a:lnTo>
                  <a:lnTo>
                    <a:pt x="126" y="8"/>
                  </a:lnTo>
                  <a:lnTo>
                    <a:pt x="75" y="0"/>
                  </a:lnTo>
                  <a:lnTo>
                    <a:pt x="50" y="16"/>
                  </a:lnTo>
                  <a:lnTo>
                    <a:pt x="16" y="24"/>
                  </a:lnTo>
                  <a:lnTo>
                    <a:pt x="16" y="48"/>
                  </a:lnTo>
                  <a:lnTo>
                    <a:pt x="8" y="64"/>
                  </a:lnTo>
                  <a:lnTo>
                    <a:pt x="33" y="88"/>
                  </a:lnTo>
                  <a:lnTo>
                    <a:pt x="16" y="136"/>
                  </a:lnTo>
                  <a:lnTo>
                    <a:pt x="25" y="160"/>
                  </a:lnTo>
                  <a:lnTo>
                    <a:pt x="0" y="192"/>
                  </a:lnTo>
                  <a:lnTo>
                    <a:pt x="0" y="200"/>
                  </a:lnTo>
                  <a:lnTo>
                    <a:pt x="67" y="184"/>
                  </a:lnTo>
                  <a:lnTo>
                    <a:pt x="42" y="216"/>
                  </a:lnTo>
                  <a:lnTo>
                    <a:pt x="33" y="256"/>
                  </a:lnTo>
                  <a:lnTo>
                    <a:pt x="50" y="328"/>
                  </a:lnTo>
                  <a:lnTo>
                    <a:pt x="118" y="312"/>
                  </a:lnTo>
                  <a:lnTo>
                    <a:pt x="118" y="352"/>
                  </a:lnTo>
                  <a:lnTo>
                    <a:pt x="160" y="384"/>
                  </a:lnTo>
                  <a:lnTo>
                    <a:pt x="151" y="408"/>
                  </a:lnTo>
                  <a:lnTo>
                    <a:pt x="168" y="432"/>
                  </a:lnTo>
                  <a:lnTo>
                    <a:pt x="134" y="448"/>
                  </a:lnTo>
                  <a:lnTo>
                    <a:pt x="101" y="440"/>
                  </a:lnTo>
                  <a:lnTo>
                    <a:pt x="101" y="472"/>
                  </a:lnTo>
                  <a:lnTo>
                    <a:pt x="126" y="496"/>
                  </a:lnTo>
                  <a:lnTo>
                    <a:pt x="151" y="480"/>
                  </a:lnTo>
                  <a:lnTo>
                    <a:pt x="168" y="480"/>
                  </a:lnTo>
                  <a:lnTo>
                    <a:pt x="185" y="488"/>
                  </a:lnTo>
                  <a:lnTo>
                    <a:pt x="219" y="504"/>
                  </a:lnTo>
                  <a:lnTo>
                    <a:pt x="227" y="528"/>
                  </a:lnTo>
                  <a:lnTo>
                    <a:pt x="235" y="560"/>
                  </a:lnTo>
                  <a:lnTo>
                    <a:pt x="269" y="576"/>
                  </a:lnTo>
                  <a:lnTo>
                    <a:pt x="244" y="592"/>
                  </a:lnTo>
                  <a:lnTo>
                    <a:pt x="244" y="600"/>
                  </a:lnTo>
                  <a:lnTo>
                    <a:pt x="261" y="600"/>
                  </a:lnTo>
                  <a:lnTo>
                    <a:pt x="345" y="584"/>
                  </a:lnTo>
                  <a:lnTo>
                    <a:pt x="337" y="616"/>
                  </a:lnTo>
                  <a:lnTo>
                    <a:pt x="362" y="600"/>
                  </a:lnTo>
                  <a:lnTo>
                    <a:pt x="354" y="50"/>
                  </a:lnTo>
                  <a:lnTo>
                    <a:pt x="303" y="56"/>
                  </a:lnTo>
                  <a:lnTo>
                    <a:pt x="303" y="56"/>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88" name="Freeform 79"/>
            <p:cNvSpPr>
              <a:spLocks/>
            </p:cNvSpPr>
            <p:nvPr/>
          </p:nvSpPr>
          <p:spPr bwMode="auto">
            <a:xfrm>
              <a:off x="5446" y="3496"/>
              <a:ext cx="308" cy="184"/>
            </a:xfrm>
            <a:custGeom>
              <a:avLst/>
              <a:gdLst/>
              <a:ahLst/>
              <a:cxnLst>
                <a:cxn ang="0">
                  <a:pos x="244" y="56"/>
                </a:cxn>
                <a:cxn ang="0">
                  <a:pos x="278" y="72"/>
                </a:cxn>
                <a:cxn ang="0">
                  <a:pos x="244" y="88"/>
                </a:cxn>
                <a:cxn ang="0">
                  <a:pos x="202" y="88"/>
                </a:cxn>
                <a:cxn ang="0">
                  <a:pos x="134" y="120"/>
                </a:cxn>
                <a:cxn ang="0">
                  <a:pos x="109" y="120"/>
                </a:cxn>
                <a:cxn ang="0">
                  <a:pos x="92" y="120"/>
                </a:cxn>
                <a:cxn ang="0">
                  <a:pos x="50" y="128"/>
                </a:cxn>
                <a:cxn ang="0">
                  <a:pos x="25" y="152"/>
                </a:cxn>
                <a:cxn ang="0">
                  <a:pos x="0" y="184"/>
                </a:cxn>
                <a:cxn ang="0">
                  <a:pos x="0" y="168"/>
                </a:cxn>
                <a:cxn ang="0">
                  <a:pos x="17" y="152"/>
                </a:cxn>
                <a:cxn ang="0">
                  <a:pos x="42" y="120"/>
                </a:cxn>
                <a:cxn ang="0">
                  <a:pos x="84" y="88"/>
                </a:cxn>
                <a:cxn ang="0">
                  <a:pos x="92" y="40"/>
                </a:cxn>
                <a:cxn ang="0">
                  <a:pos x="143" y="24"/>
                </a:cxn>
                <a:cxn ang="0">
                  <a:pos x="193" y="16"/>
                </a:cxn>
                <a:cxn ang="0">
                  <a:pos x="244" y="0"/>
                </a:cxn>
                <a:cxn ang="0">
                  <a:pos x="252" y="0"/>
                </a:cxn>
                <a:cxn ang="0">
                  <a:pos x="261" y="16"/>
                </a:cxn>
                <a:cxn ang="0">
                  <a:pos x="303" y="24"/>
                </a:cxn>
                <a:cxn ang="0">
                  <a:pos x="308" y="24"/>
                </a:cxn>
                <a:cxn ang="0">
                  <a:pos x="286" y="32"/>
                </a:cxn>
                <a:cxn ang="0">
                  <a:pos x="244" y="56"/>
                </a:cxn>
                <a:cxn ang="0">
                  <a:pos x="244" y="56"/>
                </a:cxn>
              </a:cxnLst>
              <a:rect l="0" t="0" r="r" b="b"/>
              <a:pathLst>
                <a:path w="308" h="184">
                  <a:moveTo>
                    <a:pt x="244" y="56"/>
                  </a:moveTo>
                  <a:lnTo>
                    <a:pt x="278" y="72"/>
                  </a:lnTo>
                  <a:lnTo>
                    <a:pt x="244" y="88"/>
                  </a:lnTo>
                  <a:lnTo>
                    <a:pt x="202" y="88"/>
                  </a:lnTo>
                  <a:lnTo>
                    <a:pt x="134" y="120"/>
                  </a:lnTo>
                  <a:lnTo>
                    <a:pt x="109" y="120"/>
                  </a:lnTo>
                  <a:lnTo>
                    <a:pt x="92" y="120"/>
                  </a:lnTo>
                  <a:lnTo>
                    <a:pt x="50" y="128"/>
                  </a:lnTo>
                  <a:lnTo>
                    <a:pt x="25" y="152"/>
                  </a:lnTo>
                  <a:lnTo>
                    <a:pt x="0" y="184"/>
                  </a:lnTo>
                  <a:lnTo>
                    <a:pt x="0" y="168"/>
                  </a:lnTo>
                  <a:lnTo>
                    <a:pt x="17" y="152"/>
                  </a:lnTo>
                  <a:lnTo>
                    <a:pt x="42" y="120"/>
                  </a:lnTo>
                  <a:lnTo>
                    <a:pt x="84" y="88"/>
                  </a:lnTo>
                  <a:lnTo>
                    <a:pt x="92" y="40"/>
                  </a:lnTo>
                  <a:lnTo>
                    <a:pt x="143" y="24"/>
                  </a:lnTo>
                  <a:lnTo>
                    <a:pt x="193" y="16"/>
                  </a:lnTo>
                  <a:lnTo>
                    <a:pt x="244" y="0"/>
                  </a:lnTo>
                  <a:lnTo>
                    <a:pt x="252" y="0"/>
                  </a:lnTo>
                  <a:lnTo>
                    <a:pt x="261" y="16"/>
                  </a:lnTo>
                  <a:lnTo>
                    <a:pt x="303" y="24"/>
                  </a:lnTo>
                  <a:lnTo>
                    <a:pt x="308" y="24"/>
                  </a:lnTo>
                  <a:lnTo>
                    <a:pt x="286" y="32"/>
                  </a:lnTo>
                  <a:lnTo>
                    <a:pt x="244" y="56"/>
                  </a:lnTo>
                  <a:lnTo>
                    <a:pt x="244" y="56"/>
                  </a:lnTo>
                  <a:close/>
                </a:path>
              </a:pathLst>
            </a:custGeom>
            <a:solidFill>
              <a:schemeClr val="bg1">
                <a:lumMod val="85000"/>
              </a:schemeClr>
            </a:solidFill>
            <a:ln w="12700">
              <a:solidFill>
                <a:srgbClr val="000000"/>
              </a:solidFill>
              <a:prstDash val="solid"/>
              <a:round/>
              <a:headEnd/>
              <a:tailEnd/>
            </a:ln>
          </p:spPr>
          <p:txBody>
            <a:bodyPr/>
            <a:lstStyle/>
            <a:p>
              <a:pPr>
                <a:defRPr/>
              </a:pPr>
              <a:endParaRPr lang="en-GB"/>
            </a:p>
          </p:txBody>
        </p:sp>
        <p:sp>
          <p:nvSpPr>
            <p:cNvPr id="89" name="Freeform 80"/>
            <p:cNvSpPr>
              <a:spLocks/>
            </p:cNvSpPr>
            <p:nvPr/>
          </p:nvSpPr>
          <p:spPr bwMode="auto">
            <a:xfrm>
              <a:off x="4721" y="2704"/>
              <a:ext cx="893" cy="592"/>
            </a:xfrm>
            <a:custGeom>
              <a:avLst/>
              <a:gdLst/>
              <a:ahLst/>
              <a:cxnLst>
                <a:cxn ang="0">
                  <a:pos x="784" y="312"/>
                </a:cxn>
                <a:cxn ang="0">
                  <a:pos x="725" y="280"/>
                </a:cxn>
                <a:cxn ang="0">
                  <a:pos x="708" y="208"/>
                </a:cxn>
                <a:cxn ang="0">
                  <a:pos x="708" y="168"/>
                </a:cxn>
                <a:cxn ang="0">
                  <a:pos x="666" y="120"/>
                </a:cxn>
                <a:cxn ang="0">
                  <a:pos x="632" y="96"/>
                </a:cxn>
                <a:cxn ang="0">
                  <a:pos x="581" y="56"/>
                </a:cxn>
                <a:cxn ang="0">
                  <a:pos x="548" y="16"/>
                </a:cxn>
                <a:cxn ang="0">
                  <a:pos x="506" y="0"/>
                </a:cxn>
                <a:cxn ang="0">
                  <a:pos x="472" y="48"/>
                </a:cxn>
                <a:cxn ang="0">
                  <a:pos x="396" y="72"/>
                </a:cxn>
                <a:cxn ang="0">
                  <a:pos x="371" y="96"/>
                </a:cxn>
                <a:cxn ang="0">
                  <a:pos x="337" y="80"/>
                </a:cxn>
                <a:cxn ang="0">
                  <a:pos x="287" y="88"/>
                </a:cxn>
                <a:cxn ang="0">
                  <a:pos x="253" y="88"/>
                </a:cxn>
                <a:cxn ang="0">
                  <a:pos x="219" y="80"/>
                </a:cxn>
                <a:cxn ang="0">
                  <a:pos x="185" y="104"/>
                </a:cxn>
                <a:cxn ang="0">
                  <a:pos x="160" y="128"/>
                </a:cxn>
                <a:cxn ang="0">
                  <a:pos x="135" y="168"/>
                </a:cxn>
                <a:cxn ang="0">
                  <a:pos x="110" y="224"/>
                </a:cxn>
                <a:cxn ang="0">
                  <a:pos x="84" y="256"/>
                </a:cxn>
                <a:cxn ang="0">
                  <a:pos x="76" y="280"/>
                </a:cxn>
                <a:cxn ang="0">
                  <a:pos x="67" y="320"/>
                </a:cxn>
                <a:cxn ang="0">
                  <a:pos x="51" y="328"/>
                </a:cxn>
                <a:cxn ang="0">
                  <a:pos x="25" y="344"/>
                </a:cxn>
                <a:cxn ang="0">
                  <a:pos x="0" y="352"/>
                </a:cxn>
                <a:cxn ang="0">
                  <a:pos x="17" y="368"/>
                </a:cxn>
                <a:cxn ang="0">
                  <a:pos x="51" y="392"/>
                </a:cxn>
                <a:cxn ang="0">
                  <a:pos x="59" y="416"/>
                </a:cxn>
                <a:cxn ang="0">
                  <a:pos x="93" y="440"/>
                </a:cxn>
                <a:cxn ang="0">
                  <a:pos x="135" y="456"/>
                </a:cxn>
                <a:cxn ang="0">
                  <a:pos x="118" y="488"/>
                </a:cxn>
                <a:cxn ang="0">
                  <a:pos x="160" y="496"/>
                </a:cxn>
                <a:cxn ang="0">
                  <a:pos x="202" y="512"/>
                </a:cxn>
                <a:cxn ang="0">
                  <a:pos x="244" y="488"/>
                </a:cxn>
                <a:cxn ang="0">
                  <a:pos x="244" y="528"/>
                </a:cxn>
                <a:cxn ang="0">
                  <a:pos x="261" y="536"/>
                </a:cxn>
                <a:cxn ang="0">
                  <a:pos x="253" y="544"/>
                </a:cxn>
                <a:cxn ang="0">
                  <a:pos x="287" y="560"/>
                </a:cxn>
                <a:cxn ang="0">
                  <a:pos x="287" y="584"/>
                </a:cxn>
                <a:cxn ang="0">
                  <a:pos x="320" y="592"/>
                </a:cxn>
                <a:cxn ang="0">
                  <a:pos x="413" y="592"/>
                </a:cxn>
                <a:cxn ang="0">
                  <a:pos x="438" y="568"/>
                </a:cxn>
                <a:cxn ang="0">
                  <a:pos x="463" y="568"/>
                </a:cxn>
                <a:cxn ang="0">
                  <a:pos x="514" y="568"/>
                </a:cxn>
                <a:cxn ang="0">
                  <a:pos x="565" y="560"/>
                </a:cxn>
                <a:cxn ang="0">
                  <a:pos x="607" y="504"/>
                </a:cxn>
                <a:cxn ang="0">
                  <a:pos x="657" y="488"/>
                </a:cxn>
                <a:cxn ang="0">
                  <a:pos x="699" y="480"/>
                </a:cxn>
                <a:cxn ang="0">
                  <a:pos x="725" y="488"/>
                </a:cxn>
                <a:cxn ang="0">
                  <a:pos x="767" y="480"/>
                </a:cxn>
                <a:cxn ang="0">
                  <a:pos x="775" y="496"/>
                </a:cxn>
                <a:cxn ang="0">
                  <a:pos x="826" y="496"/>
                </a:cxn>
                <a:cxn ang="0">
                  <a:pos x="834" y="416"/>
                </a:cxn>
                <a:cxn ang="0">
                  <a:pos x="851" y="376"/>
                </a:cxn>
                <a:cxn ang="0">
                  <a:pos x="885" y="336"/>
                </a:cxn>
                <a:cxn ang="0">
                  <a:pos x="893" y="312"/>
                </a:cxn>
                <a:cxn ang="0">
                  <a:pos x="876" y="288"/>
                </a:cxn>
                <a:cxn ang="0">
                  <a:pos x="834" y="288"/>
                </a:cxn>
                <a:cxn ang="0">
                  <a:pos x="784" y="312"/>
                </a:cxn>
              </a:cxnLst>
              <a:rect l="0" t="0" r="r" b="b"/>
              <a:pathLst>
                <a:path w="893" h="592">
                  <a:moveTo>
                    <a:pt x="784" y="312"/>
                  </a:moveTo>
                  <a:lnTo>
                    <a:pt x="725" y="280"/>
                  </a:lnTo>
                  <a:lnTo>
                    <a:pt x="708" y="208"/>
                  </a:lnTo>
                  <a:lnTo>
                    <a:pt x="708" y="168"/>
                  </a:lnTo>
                  <a:lnTo>
                    <a:pt x="666" y="120"/>
                  </a:lnTo>
                  <a:lnTo>
                    <a:pt x="632" y="96"/>
                  </a:lnTo>
                  <a:lnTo>
                    <a:pt x="581" y="56"/>
                  </a:lnTo>
                  <a:lnTo>
                    <a:pt x="548" y="16"/>
                  </a:lnTo>
                  <a:lnTo>
                    <a:pt x="506" y="0"/>
                  </a:lnTo>
                  <a:lnTo>
                    <a:pt x="472" y="48"/>
                  </a:lnTo>
                  <a:lnTo>
                    <a:pt x="396" y="72"/>
                  </a:lnTo>
                  <a:lnTo>
                    <a:pt x="371" y="96"/>
                  </a:lnTo>
                  <a:lnTo>
                    <a:pt x="337" y="80"/>
                  </a:lnTo>
                  <a:lnTo>
                    <a:pt x="287" y="88"/>
                  </a:lnTo>
                  <a:lnTo>
                    <a:pt x="253" y="88"/>
                  </a:lnTo>
                  <a:lnTo>
                    <a:pt x="219" y="80"/>
                  </a:lnTo>
                  <a:lnTo>
                    <a:pt x="185" y="104"/>
                  </a:lnTo>
                  <a:lnTo>
                    <a:pt x="160" y="128"/>
                  </a:lnTo>
                  <a:lnTo>
                    <a:pt x="135" y="168"/>
                  </a:lnTo>
                  <a:lnTo>
                    <a:pt x="110" y="224"/>
                  </a:lnTo>
                  <a:lnTo>
                    <a:pt x="84" y="256"/>
                  </a:lnTo>
                  <a:lnTo>
                    <a:pt x="76" y="280"/>
                  </a:lnTo>
                  <a:lnTo>
                    <a:pt x="67" y="320"/>
                  </a:lnTo>
                  <a:lnTo>
                    <a:pt x="51" y="328"/>
                  </a:lnTo>
                  <a:lnTo>
                    <a:pt x="25" y="344"/>
                  </a:lnTo>
                  <a:lnTo>
                    <a:pt x="0" y="352"/>
                  </a:lnTo>
                  <a:lnTo>
                    <a:pt x="17" y="368"/>
                  </a:lnTo>
                  <a:lnTo>
                    <a:pt x="51" y="392"/>
                  </a:lnTo>
                  <a:lnTo>
                    <a:pt x="59" y="416"/>
                  </a:lnTo>
                  <a:lnTo>
                    <a:pt x="93" y="440"/>
                  </a:lnTo>
                  <a:lnTo>
                    <a:pt x="135" y="456"/>
                  </a:lnTo>
                  <a:lnTo>
                    <a:pt x="118" y="488"/>
                  </a:lnTo>
                  <a:lnTo>
                    <a:pt x="160" y="496"/>
                  </a:lnTo>
                  <a:lnTo>
                    <a:pt x="202" y="512"/>
                  </a:lnTo>
                  <a:lnTo>
                    <a:pt x="244" y="488"/>
                  </a:lnTo>
                  <a:lnTo>
                    <a:pt x="244" y="528"/>
                  </a:lnTo>
                  <a:lnTo>
                    <a:pt x="261" y="536"/>
                  </a:lnTo>
                  <a:lnTo>
                    <a:pt x="253" y="544"/>
                  </a:lnTo>
                  <a:lnTo>
                    <a:pt x="287" y="560"/>
                  </a:lnTo>
                  <a:lnTo>
                    <a:pt x="287" y="584"/>
                  </a:lnTo>
                  <a:lnTo>
                    <a:pt x="320" y="592"/>
                  </a:lnTo>
                  <a:lnTo>
                    <a:pt x="413" y="592"/>
                  </a:lnTo>
                  <a:lnTo>
                    <a:pt x="438" y="568"/>
                  </a:lnTo>
                  <a:lnTo>
                    <a:pt x="463" y="568"/>
                  </a:lnTo>
                  <a:lnTo>
                    <a:pt x="514" y="568"/>
                  </a:lnTo>
                  <a:lnTo>
                    <a:pt x="565" y="560"/>
                  </a:lnTo>
                  <a:lnTo>
                    <a:pt x="607" y="504"/>
                  </a:lnTo>
                  <a:lnTo>
                    <a:pt x="657" y="488"/>
                  </a:lnTo>
                  <a:lnTo>
                    <a:pt x="699" y="480"/>
                  </a:lnTo>
                  <a:lnTo>
                    <a:pt x="725" y="488"/>
                  </a:lnTo>
                  <a:lnTo>
                    <a:pt x="767" y="480"/>
                  </a:lnTo>
                  <a:lnTo>
                    <a:pt x="775" y="496"/>
                  </a:lnTo>
                  <a:lnTo>
                    <a:pt x="826" y="496"/>
                  </a:lnTo>
                  <a:lnTo>
                    <a:pt x="834" y="416"/>
                  </a:lnTo>
                  <a:lnTo>
                    <a:pt x="851" y="376"/>
                  </a:lnTo>
                  <a:lnTo>
                    <a:pt x="885" y="336"/>
                  </a:lnTo>
                  <a:lnTo>
                    <a:pt x="893" y="312"/>
                  </a:lnTo>
                  <a:lnTo>
                    <a:pt x="876" y="288"/>
                  </a:lnTo>
                  <a:lnTo>
                    <a:pt x="834" y="288"/>
                  </a:lnTo>
                  <a:lnTo>
                    <a:pt x="784" y="312"/>
                  </a:lnTo>
                  <a:close/>
                </a:path>
              </a:pathLst>
            </a:custGeom>
            <a:grpFill/>
            <a:ln w="9525">
              <a:noFill/>
              <a:round/>
              <a:headEnd/>
              <a:tailEnd/>
            </a:ln>
          </p:spPr>
          <p:txBody>
            <a:bodyPr/>
            <a:lstStyle/>
            <a:p>
              <a:pPr>
                <a:defRPr/>
              </a:pPr>
              <a:endParaRPr lang="en-GB"/>
            </a:p>
          </p:txBody>
        </p:sp>
        <p:sp>
          <p:nvSpPr>
            <p:cNvPr id="90" name="Freeform 81"/>
            <p:cNvSpPr>
              <a:spLocks/>
            </p:cNvSpPr>
            <p:nvPr/>
          </p:nvSpPr>
          <p:spPr bwMode="auto">
            <a:xfrm>
              <a:off x="5235" y="2664"/>
              <a:ext cx="354" cy="336"/>
            </a:xfrm>
            <a:custGeom>
              <a:avLst/>
              <a:gdLst/>
              <a:ahLst/>
              <a:cxnLst>
                <a:cxn ang="0">
                  <a:pos x="270" y="248"/>
                </a:cxn>
                <a:cxn ang="0">
                  <a:pos x="253" y="224"/>
                </a:cxn>
                <a:cxn ang="0">
                  <a:pos x="278" y="200"/>
                </a:cxn>
                <a:cxn ang="0">
                  <a:pos x="354" y="184"/>
                </a:cxn>
                <a:cxn ang="0">
                  <a:pos x="337" y="152"/>
                </a:cxn>
                <a:cxn ang="0">
                  <a:pos x="303" y="120"/>
                </a:cxn>
                <a:cxn ang="0">
                  <a:pos x="287" y="88"/>
                </a:cxn>
                <a:cxn ang="0">
                  <a:pos x="236" y="72"/>
                </a:cxn>
                <a:cxn ang="0">
                  <a:pos x="211" y="24"/>
                </a:cxn>
                <a:cxn ang="0">
                  <a:pos x="152" y="24"/>
                </a:cxn>
                <a:cxn ang="0">
                  <a:pos x="84" y="0"/>
                </a:cxn>
                <a:cxn ang="0">
                  <a:pos x="59" y="24"/>
                </a:cxn>
                <a:cxn ang="0">
                  <a:pos x="8" y="32"/>
                </a:cxn>
                <a:cxn ang="0">
                  <a:pos x="0" y="40"/>
                </a:cxn>
                <a:cxn ang="0">
                  <a:pos x="34" y="56"/>
                </a:cxn>
                <a:cxn ang="0">
                  <a:pos x="67" y="96"/>
                </a:cxn>
                <a:cxn ang="0">
                  <a:pos x="118" y="136"/>
                </a:cxn>
                <a:cxn ang="0">
                  <a:pos x="152" y="160"/>
                </a:cxn>
                <a:cxn ang="0">
                  <a:pos x="194" y="208"/>
                </a:cxn>
                <a:cxn ang="0">
                  <a:pos x="194" y="248"/>
                </a:cxn>
                <a:cxn ang="0">
                  <a:pos x="211" y="320"/>
                </a:cxn>
                <a:cxn ang="0">
                  <a:pos x="236" y="336"/>
                </a:cxn>
                <a:cxn ang="0">
                  <a:pos x="253" y="312"/>
                </a:cxn>
                <a:cxn ang="0">
                  <a:pos x="270" y="248"/>
                </a:cxn>
              </a:cxnLst>
              <a:rect l="0" t="0" r="r" b="b"/>
              <a:pathLst>
                <a:path w="354" h="336">
                  <a:moveTo>
                    <a:pt x="270" y="248"/>
                  </a:moveTo>
                  <a:lnTo>
                    <a:pt x="253" y="224"/>
                  </a:lnTo>
                  <a:lnTo>
                    <a:pt x="278" y="200"/>
                  </a:lnTo>
                  <a:lnTo>
                    <a:pt x="354" y="184"/>
                  </a:lnTo>
                  <a:lnTo>
                    <a:pt x="337" y="152"/>
                  </a:lnTo>
                  <a:lnTo>
                    <a:pt x="303" y="120"/>
                  </a:lnTo>
                  <a:lnTo>
                    <a:pt x="287" y="88"/>
                  </a:lnTo>
                  <a:lnTo>
                    <a:pt x="236" y="72"/>
                  </a:lnTo>
                  <a:lnTo>
                    <a:pt x="211" y="24"/>
                  </a:lnTo>
                  <a:lnTo>
                    <a:pt x="152" y="24"/>
                  </a:lnTo>
                  <a:lnTo>
                    <a:pt x="84" y="0"/>
                  </a:lnTo>
                  <a:lnTo>
                    <a:pt x="59" y="24"/>
                  </a:lnTo>
                  <a:lnTo>
                    <a:pt x="8" y="32"/>
                  </a:lnTo>
                  <a:lnTo>
                    <a:pt x="0" y="40"/>
                  </a:lnTo>
                  <a:lnTo>
                    <a:pt x="34" y="56"/>
                  </a:lnTo>
                  <a:lnTo>
                    <a:pt x="67" y="96"/>
                  </a:lnTo>
                  <a:lnTo>
                    <a:pt x="118" y="136"/>
                  </a:lnTo>
                  <a:lnTo>
                    <a:pt x="152" y="160"/>
                  </a:lnTo>
                  <a:lnTo>
                    <a:pt x="194" y="208"/>
                  </a:lnTo>
                  <a:lnTo>
                    <a:pt x="194" y="248"/>
                  </a:lnTo>
                  <a:lnTo>
                    <a:pt x="211" y="320"/>
                  </a:lnTo>
                  <a:lnTo>
                    <a:pt x="236" y="336"/>
                  </a:lnTo>
                  <a:lnTo>
                    <a:pt x="253" y="312"/>
                  </a:lnTo>
                  <a:lnTo>
                    <a:pt x="270" y="248"/>
                  </a:lnTo>
                  <a:close/>
                </a:path>
              </a:pathLst>
            </a:custGeom>
            <a:grpFill/>
            <a:ln w="9525">
              <a:noFill/>
              <a:round/>
              <a:headEnd/>
              <a:tailEnd/>
            </a:ln>
          </p:spPr>
          <p:txBody>
            <a:bodyPr/>
            <a:lstStyle/>
            <a:p>
              <a:pPr>
                <a:defRPr/>
              </a:pPr>
              <a:endParaRPr lang="en-GB"/>
            </a:p>
          </p:txBody>
        </p:sp>
        <p:sp>
          <p:nvSpPr>
            <p:cNvPr id="91" name="Freeform 82"/>
            <p:cNvSpPr>
              <a:spLocks/>
            </p:cNvSpPr>
            <p:nvPr/>
          </p:nvSpPr>
          <p:spPr bwMode="auto">
            <a:xfrm>
              <a:off x="4721" y="2704"/>
              <a:ext cx="893" cy="592"/>
            </a:xfrm>
            <a:custGeom>
              <a:avLst/>
              <a:gdLst/>
              <a:ahLst/>
              <a:cxnLst>
                <a:cxn ang="0">
                  <a:pos x="784" y="312"/>
                </a:cxn>
                <a:cxn ang="0">
                  <a:pos x="725" y="280"/>
                </a:cxn>
                <a:cxn ang="0">
                  <a:pos x="708" y="208"/>
                </a:cxn>
                <a:cxn ang="0">
                  <a:pos x="708" y="168"/>
                </a:cxn>
                <a:cxn ang="0">
                  <a:pos x="666" y="120"/>
                </a:cxn>
                <a:cxn ang="0">
                  <a:pos x="632" y="96"/>
                </a:cxn>
                <a:cxn ang="0">
                  <a:pos x="581" y="56"/>
                </a:cxn>
                <a:cxn ang="0">
                  <a:pos x="548" y="16"/>
                </a:cxn>
                <a:cxn ang="0">
                  <a:pos x="506" y="0"/>
                </a:cxn>
                <a:cxn ang="0">
                  <a:pos x="472" y="48"/>
                </a:cxn>
                <a:cxn ang="0">
                  <a:pos x="396" y="72"/>
                </a:cxn>
                <a:cxn ang="0">
                  <a:pos x="371" y="96"/>
                </a:cxn>
                <a:cxn ang="0">
                  <a:pos x="337" y="80"/>
                </a:cxn>
                <a:cxn ang="0">
                  <a:pos x="287" y="88"/>
                </a:cxn>
                <a:cxn ang="0">
                  <a:pos x="253" y="88"/>
                </a:cxn>
                <a:cxn ang="0">
                  <a:pos x="219" y="80"/>
                </a:cxn>
                <a:cxn ang="0">
                  <a:pos x="185" y="104"/>
                </a:cxn>
                <a:cxn ang="0">
                  <a:pos x="185" y="104"/>
                </a:cxn>
                <a:cxn ang="0">
                  <a:pos x="160" y="128"/>
                </a:cxn>
                <a:cxn ang="0">
                  <a:pos x="135" y="168"/>
                </a:cxn>
                <a:cxn ang="0">
                  <a:pos x="110" y="224"/>
                </a:cxn>
                <a:cxn ang="0">
                  <a:pos x="84" y="256"/>
                </a:cxn>
                <a:cxn ang="0">
                  <a:pos x="76" y="280"/>
                </a:cxn>
                <a:cxn ang="0">
                  <a:pos x="67" y="320"/>
                </a:cxn>
                <a:cxn ang="0">
                  <a:pos x="51" y="328"/>
                </a:cxn>
                <a:cxn ang="0">
                  <a:pos x="25" y="344"/>
                </a:cxn>
                <a:cxn ang="0">
                  <a:pos x="0" y="352"/>
                </a:cxn>
                <a:cxn ang="0">
                  <a:pos x="17" y="368"/>
                </a:cxn>
                <a:cxn ang="0">
                  <a:pos x="51" y="392"/>
                </a:cxn>
                <a:cxn ang="0">
                  <a:pos x="59" y="416"/>
                </a:cxn>
                <a:cxn ang="0">
                  <a:pos x="93" y="440"/>
                </a:cxn>
                <a:cxn ang="0">
                  <a:pos x="135" y="456"/>
                </a:cxn>
                <a:cxn ang="0">
                  <a:pos x="118" y="488"/>
                </a:cxn>
                <a:cxn ang="0">
                  <a:pos x="160" y="496"/>
                </a:cxn>
                <a:cxn ang="0">
                  <a:pos x="202" y="512"/>
                </a:cxn>
                <a:cxn ang="0">
                  <a:pos x="244" y="488"/>
                </a:cxn>
                <a:cxn ang="0">
                  <a:pos x="244" y="528"/>
                </a:cxn>
                <a:cxn ang="0">
                  <a:pos x="261" y="536"/>
                </a:cxn>
                <a:cxn ang="0">
                  <a:pos x="253" y="544"/>
                </a:cxn>
                <a:cxn ang="0">
                  <a:pos x="287" y="560"/>
                </a:cxn>
                <a:cxn ang="0">
                  <a:pos x="287" y="584"/>
                </a:cxn>
                <a:cxn ang="0">
                  <a:pos x="320" y="592"/>
                </a:cxn>
                <a:cxn ang="0">
                  <a:pos x="413" y="592"/>
                </a:cxn>
                <a:cxn ang="0">
                  <a:pos x="438" y="568"/>
                </a:cxn>
                <a:cxn ang="0">
                  <a:pos x="463" y="568"/>
                </a:cxn>
                <a:cxn ang="0">
                  <a:pos x="514" y="568"/>
                </a:cxn>
                <a:cxn ang="0">
                  <a:pos x="565" y="560"/>
                </a:cxn>
                <a:cxn ang="0">
                  <a:pos x="607" y="504"/>
                </a:cxn>
                <a:cxn ang="0">
                  <a:pos x="657" y="488"/>
                </a:cxn>
                <a:cxn ang="0">
                  <a:pos x="699" y="480"/>
                </a:cxn>
                <a:cxn ang="0">
                  <a:pos x="725" y="488"/>
                </a:cxn>
                <a:cxn ang="0">
                  <a:pos x="767" y="480"/>
                </a:cxn>
                <a:cxn ang="0">
                  <a:pos x="775" y="496"/>
                </a:cxn>
                <a:cxn ang="0">
                  <a:pos x="826" y="496"/>
                </a:cxn>
                <a:cxn ang="0">
                  <a:pos x="834" y="416"/>
                </a:cxn>
                <a:cxn ang="0">
                  <a:pos x="851" y="376"/>
                </a:cxn>
                <a:cxn ang="0">
                  <a:pos x="885" y="336"/>
                </a:cxn>
                <a:cxn ang="0">
                  <a:pos x="893" y="312"/>
                </a:cxn>
                <a:cxn ang="0">
                  <a:pos x="876" y="288"/>
                </a:cxn>
                <a:cxn ang="0">
                  <a:pos x="834" y="288"/>
                </a:cxn>
                <a:cxn ang="0">
                  <a:pos x="784" y="312"/>
                </a:cxn>
              </a:cxnLst>
              <a:rect l="0" t="0" r="r" b="b"/>
              <a:pathLst>
                <a:path w="893" h="592">
                  <a:moveTo>
                    <a:pt x="784" y="312"/>
                  </a:moveTo>
                  <a:lnTo>
                    <a:pt x="725" y="280"/>
                  </a:lnTo>
                  <a:lnTo>
                    <a:pt x="708" y="208"/>
                  </a:lnTo>
                  <a:lnTo>
                    <a:pt x="708" y="168"/>
                  </a:lnTo>
                  <a:lnTo>
                    <a:pt x="666" y="120"/>
                  </a:lnTo>
                  <a:lnTo>
                    <a:pt x="632" y="96"/>
                  </a:lnTo>
                  <a:lnTo>
                    <a:pt x="581" y="56"/>
                  </a:lnTo>
                  <a:lnTo>
                    <a:pt x="548" y="16"/>
                  </a:lnTo>
                  <a:lnTo>
                    <a:pt x="506" y="0"/>
                  </a:lnTo>
                  <a:lnTo>
                    <a:pt x="472" y="48"/>
                  </a:lnTo>
                  <a:lnTo>
                    <a:pt x="396" y="72"/>
                  </a:lnTo>
                  <a:lnTo>
                    <a:pt x="371" y="96"/>
                  </a:lnTo>
                  <a:lnTo>
                    <a:pt x="337" y="80"/>
                  </a:lnTo>
                  <a:lnTo>
                    <a:pt x="287" y="88"/>
                  </a:lnTo>
                  <a:lnTo>
                    <a:pt x="253" y="88"/>
                  </a:lnTo>
                  <a:lnTo>
                    <a:pt x="219" y="80"/>
                  </a:lnTo>
                  <a:lnTo>
                    <a:pt x="185" y="104"/>
                  </a:lnTo>
                  <a:lnTo>
                    <a:pt x="185" y="104"/>
                  </a:lnTo>
                  <a:lnTo>
                    <a:pt x="160" y="128"/>
                  </a:lnTo>
                  <a:lnTo>
                    <a:pt x="135" y="168"/>
                  </a:lnTo>
                  <a:lnTo>
                    <a:pt x="110" y="224"/>
                  </a:lnTo>
                  <a:lnTo>
                    <a:pt x="84" y="256"/>
                  </a:lnTo>
                  <a:lnTo>
                    <a:pt x="76" y="280"/>
                  </a:lnTo>
                  <a:lnTo>
                    <a:pt x="67" y="320"/>
                  </a:lnTo>
                  <a:lnTo>
                    <a:pt x="51" y="328"/>
                  </a:lnTo>
                  <a:lnTo>
                    <a:pt x="25" y="344"/>
                  </a:lnTo>
                  <a:lnTo>
                    <a:pt x="0" y="352"/>
                  </a:lnTo>
                  <a:lnTo>
                    <a:pt x="17" y="368"/>
                  </a:lnTo>
                  <a:lnTo>
                    <a:pt x="51" y="392"/>
                  </a:lnTo>
                  <a:lnTo>
                    <a:pt x="59" y="416"/>
                  </a:lnTo>
                  <a:lnTo>
                    <a:pt x="93" y="440"/>
                  </a:lnTo>
                  <a:lnTo>
                    <a:pt x="135" y="456"/>
                  </a:lnTo>
                  <a:lnTo>
                    <a:pt x="118" y="488"/>
                  </a:lnTo>
                  <a:lnTo>
                    <a:pt x="160" y="496"/>
                  </a:lnTo>
                  <a:lnTo>
                    <a:pt x="202" y="512"/>
                  </a:lnTo>
                  <a:lnTo>
                    <a:pt x="244" y="488"/>
                  </a:lnTo>
                  <a:lnTo>
                    <a:pt x="244" y="528"/>
                  </a:lnTo>
                  <a:lnTo>
                    <a:pt x="261" y="536"/>
                  </a:lnTo>
                  <a:lnTo>
                    <a:pt x="253" y="544"/>
                  </a:lnTo>
                  <a:lnTo>
                    <a:pt x="287" y="560"/>
                  </a:lnTo>
                  <a:lnTo>
                    <a:pt x="287" y="584"/>
                  </a:lnTo>
                  <a:lnTo>
                    <a:pt x="320" y="592"/>
                  </a:lnTo>
                  <a:lnTo>
                    <a:pt x="413" y="592"/>
                  </a:lnTo>
                  <a:lnTo>
                    <a:pt x="438" y="568"/>
                  </a:lnTo>
                  <a:lnTo>
                    <a:pt x="463" y="568"/>
                  </a:lnTo>
                  <a:lnTo>
                    <a:pt x="514" y="568"/>
                  </a:lnTo>
                  <a:lnTo>
                    <a:pt x="565" y="560"/>
                  </a:lnTo>
                  <a:lnTo>
                    <a:pt x="607" y="504"/>
                  </a:lnTo>
                  <a:lnTo>
                    <a:pt x="657" y="488"/>
                  </a:lnTo>
                  <a:lnTo>
                    <a:pt x="699" y="480"/>
                  </a:lnTo>
                  <a:lnTo>
                    <a:pt x="725" y="488"/>
                  </a:lnTo>
                  <a:lnTo>
                    <a:pt x="767" y="480"/>
                  </a:lnTo>
                  <a:lnTo>
                    <a:pt x="775" y="496"/>
                  </a:lnTo>
                  <a:lnTo>
                    <a:pt x="826" y="496"/>
                  </a:lnTo>
                  <a:lnTo>
                    <a:pt x="834" y="416"/>
                  </a:lnTo>
                  <a:lnTo>
                    <a:pt x="851" y="376"/>
                  </a:lnTo>
                  <a:lnTo>
                    <a:pt x="885" y="336"/>
                  </a:lnTo>
                  <a:lnTo>
                    <a:pt x="893" y="312"/>
                  </a:lnTo>
                  <a:lnTo>
                    <a:pt x="876" y="288"/>
                  </a:lnTo>
                  <a:lnTo>
                    <a:pt x="834" y="288"/>
                  </a:lnTo>
                  <a:lnTo>
                    <a:pt x="784" y="312"/>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92" name="Freeform 83"/>
            <p:cNvSpPr>
              <a:spLocks/>
            </p:cNvSpPr>
            <p:nvPr/>
          </p:nvSpPr>
          <p:spPr bwMode="auto">
            <a:xfrm>
              <a:off x="5235" y="2664"/>
              <a:ext cx="354" cy="336"/>
            </a:xfrm>
            <a:custGeom>
              <a:avLst/>
              <a:gdLst/>
              <a:ahLst/>
              <a:cxnLst>
                <a:cxn ang="0">
                  <a:pos x="270" y="248"/>
                </a:cxn>
                <a:cxn ang="0">
                  <a:pos x="253" y="224"/>
                </a:cxn>
                <a:cxn ang="0">
                  <a:pos x="278" y="200"/>
                </a:cxn>
                <a:cxn ang="0">
                  <a:pos x="354" y="184"/>
                </a:cxn>
                <a:cxn ang="0">
                  <a:pos x="337" y="152"/>
                </a:cxn>
                <a:cxn ang="0">
                  <a:pos x="303" y="120"/>
                </a:cxn>
                <a:cxn ang="0">
                  <a:pos x="287" y="88"/>
                </a:cxn>
                <a:cxn ang="0">
                  <a:pos x="236" y="72"/>
                </a:cxn>
                <a:cxn ang="0">
                  <a:pos x="211" y="24"/>
                </a:cxn>
                <a:cxn ang="0">
                  <a:pos x="152" y="24"/>
                </a:cxn>
                <a:cxn ang="0">
                  <a:pos x="84" y="0"/>
                </a:cxn>
                <a:cxn ang="0">
                  <a:pos x="59" y="24"/>
                </a:cxn>
                <a:cxn ang="0">
                  <a:pos x="8" y="32"/>
                </a:cxn>
                <a:cxn ang="0">
                  <a:pos x="0" y="40"/>
                </a:cxn>
                <a:cxn ang="0">
                  <a:pos x="34" y="56"/>
                </a:cxn>
                <a:cxn ang="0">
                  <a:pos x="67" y="96"/>
                </a:cxn>
                <a:cxn ang="0">
                  <a:pos x="118" y="136"/>
                </a:cxn>
                <a:cxn ang="0">
                  <a:pos x="152" y="160"/>
                </a:cxn>
                <a:cxn ang="0">
                  <a:pos x="194" y="208"/>
                </a:cxn>
                <a:cxn ang="0">
                  <a:pos x="194" y="248"/>
                </a:cxn>
                <a:cxn ang="0">
                  <a:pos x="211" y="320"/>
                </a:cxn>
                <a:cxn ang="0">
                  <a:pos x="236" y="336"/>
                </a:cxn>
                <a:cxn ang="0">
                  <a:pos x="253" y="312"/>
                </a:cxn>
                <a:cxn ang="0">
                  <a:pos x="270" y="248"/>
                </a:cxn>
              </a:cxnLst>
              <a:rect l="0" t="0" r="r" b="b"/>
              <a:pathLst>
                <a:path w="354" h="336">
                  <a:moveTo>
                    <a:pt x="270" y="248"/>
                  </a:moveTo>
                  <a:lnTo>
                    <a:pt x="253" y="224"/>
                  </a:lnTo>
                  <a:lnTo>
                    <a:pt x="278" y="200"/>
                  </a:lnTo>
                  <a:lnTo>
                    <a:pt x="354" y="184"/>
                  </a:lnTo>
                  <a:lnTo>
                    <a:pt x="337" y="152"/>
                  </a:lnTo>
                  <a:lnTo>
                    <a:pt x="303" y="120"/>
                  </a:lnTo>
                  <a:lnTo>
                    <a:pt x="287" y="88"/>
                  </a:lnTo>
                  <a:lnTo>
                    <a:pt x="236" y="72"/>
                  </a:lnTo>
                  <a:lnTo>
                    <a:pt x="211" y="24"/>
                  </a:lnTo>
                  <a:lnTo>
                    <a:pt x="152" y="24"/>
                  </a:lnTo>
                  <a:lnTo>
                    <a:pt x="84" y="0"/>
                  </a:lnTo>
                  <a:lnTo>
                    <a:pt x="59" y="24"/>
                  </a:lnTo>
                  <a:lnTo>
                    <a:pt x="8" y="32"/>
                  </a:lnTo>
                  <a:lnTo>
                    <a:pt x="0" y="40"/>
                  </a:lnTo>
                  <a:lnTo>
                    <a:pt x="34" y="56"/>
                  </a:lnTo>
                  <a:lnTo>
                    <a:pt x="67" y="96"/>
                  </a:lnTo>
                  <a:lnTo>
                    <a:pt x="118" y="136"/>
                  </a:lnTo>
                  <a:lnTo>
                    <a:pt x="152" y="160"/>
                  </a:lnTo>
                  <a:lnTo>
                    <a:pt x="194" y="208"/>
                  </a:lnTo>
                  <a:lnTo>
                    <a:pt x="194" y="248"/>
                  </a:lnTo>
                  <a:lnTo>
                    <a:pt x="211" y="320"/>
                  </a:lnTo>
                  <a:lnTo>
                    <a:pt x="236" y="336"/>
                  </a:lnTo>
                  <a:lnTo>
                    <a:pt x="253" y="312"/>
                  </a:lnTo>
                  <a:lnTo>
                    <a:pt x="270" y="24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93" name="Freeform 84"/>
            <p:cNvSpPr>
              <a:spLocks/>
            </p:cNvSpPr>
            <p:nvPr/>
          </p:nvSpPr>
          <p:spPr bwMode="auto">
            <a:xfrm>
              <a:off x="4089" y="2040"/>
              <a:ext cx="860" cy="656"/>
            </a:xfrm>
            <a:custGeom>
              <a:avLst/>
              <a:gdLst/>
              <a:ahLst/>
              <a:cxnLst>
                <a:cxn ang="0">
                  <a:pos x="775" y="560"/>
                </a:cxn>
                <a:cxn ang="0">
                  <a:pos x="826" y="464"/>
                </a:cxn>
                <a:cxn ang="0">
                  <a:pos x="860" y="456"/>
                </a:cxn>
                <a:cxn ang="0">
                  <a:pos x="851" y="416"/>
                </a:cxn>
                <a:cxn ang="0">
                  <a:pos x="817" y="352"/>
                </a:cxn>
                <a:cxn ang="0">
                  <a:pos x="792" y="320"/>
                </a:cxn>
                <a:cxn ang="0">
                  <a:pos x="784" y="264"/>
                </a:cxn>
                <a:cxn ang="0">
                  <a:pos x="750" y="256"/>
                </a:cxn>
                <a:cxn ang="0">
                  <a:pos x="750" y="232"/>
                </a:cxn>
                <a:cxn ang="0">
                  <a:pos x="792" y="184"/>
                </a:cxn>
                <a:cxn ang="0">
                  <a:pos x="750" y="104"/>
                </a:cxn>
                <a:cxn ang="0">
                  <a:pos x="725" y="40"/>
                </a:cxn>
                <a:cxn ang="0">
                  <a:pos x="666" y="16"/>
                </a:cxn>
                <a:cxn ang="0">
                  <a:pos x="531" y="40"/>
                </a:cxn>
                <a:cxn ang="0">
                  <a:pos x="447" y="24"/>
                </a:cxn>
                <a:cxn ang="0">
                  <a:pos x="405" y="48"/>
                </a:cxn>
                <a:cxn ang="0">
                  <a:pos x="362" y="40"/>
                </a:cxn>
                <a:cxn ang="0">
                  <a:pos x="329" y="24"/>
                </a:cxn>
                <a:cxn ang="0">
                  <a:pos x="295" y="0"/>
                </a:cxn>
                <a:cxn ang="0">
                  <a:pos x="253" y="8"/>
                </a:cxn>
                <a:cxn ang="0">
                  <a:pos x="177" y="40"/>
                </a:cxn>
                <a:cxn ang="0">
                  <a:pos x="169" y="72"/>
                </a:cxn>
                <a:cxn ang="0">
                  <a:pos x="126" y="88"/>
                </a:cxn>
                <a:cxn ang="0">
                  <a:pos x="25" y="128"/>
                </a:cxn>
                <a:cxn ang="0">
                  <a:pos x="9" y="128"/>
                </a:cxn>
                <a:cxn ang="0">
                  <a:pos x="17" y="176"/>
                </a:cxn>
                <a:cxn ang="0">
                  <a:pos x="25" y="208"/>
                </a:cxn>
                <a:cxn ang="0">
                  <a:pos x="0" y="256"/>
                </a:cxn>
                <a:cxn ang="0">
                  <a:pos x="51" y="288"/>
                </a:cxn>
                <a:cxn ang="0">
                  <a:pos x="51" y="320"/>
                </a:cxn>
                <a:cxn ang="0">
                  <a:pos x="76" y="360"/>
                </a:cxn>
                <a:cxn ang="0">
                  <a:pos x="59" y="400"/>
                </a:cxn>
                <a:cxn ang="0">
                  <a:pos x="84" y="432"/>
                </a:cxn>
                <a:cxn ang="0">
                  <a:pos x="84" y="472"/>
                </a:cxn>
                <a:cxn ang="0">
                  <a:pos x="126" y="496"/>
                </a:cxn>
                <a:cxn ang="0">
                  <a:pos x="169" y="512"/>
                </a:cxn>
                <a:cxn ang="0">
                  <a:pos x="211" y="512"/>
                </a:cxn>
                <a:cxn ang="0">
                  <a:pos x="202" y="544"/>
                </a:cxn>
                <a:cxn ang="0">
                  <a:pos x="244" y="576"/>
                </a:cxn>
                <a:cxn ang="0">
                  <a:pos x="270" y="560"/>
                </a:cxn>
                <a:cxn ang="0">
                  <a:pos x="270" y="536"/>
                </a:cxn>
                <a:cxn ang="0">
                  <a:pos x="320" y="552"/>
                </a:cxn>
                <a:cxn ang="0">
                  <a:pos x="337" y="576"/>
                </a:cxn>
                <a:cxn ang="0">
                  <a:pos x="379" y="584"/>
                </a:cxn>
                <a:cxn ang="0">
                  <a:pos x="421" y="592"/>
                </a:cxn>
                <a:cxn ang="0">
                  <a:pos x="438" y="624"/>
                </a:cxn>
                <a:cxn ang="0">
                  <a:pos x="464" y="640"/>
                </a:cxn>
                <a:cxn ang="0">
                  <a:pos x="497" y="616"/>
                </a:cxn>
                <a:cxn ang="0">
                  <a:pos x="523" y="640"/>
                </a:cxn>
                <a:cxn ang="0">
                  <a:pos x="531" y="656"/>
                </a:cxn>
                <a:cxn ang="0">
                  <a:pos x="556" y="656"/>
                </a:cxn>
                <a:cxn ang="0">
                  <a:pos x="581" y="632"/>
                </a:cxn>
                <a:cxn ang="0">
                  <a:pos x="615" y="632"/>
                </a:cxn>
                <a:cxn ang="0">
                  <a:pos x="640" y="616"/>
                </a:cxn>
                <a:cxn ang="0">
                  <a:pos x="683" y="616"/>
                </a:cxn>
                <a:cxn ang="0">
                  <a:pos x="708" y="624"/>
                </a:cxn>
                <a:cxn ang="0">
                  <a:pos x="767" y="632"/>
                </a:cxn>
                <a:cxn ang="0">
                  <a:pos x="758" y="640"/>
                </a:cxn>
                <a:cxn ang="0">
                  <a:pos x="792" y="632"/>
                </a:cxn>
                <a:cxn ang="0">
                  <a:pos x="775" y="560"/>
                </a:cxn>
              </a:cxnLst>
              <a:rect l="0" t="0" r="r" b="b"/>
              <a:pathLst>
                <a:path w="860" h="656">
                  <a:moveTo>
                    <a:pt x="775" y="560"/>
                  </a:moveTo>
                  <a:lnTo>
                    <a:pt x="826" y="464"/>
                  </a:lnTo>
                  <a:lnTo>
                    <a:pt x="860" y="456"/>
                  </a:lnTo>
                  <a:lnTo>
                    <a:pt x="851" y="416"/>
                  </a:lnTo>
                  <a:lnTo>
                    <a:pt x="817" y="352"/>
                  </a:lnTo>
                  <a:lnTo>
                    <a:pt x="792" y="320"/>
                  </a:lnTo>
                  <a:lnTo>
                    <a:pt x="784" y="264"/>
                  </a:lnTo>
                  <a:lnTo>
                    <a:pt x="750" y="256"/>
                  </a:lnTo>
                  <a:lnTo>
                    <a:pt x="750" y="232"/>
                  </a:lnTo>
                  <a:lnTo>
                    <a:pt x="792" y="184"/>
                  </a:lnTo>
                  <a:lnTo>
                    <a:pt x="750" y="104"/>
                  </a:lnTo>
                  <a:lnTo>
                    <a:pt x="725" y="40"/>
                  </a:lnTo>
                  <a:lnTo>
                    <a:pt x="666" y="16"/>
                  </a:lnTo>
                  <a:lnTo>
                    <a:pt x="531" y="40"/>
                  </a:lnTo>
                  <a:lnTo>
                    <a:pt x="447" y="24"/>
                  </a:lnTo>
                  <a:lnTo>
                    <a:pt x="405" y="48"/>
                  </a:lnTo>
                  <a:lnTo>
                    <a:pt x="362" y="40"/>
                  </a:lnTo>
                  <a:lnTo>
                    <a:pt x="329" y="24"/>
                  </a:lnTo>
                  <a:lnTo>
                    <a:pt x="295" y="0"/>
                  </a:lnTo>
                  <a:lnTo>
                    <a:pt x="253" y="8"/>
                  </a:lnTo>
                  <a:lnTo>
                    <a:pt x="177" y="40"/>
                  </a:lnTo>
                  <a:lnTo>
                    <a:pt x="169" y="72"/>
                  </a:lnTo>
                  <a:lnTo>
                    <a:pt x="126" y="88"/>
                  </a:lnTo>
                  <a:lnTo>
                    <a:pt x="25" y="128"/>
                  </a:lnTo>
                  <a:lnTo>
                    <a:pt x="9" y="128"/>
                  </a:lnTo>
                  <a:lnTo>
                    <a:pt x="17" y="176"/>
                  </a:lnTo>
                  <a:lnTo>
                    <a:pt x="25" y="208"/>
                  </a:lnTo>
                  <a:lnTo>
                    <a:pt x="0" y="256"/>
                  </a:lnTo>
                  <a:lnTo>
                    <a:pt x="51" y="288"/>
                  </a:lnTo>
                  <a:lnTo>
                    <a:pt x="51" y="320"/>
                  </a:lnTo>
                  <a:lnTo>
                    <a:pt x="76" y="360"/>
                  </a:lnTo>
                  <a:lnTo>
                    <a:pt x="59" y="400"/>
                  </a:lnTo>
                  <a:lnTo>
                    <a:pt x="84" y="432"/>
                  </a:lnTo>
                  <a:lnTo>
                    <a:pt x="84" y="472"/>
                  </a:lnTo>
                  <a:lnTo>
                    <a:pt x="126" y="496"/>
                  </a:lnTo>
                  <a:lnTo>
                    <a:pt x="169" y="512"/>
                  </a:lnTo>
                  <a:lnTo>
                    <a:pt x="211" y="512"/>
                  </a:lnTo>
                  <a:lnTo>
                    <a:pt x="202" y="544"/>
                  </a:lnTo>
                  <a:lnTo>
                    <a:pt x="244" y="576"/>
                  </a:lnTo>
                  <a:lnTo>
                    <a:pt x="270" y="560"/>
                  </a:lnTo>
                  <a:lnTo>
                    <a:pt x="270" y="536"/>
                  </a:lnTo>
                  <a:lnTo>
                    <a:pt x="320" y="552"/>
                  </a:lnTo>
                  <a:lnTo>
                    <a:pt x="337" y="576"/>
                  </a:lnTo>
                  <a:lnTo>
                    <a:pt x="379" y="584"/>
                  </a:lnTo>
                  <a:lnTo>
                    <a:pt x="421" y="592"/>
                  </a:lnTo>
                  <a:lnTo>
                    <a:pt x="438" y="624"/>
                  </a:lnTo>
                  <a:lnTo>
                    <a:pt x="464" y="640"/>
                  </a:lnTo>
                  <a:lnTo>
                    <a:pt x="497" y="616"/>
                  </a:lnTo>
                  <a:lnTo>
                    <a:pt x="523" y="640"/>
                  </a:lnTo>
                  <a:lnTo>
                    <a:pt x="531" y="656"/>
                  </a:lnTo>
                  <a:lnTo>
                    <a:pt x="556" y="656"/>
                  </a:lnTo>
                  <a:lnTo>
                    <a:pt x="581" y="632"/>
                  </a:lnTo>
                  <a:lnTo>
                    <a:pt x="615" y="632"/>
                  </a:lnTo>
                  <a:lnTo>
                    <a:pt x="640" y="616"/>
                  </a:lnTo>
                  <a:lnTo>
                    <a:pt x="683" y="616"/>
                  </a:lnTo>
                  <a:lnTo>
                    <a:pt x="708" y="624"/>
                  </a:lnTo>
                  <a:lnTo>
                    <a:pt x="767" y="632"/>
                  </a:lnTo>
                  <a:lnTo>
                    <a:pt x="758" y="640"/>
                  </a:lnTo>
                  <a:lnTo>
                    <a:pt x="792" y="632"/>
                  </a:lnTo>
                  <a:lnTo>
                    <a:pt x="775" y="560"/>
                  </a:lnTo>
                  <a:close/>
                </a:path>
              </a:pathLst>
            </a:custGeom>
            <a:grpFill/>
            <a:ln w="9525">
              <a:noFill/>
              <a:round/>
              <a:headEnd/>
              <a:tailEnd/>
            </a:ln>
          </p:spPr>
          <p:txBody>
            <a:bodyPr/>
            <a:lstStyle/>
            <a:p>
              <a:pPr>
                <a:defRPr/>
              </a:pPr>
              <a:endParaRPr lang="en-GB"/>
            </a:p>
          </p:txBody>
        </p:sp>
        <p:sp>
          <p:nvSpPr>
            <p:cNvPr id="94" name="Freeform 85"/>
            <p:cNvSpPr>
              <a:spLocks/>
            </p:cNvSpPr>
            <p:nvPr/>
          </p:nvSpPr>
          <p:spPr bwMode="auto">
            <a:xfrm>
              <a:off x="4536" y="1976"/>
              <a:ext cx="210" cy="112"/>
            </a:xfrm>
            <a:custGeom>
              <a:avLst/>
              <a:gdLst/>
              <a:ahLst/>
              <a:cxnLst>
                <a:cxn ang="0">
                  <a:pos x="168" y="8"/>
                </a:cxn>
                <a:cxn ang="0">
                  <a:pos x="109" y="8"/>
                </a:cxn>
                <a:cxn ang="0">
                  <a:pos x="76" y="0"/>
                </a:cxn>
                <a:cxn ang="0">
                  <a:pos x="67" y="24"/>
                </a:cxn>
                <a:cxn ang="0">
                  <a:pos x="42" y="32"/>
                </a:cxn>
                <a:cxn ang="0">
                  <a:pos x="8" y="48"/>
                </a:cxn>
                <a:cxn ang="0">
                  <a:pos x="8" y="72"/>
                </a:cxn>
                <a:cxn ang="0">
                  <a:pos x="0" y="96"/>
                </a:cxn>
                <a:cxn ang="0">
                  <a:pos x="84" y="112"/>
                </a:cxn>
                <a:cxn ang="0">
                  <a:pos x="210" y="88"/>
                </a:cxn>
                <a:cxn ang="0">
                  <a:pos x="193" y="16"/>
                </a:cxn>
                <a:cxn ang="0">
                  <a:pos x="168" y="8"/>
                </a:cxn>
              </a:cxnLst>
              <a:rect l="0" t="0" r="r" b="b"/>
              <a:pathLst>
                <a:path w="210" h="112">
                  <a:moveTo>
                    <a:pt x="168" y="8"/>
                  </a:moveTo>
                  <a:lnTo>
                    <a:pt x="109" y="8"/>
                  </a:lnTo>
                  <a:lnTo>
                    <a:pt x="76" y="0"/>
                  </a:lnTo>
                  <a:lnTo>
                    <a:pt x="67" y="24"/>
                  </a:lnTo>
                  <a:lnTo>
                    <a:pt x="42" y="32"/>
                  </a:lnTo>
                  <a:lnTo>
                    <a:pt x="8" y="48"/>
                  </a:lnTo>
                  <a:lnTo>
                    <a:pt x="8" y="72"/>
                  </a:lnTo>
                  <a:lnTo>
                    <a:pt x="0" y="96"/>
                  </a:lnTo>
                  <a:lnTo>
                    <a:pt x="84" y="112"/>
                  </a:lnTo>
                  <a:lnTo>
                    <a:pt x="210" y="88"/>
                  </a:lnTo>
                  <a:lnTo>
                    <a:pt x="193" y="16"/>
                  </a:lnTo>
                  <a:lnTo>
                    <a:pt x="168" y="8"/>
                  </a:lnTo>
                  <a:close/>
                </a:path>
              </a:pathLst>
            </a:custGeom>
            <a:grpFill/>
            <a:ln w="9525">
              <a:noFill/>
              <a:round/>
              <a:headEnd/>
              <a:tailEnd/>
            </a:ln>
          </p:spPr>
          <p:txBody>
            <a:bodyPr/>
            <a:lstStyle/>
            <a:p>
              <a:pPr>
                <a:defRPr/>
              </a:pPr>
              <a:endParaRPr lang="en-GB"/>
            </a:p>
          </p:txBody>
        </p:sp>
        <p:sp>
          <p:nvSpPr>
            <p:cNvPr id="95" name="Freeform 86"/>
            <p:cNvSpPr>
              <a:spLocks/>
            </p:cNvSpPr>
            <p:nvPr/>
          </p:nvSpPr>
          <p:spPr bwMode="auto">
            <a:xfrm>
              <a:off x="4089" y="2040"/>
              <a:ext cx="860" cy="656"/>
            </a:xfrm>
            <a:custGeom>
              <a:avLst/>
              <a:gdLst/>
              <a:ahLst/>
              <a:cxnLst>
                <a:cxn ang="0">
                  <a:pos x="775" y="560"/>
                </a:cxn>
                <a:cxn ang="0">
                  <a:pos x="826" y="464"/>
                </a:cxn>
                <a:cxn ang="0">
                  <a:pos x="860" y="456"/>
                </a:cxn>
                <a:cxn ang="0">
                  <a:pos x="851" y="416"/>
                </a:cxn>
                <a:cxn ang="0">
                  <a:pos x="817" y="352"/>
                </a:cxn>
                <a:cxn ang="0">
                  <a:pos x="792" y="320"/>
                </a:cxn>
                <a:cxn ang="0">
                  <a:pos x="784" y="264"/>
                </a:cxn>
                <a:cxn ang="0">
                  <a:pos x="750" y="256"/>
                </a:cxn>
                <a:cxn ang="0">
                  <a:pos x="750" y="232"/>
                </a:cxn>
                <a:cxn ang="0">
                  <a:pos x="792" y="184"/>
                </a:cxn>
                <a:cxn ang="0">
                  <a:pos x="750" y="104"/>
                </a:cxn>
                <a:cxn ang="0">
                  <a:pos x="725" y="40"/>
                </a:cxn>
                <a:cxn ang="0">
                  <a:pos x="666" y="16"/>
                </a:cxn>
                <a:cxn ang="0">
                  <a:pos x="531" y="40"/>
                </a:cxn>
                <a:cxn ang="0">
                  <a:pos x="447" y="24"/>
                </a:cxn>
                <a:cxn ang="0">
                  <a:pos x="405" y="48"/>
                </a:cxn>
                <a:cxn ang="0">
                  <a:pos x="362" y="40"/>
                </a:cxn>
                <a:cxn ang="0">
                  <a:pos x="329" y="24"/>
                </a:cxn>
                <a:cxn ang="0">
                  <a:pos x="295" y="0"/>
                </a:cxn>
                <a:cxn ang="0">
                  <a:pos x="253" y="8"/>
                </a:cxn>
                <a:cxn ang="0">
                  <a:pos x="177" y="40"/>
                </a:cxn>
                <a:cxn ang="0">
                  <a:pos x="169" y="72"/>
                </a:cxn>
                <a:cxn ang="0">
                  <a:pos x="126" y="88"/>
                </a:cxn>
                <a:cxn ang="0">
                  <a:pos x="25" y="128"/>
                </a:cxn>
                <a:cxn ang="0">
                  <a:pos x="9" y="128"/>
                </a:cxn>
                <a:cxn ang="0">
                  <a:pos x="17" y="176"/>
                </a:cxn>
                <a:cxn ang="0">
                  <a:pos x="25" y="208"/>
                </a:cxn>
                <a:cxn ang="0">
                  <a:pos x="0" y="256"/>
                </a:cxn>
                <a:cxn ang="0">
                  <a:pos x="51" y="288"/>
                </a:cxn>
                <a:cxn ang="0">
                  <a:pos x="51" y="320"/>
                </a:cxn>
                <a:cxn ang="0">
                  <a:pos x="76" y="360"/>
                </a:cxn>
                <a:cxn ang="0">
                  <a:pos x="59" y="400"/>
                </a:cxn>
                <a:cxn ang="0">
                  <a:pos x="84" y="432"/>
                </a:cxn>
                <a:cxn ang="0">
                  <a:pos x="84" y="472"/>
                </a:cxn>
                <a:cxn ang="0">
                  <a:pos x="126" y="496"/>
                </a:cxn>
                <a:cxn ang="0">
                  <a:pos x="169" y="512"/>
                </a:cxn>
                <a:cxn ang="0">
                  <a:pos x="211" y="512"/>
                </a:cxn>
                <a:cxn ang="0">
                  <a:pos x="202" y="544"/>
                </a:cxn>
                <a:cxn ang="0">
                  <a:pos x="244" y="576"/>
                </a:cxn>
                <a:cxn ang="0">
                  <a:pos x="270" y="560"/>
                </a:cxn>
                <a:cxn ang="0">
                  <a:pos x="270" y="536"/>
                </a:cxn>
                <a:cxn ang="0">
                  <a:pos x="320" y="552"/>
                </a:cxn>
                <a:cxn ang="0">
                  <a:pos x="337" y="576"/>
                </a:cxn>
                <a:cxn ang="0">
                  <a:pos x="379" y="584"/>
                </a:cxn>
                <a:cxn ang="0">
                  <a:pos x="421" y="592"/>
                </a:cxn>
                <a:cxn ang="0">
                  <a:pos x="438" y="624"/>
                </a:cxn>
                <a:cxn ang="0">
                  <a:pos x="438" y="624"/>
                </a:cxn>
                <a:cxn ang="0">
                  <a:pos x="464" y="640"/>
                </a:cxn>
                <a:cxn ang="0">
                  <a:pos x="497" y="616"/>
                </a:cxn>
                <a:cxn ang="0">
                  <a:pos x="523" y="640"/>
                </a:cxn>
                <a:cxn ang="0">
                  <a:pos x="531" y="656"/>
                </a:cxn>
                <a:cxn ang="0">
                  <a:pos x="556" y="656"/>
                </a:cxn>
                <a:cxn ang="0">
                  <a:pos x="581" y="632"/>
                </a:cxn>
                <a:cxn ang="0">
                  <a:pos x="615" y="632"/>
                </a:cxn>
                <a:cxn ang="0">
                  <a:pos x="640" y="616"/>
                </a:cxn>
                <a:cxn ang="0">
                  <a:pos x="683" y="616"/>
                </a:cxn>
                <a:cxn ang="0">
                  <a:pos x="708" y="624"/>
                </a:cxn>
                <a:cxn ang="0">
                  <a:pos x="767" y="632"/>
                </a:cxn>
                <a:cxn ang="0">
                  <a:pos x="758" y="640"/>
                </a:cxn>
                <a:cxn ang="0">
                  <a:pos x="792" y="632"/>
                </a:cxn>
                <a:cxn ang="0">
                  <a:pos x="775" y="560"/>
                </a:cxn>
              </a:cxnLst>
              <a:rect l="0" t="0" r="r" b="b"/>
              <a:pathLst>
                <a:path w="860" h="656">
                  <a:moveTo>
                    <a:pt x="775" y="560"/>
                  </a:moveTo>
                  <a:lnTo>
                    <a:pt x="826" y="464"/>
                  </a:lnTo>
                  <a:lnTo>
                    <a:pt x="860" y="456"/>
                  </a:lnTo>
                  <a:lnTo>
                    <a:pt x="851" y="416"/>
                  </a:lnTo>
                  <a:lnTo>
                    <a:pt x="817" y="352"/>
                  </a:lnTo>
                  <a:lnTo>
                    <a:pt x="792" y="320"/>
                  </a:lnTo>
                  <a:lnTo>
                    <a:pt x="784" y="264"/>
                  </a:lnTo>
                  <a:lnTo>
                    <a:pt x="750" y="256"/>
                  </a:lnTo>
                  <a:lnTo>
                    <a:pt x="750" y="232"/>
                  </a:lnTo>
                  <a:lnTo>
                    <a:pt x="792" y="184"/>
                  </a:lnTo>
                  <a:lnTo>
                    <a:pt x="750" y="104"/>
                  </a:lnTo>
                  <a:lnTo>
                    <a:pt x="725" y="40"/>
                  </a:lnTo>
                  <a:lnTo>
                    <a:pt x="666" y="16"/>
                  </a:lnTo>
                  <a:lnTo>
                    <a:pt x="531" y="40"/>
                  </a:lnTo>
                  <a:lnTo>
                    <a:pt x="447" y="24"/>
                  </a:lnTo>
                  <a:lnTo>
                    <a:pt x="405" y="48"/>
                  </a:lnTo>
                  <a:lnTo>
                    <a:pt x="362" y="40"/>
                  </a:lnTo>
                  <a:lnTo>
                    <a:pt x="329" y="24"/>
                  </a:lnTo>
                  <a:lnTo>
                    <a:pt x="295" y="0"/>
                  </a:lnTo>
                  <a:lnTo>
                    <a:pt x="253" y="8"/>
                  </a:lnTo>
                  <a:lnTo>
                    <a:pt x="177" y="40"/>
                  </a:lnTo>
                  <a:lnTo>
                    <a:pt x="169" y="72"/>
                  </a:lnTo>
                  <a:lnTo>
                    <a:pt x="126" y="88"/>
                  </a:lnTo>
                  <a:lnTo>
                    <a:pt x="25" y="128"/>
                  </a:lnTo>
                  <a:lnTo>
                    <a:pt x="9" y="128"/>
                  </a:lnTo>
                  <a:lnTo>
                    <a:pt x="17" y="176"/>
                  </a:lnTo>
                  <a:lnTo>
                    <a:pt x="25" y="208"/>
                  </a:lnTo>
                  <a:lnTo>
                    <a:pt x="0" y="256"/>
                  </a:lnTo>
                  <a:lnTo>
                    <a:pt x="51" y="288"/>
                  </a:lnTo>
                  <a:lnTo>
                    <a:pt x="51" y="320"/>
                  </a:lnTo>
                  <a:lnTo>
                    <a:pt x="76" y="360"/>
                  </a:lnTo>
                  <a:lnTo>
                    <a:pt x="59" y="400"/>
                  </a:lnTo>
                  <a:lnTo>
                    <a:pt x="84" y="432"/>
                  </a:lnTo>
                  <a:lnTo>
                    <a:pt x="84" y="472"/>
                  </a:lnTo>
                  <a:lnTo>
                    <a:pt x="126" y="496"/>
                  </a:lnTo>
                  <a:lnTo>
                    <a:pt x="169" y="512"/>
                  </a:lnTo>
                  <a:lnTo>
                    <a:pt x="211" y="512"/>
                  </a:lnTo>
                  <a:lnTo>
                    <a:pt x="202" y="544"/>
                  </a:lnTo>
                  <a:lnTo>
                    <a:pt x="244" y="576"/>
                  </a:lnTo>
                  <a:lnTo>
                    <a:pt x="270" y="560"/>
                  </a:lnTo>
                  <a:lnTo>
                    <a:pt x="270" y="536"/>
                  </a:lnTo>
                  <a:lnTo>
                    <a:pt x="320" y="552"/>
                  </a:lnTo>
                  <a:lnTo>
                    <a:pt x="337" y="576"/>
                  </a:lnTo>
                  <a:lnTo>
                    <a:pt x="379" y="584"/>
                  </a:lnTo>
                  <a:lnTo>
                    <a:pt x="421" y="592"/>
                  </a:lnTo>
                  <a:lnTo>
                    <a:pt x="438" y="624"/>
                  </a:lnTo>
                  <a:lnTo>
                    <a:pt x="438" y="624"/>
                  </a:lnTo>
                  <a:lnTo>
                    <a:pt x="464" y="640"/>
                  </a:lnTo>
                  <a:lnTo>
                    <a:pt x="497" y="616"/>
                  </a:lnTo>
                  <a:lnTo>
                    <a:pt x="523" y="640"/>
                  </a:lnTo>
                  <a:lnTo>
                    <a:pt x="531" y="656"/>
                  </a:lnTo>
                  <a:lnTo>
                    <a:pt x="556" y="656"/>
                  </a:lnTo>
                  <a:lnTo>
                    <a:pt x="581" y="632"/>
                  </a:lnTo>
                  <a:lnTo>
                    <a:pt x="615" y="632"/>
                  </a:lnTo>
                  <a:lnTo>
                    <a:pt x="640" y="616"/>
                  </a:lnTo>
                  <a:lnTo>
                    <a:pt x="683" y="616"/>
                  </a:lnTo>
                  <a:lnTo>
                    <a:pt x="708" y="624"/>
                  </a:lnTo>
                  <a:lnTo>
                    <a:pt x="767" y="632"/>
                  </a:lnTo>
                  <a:lnTo>
                    <a:pt x="758" y="640"/>
                  </a:lnTo>
                  <a:lnTo>
                    <a:pt x="792" y="632"/>
                  </a:lnTo>
                  <a:lnTo>
                    <a:pt x="775" y="56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96" name="Freeform 87"/>
            <p:cNvSpPr>
              <a:spLocks/>
            </p:cNvSpPr>
            <p:nvPr/>
          </p:nvSpPr>
          <p:spPr bwMode="auto">
            <a:xfrm>
              <a:off x="4536" y="1968"/>
              <a:ext cx="210" cy="112"/>
            </a:xfrm>
            <a:custGeom>
              <a:avLst/>
              <a:gdLst/>
              <a:ahLst/>
              <a:cxnLst>
                <a:cxn ang="0">
                  <a:pos x="168" y="8"/>
                </a:cxn>
                <a:cxn ang="0">
                  <a:pos x="109" y="8"/>
                </a:cxn>
                <a:cxn ang="0">
                  <a:pos x="76" y="0"/>
                </a:cxn>
                <a:cxn ang="0">
                  <a:pos x="67" y="24"/>
                </a:cxn>
                <a:cxn ang="0">
                  <a:pos x="42" y="32"/>
                </a:cxn>
                <a:cxn ang="0">
                  <a:pos x="8" y="48"/>
                </a:cxn>
                <a:cxn ang="0">
                  <a:pos x="8" y="72"/>
                </a:cxn>
                <a:cxn ang="0">
                  <a:pos x="0" y="96"/>
                </a:cxn>
                <a:cxn ang="0">
                  <a:pos x="84" y="112"/>
                </a:cxn>
                <a:cxn ang="0">
                  <a:pos x="210" y="88"/>
                </a:cxn>
                <a:cxn ang="0">
                  <a:pos x="193" y="16"/>
                </a:cxn>
                <a:cxn ang="0">
                  <a:pos x="168" y="8"/>
                </a:cxn>
              </a:cxnLst>
              <a:rect l="0" t="0" r="r" b="b"/>
              <a:pathLst>
                <a:path w="210" h="112">
                  <a:moveTo>
                    <a:pt x="168" y="8"/>
                  </a:moveTo>
                  <a:lnTo>
                    <a:pt x="109" y="8"/>
                  </a:lnTo>
                  <a:lnTo>
                    <a:pt x="76" y="0"/>
                  </a:lnTo>
                  <a:lnTo>
                    <a:pt x="67" y="24"/>
                  </a:lnTo>
                  <a:lnTo>
                    <a:pt x="42" y="32"/>
                  </a:lnTo>
                  <a:lnTo>
                    <a:pt x="8" y="48"/>
                  </a:lnTo>
                  <a:lnTo>
                    <a:pt x="8" y="72"/>
                  </a:lnTo>
                  <a:lnTo>
                    <a:pt x="0" y="96"/>
                  </a:lnTo>
                  <a:lnTo>
                    <a:pt x="84" y="112"/>
                  </a:lnTo>
                  <a:lnTo>
                    <a:pt x="210" y="88"/>
                  </a:lnTo>
                  <a:lnTo>
                    <a:pt x="193" y="16"/>
                  </a:lnTo>
                  <a:lnTo>
                    <a:pt x="168" y="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97" name="Freeform 88"/>
            <p:cNvSpPr>
              <a:spLocks/>
            </p:cNvSpPr>
            <p:nvPr/>
          </p:nvSpPr>
          <p:spPr bwMode="auto">
            <a:xfrm>
              <a:off x="4578" y="1792"/>
              <a:ext cx="455" cy="320"/>
            </a:xfrm>
            <a:custGeom>
              <a:avLst/>
              <a:gdLst/>
              <a:ahLst/>
              <a:cxnLst>
                <a:cxn ang="0">
                  <a:pos x="312" y="304"/>
                </a:cxn>
                <a:cxn ang="0">
                  <a:pos x="328" y="296"/>
                </a:cxn>
                <a:cxn ang="0">
                  <a:pos x="320" y="272"/>
                </a:cxn>
                <a:cxn ang="0">
                  <a:pos x="354" y="264"/>
                </a:cxn>
                <a:cxn ang="0">
                  <a:pos x="379" y="248"/>
                </a:cxn>
                <a:cxn ang="0">
                  <a:pos x="404" y="256"/>
                </a:cxn>
                <a:cxn ang="0">
                  <a:pos x="387" y="224"/>
                </a:cxn>
                <a:cxn ang="0">
                  <a:pos x="387" y="192"/>
                </a:cxn>
                <a:cxn ang="0">
                  <a:pos x="387" y="160"/>
                </a:cxn>
                <a:cxn ang="0">
                  <a:pos x="413" y="152"/>
                </a:cxn>
                <a:cxn ang="0">
                  <a:pos x="421" y="128"/>
                </a:cxn>
                <a:cxn ang="0">
                  <a:pos x="446" y="120"/>
                </a:cxn>
                <a:cxn ang="0">
                  <a:pos x="455" y="104"/>
                </a:cxn>
                <a:cxn ang="0">
                  <a:pos x="430" y="96"/>
                </a:cxn>
                <a:cxn ang="0">
                  <a:pos x="430" y="64"/>
                </a:cxn>
                <a:cxn ang="0">
                  <a:pos x="396" y="56"/>
                </a:cxn>
                <a:cxn ang="0">
                  <a:pos x="371" y="40"/>
                </a:cxn>
                <a:cxn ang="0">
                  <a:pos x="337" y="24"/>
                </a:cxn>
                <a:cxn ang="0">
                  <a:pos x="286" y="16"/>
                </a:cxn>
                <a:cxn ang="0">
                  <a:pos x="278" y="0"/>
                </a:cxn>
                <a:cxn ang="0">
                  <a:pos x="227" y="32"/>
                </a:cxn>
                <a:cxn ang="0">
                  <a:pos x="185" y="24"/>
                </a:cxn>
                <a:cxn ang="0">
                  <a:pos x="143" y="32"/>
                </a:cxn>
                <a:cxn ang="0">
                  <a:pos x="84" y="32"/>
                </a:cxn>
                <a:cxn ang="0">
                  <a:pos x="25" y="64"/>
                </a:cxn>
                <a:cxn ang="0">
                  <a:pos x="0" y="88"/>
                </a:cxn>
                <a:cxn ang="0">
                  <a:pos x="8" y="104"/>
                </a:cxn>
                <a:cxn ang="0">
                  <a:pos x="25" y="168"/>
                </a:cxn>
                <a:cxn ang="0">
                  <a:pos x="34" y="184"/>
                </a:cxn>
                <a:cxn ang="0">
                  <a:pos x="67" y="192"/>
                </a:cxn>
                <a:cxn ang="0">
                  <a:pos x="126" y="192"/>
                </a:cxn>
                <a:cxn ang="0">
                  <a:pos x="151" y="200"/>
                </a:cxn>
                <a:cxn ang="0">
                  <a:pos x="168" y="272"/>
                </a:cxn>
                <a:cxn ang="0">
                  <a:pos x="177" y="272"/>
                </a:cxn>
                <a:cxn ang="0">
                  <a:pos x="236" y="296"/>
                </a:cxn>
                <a:cxn ang="0">
                  <a:pos x="244" y="320"/>
                </a:cxn>
                <a:cxn ang="0">
                  <a:pos x="278" y="296"/>
                </a:cxn>
                <a:cxn ang="0">
                  <a:pos x="312" y="304"/>
                </a:cxn>
              </a:cxnLst>
              <a:rect l="0" t="0" r="r" b="b"/>
              <a:pathLst>
                <a:path w="455" h="320">
                  <a:moveTo>
                    <a:pt x="312" y="304"/>
                  </a:moveTo>
                  <a:lnTo>
                    <a:pt x="328" y="296"/>
                  </a:lnTo>
                  <a:lnTo>
                    <a:pt x="320" y="272"/>
                  </a:lnTo>
                  <a:lnTo>
                    <a:pt x="354" y="264"/>
                  </a:lnTo>
                  <a:lnTo>
                    <a:pt x="379" y="248"/>
                  </a:lnTo>
                  <a:lnTo>
                    <a:pt x="404" y="256"/>
                  </a:lnTo>
                  <a:lnTo>
                    <a:pt x="387" y="224"/>
                  </a:lnTo>
                  <a:lnTo>
                    <a:pt x="387" y="192"/>
                  </a:lnTo>
                  <a:lnTo>
                    <a:pt x="387" y="160"/>
                  </a:lnTo>
                  <a:lnTo>
                    <a:pt x="413" y="152"/>
                  </a:lnTo>
                  <a:lnTo>
                    <a:pt x="421" y="128"/>
                  </a:lnTo>
                  <a:lnTo>
                    <a:pt x="446" y="120"/>
                  </a:lnTo>
                  <a:lnTo>
                    <a:pt x="455" y="104"/>
                  </a:lnTo>
                  <a:lnTo>
                    <a:pt x="430" y="96"/>
                  </a:lnTo>
                  <a:lnTo>
                    <a:pt x="430" y="64"/>
                  </a:lnTo>
                  <a:lnTo>
                    <a:pt x="396" y="56"/>
                  </a:lnTo>
                  <a:lnTo>
                    <a:pt x="371" y="40"/>
                  </a:lnTo>
                  <a:lnTo>
                    <a:pt x="337" y="24"/>
                  </a:lnTo>
                  <a:lnTo>
                    <a:pt x="286" y="16"/>
                  </a:lnTo>
                  <a:lnTo>
                    <a:pt x="278" y="0"/>
                  </a:lnTo>
                  <a:lnTo>
                    <a:pt x="227" y="32"/>
                  </a:lnTo>
                  <a:lnTo>
                    <a:pt x="185" y="24"/>
                  </a:lnTo>
                  <a:lnTo>
                    <a:pt x="143" y="32"/>
                  </a:lnTo>
                  <a:lnTo>
                    <a:pt x="84" y="32"/>
                  </a:lnTo>
                  <a:lnTo>
                    <a:pt x="25" y="64"/>
                  </a:lnTo>
                  <a:lnTo>
                    <a:pt x="0" y="88"/>
                  </a:lnTo>
                  <a:lnTo>
                    <a:pt x="8" y="104"/>
                  </a:lnTo>
                  <a:lnTo>
                    <a:pt x="25" y="168"/>
                  </a:lnTo>
                  <a:lnTo>
                    <a:pt x="34" y="184"/>
                  </a:lnTo>
                  <a:lnTo>
                    <a:pt x="67" y="192"/>
                  </a:lnTo>
                  <a:lnTo>
                    <a:pt x="126" y="192"/>
                  </a:lnTo>
                  <a:lnTo>
                    <a:pt x="151" y="200"/>
                  </a:lnTo>
                  <a:lnTo>
                    <a:pt x="168" y="272"/>
                  </a:lnTo>
                  <a:lnTo>
                    <a:pt x="177" y="272"/>
                  </a:lnTo>
                  <a:lnTo>
                    <a:pt x="236" y="296"/>
                  </a:lnTo>
                  <a:lnTo>
                    <a:pt x="244" y="320"/>
                  </a:lnTo>
                  <a:lnTo>
                    <a:pt x="278" y="296"/>
                  </a:lnTo>
                  <a:lnTo>
                    <a:pt x="312" y="304"/>
                  </a:lnTo>
                  <a:close/>
                </a:path>
              </a:pathLst>
            </a:custGeom>
            <a:grpFill/>
            <a:ln w="9525">
              <a:noFill/>
              <a:round/>
              <a:headEnd/>
              <a:tailEnd/>
            </a:ln>
          </p:spPr>
          <p:txBody>
            <a:bodyPr/>
            <a:lstStyle/>
            <a:p>
              <a:pPr>
                <a:defRPr/>
              </a:pPr>
              <a:endParaRPr lang="en-GB"/>
            </a:p>
          </p:txBody>
        </p:sp>
        <p:sp>
          <p:nvSpPr>
            <p:cNvPr id="98" name="Freeform 89"/>
            <p:cNvSpPr>
              <a:spLocks/>
            </p:cNvSpPr>
            <p:nvPr/>
          </p:nvSpPr>
          <p:spPr bwMode="auto">
            <a:xfrm>
              <a:off x="4831" y="2096"/>
              <a:ext cx="969" cy="928"/>
            </a:xfrm>
            <a:custGeom>
              <a:avLst/>
              <a:gdLst/>
              <a:ahLst/>
              <a:cxnLst>
                <a:cxn ang="0">
                  <a:pos x="910" y="96"/>
                </a:cxn>
                <a:cxn ang="0">
                  <a:pos x="910" y="40"/>
                </a:cxn>
                <a:cxn ang="0">
                  <a:pos x="825" y="0"/>
                </a:cxn>
                <a:cxn ang="0">
                  <a:pos x="733" y="32"/>
                </a:cxn>
                <a:cxn ang="0">
                  <a:pos x="691" y="72"/>
                </a:cxn>
                <a:cxn ang="0">
                  <a:pos x="615" y="160"/>
                </a:cxn>
                <a:cxn ang="0">
                  <a:pos x="573" y="176"/>
                </a:cxn>
                <a:cxn ang="0">
                  <a:pos x="505" y="184"/>
                </a:cxn>
                <a:cxn ang="0">
                  <a:pos x="446" y="200"/>
                </a:cxn>
                <a:cxn ang="0">
                  <a:pos x="387" y="224"/>
                </a:cxn>
                <a:cxn ang="0">
                  <a:pos x="294" y="208"/>
                </a:cxn>
                <a:cxn ang="0">
                  <a:pos x="143" y="224"/>
                </a:cxn>
                <a:cxn ang="0">
                  <a:pos x="84" y="272"/>
                </a:cxn>
                <a:cxn ang="0">
                  <a:pos x="75" y="304"/>
                </a:cxn>
                <a:cxn ang="0">
                  <a:pos x="118" y="408"/>
                </a:cxn>
                <a:cxn ang="0">
                  <a:pos x="33" y="512"/>
                </a:cxn>
                <a:cxn ang="0">
                  <a:pos x="16" y="592"/>
                </a:cxn>
                <a:cxn ang="0">
                  <a:pos x="0" y="680"/>
                </a:cxn>
                <a:cxn ang="0">
                  <a:pos x="50" y="696"/>
                </a:cxn>
                <a:cxn ang="0">
                  <a:pos x="109" y="696"/>
                </a:cxn>
                <a:cxn ang="0">
                  <a:pos x="177" y="704"/>
                </a:cxn>
                <a:cxn ang="0">
                  <a:pos x="261" y="712"/>
                </a:cxn>
                <a:cxn ang="0">
                  <a:pos x="362" y="664"/>
                </a:cxn>
                <a:cxn ang="0">
                  <a:pos x="404" y="616"/>
                </a:cxn>
                <a:cxn ang="0">
                  <a:pos x="463" y="600"/>
                </a:cxn>
                <a:cxn ang="0">
                  <a:pos x="556" y="600"/>
                </a:cxn>
                <a:cxn ang="0">
                  <a:pos x="640" y="648"/>
                </a:cxn>
                <a:cxn ang="0">
                  <a:pos x="707" y="696"/>
                </a:cxn>
                <a:cxn ang="0">
                  <a:pos x="758" y="760"/>
                </a:cxn>
                <a:cxn ang="0">
                  <a:pos x="657" y="800"/>
                </a:cxn>
                <a:cxn ang="0">
                  <a:pos x="657" y="888"/>
                </a:cxn>
                <a:cxn ang="0">
                  <a:pos x="674" y="928"/>
                </a:cxn>
                <a:cxn ang="0">
                  <a:pos x="766" y="904"/>
                </a:cxn>
                <a:cxn ang="0">
                  <a:pos x="808" y="768"/>
                </a:cxn>
                <a:cxn ang="0">
                  <a:pos x="867" y="704"/>
                </a:cxn>
                <a:cxn ang="0">
                  <a:pos x="969" y="688"/>
                </a:cxn>
                <a:cxn ang="0">
                  <a:pos x="935" y="104"/>
                </a:cxn>
              </a:cxnLst>
              <a:rect l="0" t="0" r="r" b="b"/>
              <a:pathLst>
                <a:path w="969" h="928">
                  <a:moveTo>
                    <a:pt x="935" y="104"/>
                  </a:moveTo>
                  <a:lnTo>
                    <a:pt x="910" y="96"/>
                  </a:lnTo>
                  <a:lnTo>
                    <a:pt x="893" y="56"/>
                  </a:lnTo>
                  <a:lnTo>
                    <a:pt x="910" y="40"/>
                  </a:lnTo>
                  <a:lnTo>
                    <a:pt x="867" y="16"/>
                  </a:lnTo>
                  <a:lnTo>
                    <a:pt x="825" y="0"/>
                  </a:lnTo>
                  <a:lnTo>
                    <a:pt x="766" y="32"/>
                  </a:lnTo>
                  <a:lnTo>
                    <a:pt x="733" y="32"/>
                  </a:lnTo>
                  <a:lnTo>
                    <a:pt x="724" y="72"/>
                  </a:lnTo>
                  <a:lnTo>
                    <a:pt x="691" y="72"/>
                  </a:lnTo>
                  <a:lnTo>
                    <a:pt x="632" y="96"/>
                  </a:lnTo>
                  <a:lnTo>
                    <a:pt x="615" y="160"/>
                  </a:lnTo>
                  <a:lnTo>
                    <a:pt x="623" y="192"/>
                  </a:lnTo>
                  <a:lnTo>
                    <a:pt x="573" y="176"/>
                  </a:lnTo>
                  <a:lnTo>
                    <a:pt x="530" y="200"/>
                  </a:lnTo>
                  <a:lnTo>
                    <a:pt x="505" y="184"/>
                  </a:lnTo>
                  <a:lnTo>
                    <a:pt x="480" y="216"/>
                  </a:lnTo>
                  <a:lnTo>
                    <a:pt x="446" y="200"/>
                  </a:lnTo>
                  <a:lnTo>
                    <a:pt x="412" y="200"/>
                  </a:lnTo>
                  <a:lnTo>
                    <a:pt x="387" y="224"/>
                  </a:lnTo>
                  <a:lnTo>
                    <a:pt x="353" y="200"/>
                  </a:lnTo>
                  <a:lnTo>
                    <a:pt x="294" y="208"/>
                  </a:lnTo>
                  <a:lnTo>
                    <a:pt x="202" y="216"/>
                  </a:lnTo>
                  <a:lnTo>
                    <a:pt x="143" y="224"/>
                  </a:lnTo>
                  <a:lnTo>
                    <a:pt x="101" y="248"/>
                  </a:lnTo>
                  <a:lnTo>
                    <a:pt x="84" y="272"/>
                  </a:lnTo>
                  <a:lnTo>
                    <a:pt x="50" y="272"/>
                  </a:lnTo>
                  <a:lnTo>
                    <a:pt x="75" y="304"/>
                  </a:lnTo>
                  <a:lnTo>
                    <a:pt x="109" y="368"/>
                  </a:lnTo>
                  <a:lnTo>
                    <a:pt x="118" y="408"/>
                  </a:lnTo>
                  <a:lnTo>
                    <a:pt x="84" y="416"/>
                  </a:lnTo>
                  <a:lnTo>
                    <a:pt x="33" y="512"/>
                  </a:lnTo>
                  <a:lnTo>
                    <a:pt x="50" y="584"/>
                  </a:lnTo>
                  <a:lnTo>
                    <a:pt x="16" y="592"/>
                  </a:lnTo>
                  <a:lnTo>
                    <a:pt x="8" y="632"/>
                  </a:lnTo>
                  <a:lnTo>
                    <a:pt x="0" y="680"/>
                  </a:lnTo>
                  <a:lnTo>
                    <a:pt x="16" y="672"/>
                  </a:lnTo>
                  <a:lnTo>
                    <a:pt x="50" y="696"/>
                  </a:lnTo>
                  <a:lnTo>
                    <a:pt x="75" y="720"/>
                  </a:lnTo>
                  <a:lnTo>
                    <a:pt x="109" y="696"/>
                  </a:lnTo>
                  <a:lnTo>
                    <a:pt x="143" y="704"/>
                  </a:lnTo>
                  <a:lnTo>
                    <a:pt x="177" y="704"/>
                  </a:lnTo>
                  <a:lnTo>
                    <a:pt x="227" y="696"/>
                  </a:lnTo>
                  <a:lnTo>
                    <a:pt x="261" y="712"/>
                  </a:lnTo>
                  <a:lnTo>
                    <a:pt x="286" y="688"/>
                  </a:lnTo>
                  <a:lnTo>
                    <a:pt x="362" y="664"/>
                  </a:lnTo>
                  <a:lnTo>
                    <a:pt x="396" y="616"/>
                  </a:lnTo>
                  <a:lnTo>
                    <a:pt x="404" y="616"/>
                  </a:lnTo>
                  <a:lnTo>
                    <a:pt x="412" y="608"/>
                  </a:lnTo>
                  <a:lnTo>
                    <a:pt x="463" y="600"/>
                  </a:lnTo>
                  <a:lnTo>
                    <a:pt x="488" y="576"/>
                  </a:lnTo>
                  <a:lnTo>
                    <a:pt x="556" y="600"/>
                  </a:lnTo>
                  <a:lnTo>
                    <a:pt x="615" y="600"/>
                  </a:lnTo>
                  <a:lnTo>
                    <a:pt x="640" y="648"/>
                  </a:lnTo>
                  <a:lnTo>
                    <a:pt x="691" y="664"/>
                  </a:lnTo>
                  <a:lnTo>
                    <a:pt x="707" y="696"/>
                  </a:lnTo>
                  <a:lnTo>
                    <a:pt x="741" y="728"/>
                  </a:lnTo>
                  <a:lnTo>
                    <a:pt x="758" y="760"/>
                  </a:lnTo>
                  <a:lnTo>
                    <a:pt x="682" y="776"/>
                  </a:lnTo>
                  <a:lnTo>
                    <a:pt x="657" y="800"/>
                  </a:lnTo>
                  <a:lnTo>
                    <a:pt x="674" y="824"/>
                  </a:lnTo>
                  <a:lnTo>
                    <a:pt x="657" y="888"/>
                  </a:lnTo>
                  <a:lnTo>
                    <a:pt x="640" y="912"/>
                  </a:lnTo>
                  <a:lnTo>
                    <a:pt x="674" y="928"/>
                  </a:lnTo>
                  <a:lnTo>
                    <a:pt x="724" y="904"/>
                  </a:lnTo>
                  <a:lnTo>
                    <a:pt x="766" y="904"/>
                  </a:lnTo>
                  <a:lnTo>
                    <a:pt x="766" y="872"/>
                  </a:lnTo>
                  <a:lnTo>
                    <a:pt x="808" y="768"/>
                  </a:lnTo>
                  <a:lnTo>
                    <a:pt x="834" y="736"/>
                  </a:lnTo>
                  <a:lnTo>
                    <a:pt x="867" y="704"/>
                  </a:lnTo>
                  <a:lnTo>
                    <a:pt x="918" y="680"/>
                  </a:lnTo>
                  <a:lnTo>
                    <a:pt x="969" y="688"/>
                  </a:lnTo>
                  <a:lnTo>
                    <a:pt x="969" y="104"/>
                  </a:lnTo>
                  <a:lnTo>
                    <a:pt x="935" y="104"/>
                  </a:lnTo>
                  <a:close/>
                </a:path>
              </a:pathLst>
            </a:custGeom>
            <a:grpFill/>
            <a:ln w="9525">
              <a:noFill/>
              <a:round/>
              <a:headEnd/>
              <a:tailEnd/>
            </a:ln>
          </p:spPr>
          <p:txBody>
            <a:bodyPr/>
            <a:lstStyle/>
            <a:p>
              <a:pPr>
                <a:defRPr/>
              </a:pPr>
              <a:endParaRPr lang="en-GB"/>
            </a:p>
          </p:txBody>
        </p:sp>
        <p:sp>
          <p:nvSpPr>
            <p:cNvPr id="99" name="Freeform 90"/>
            <p:cNvSpPr>
              <a:spLocks/>
            </p:cNvSpPr>
            <p:nvPr/>
          </p:nvSpPr>
          <p:spPr bwMode="auto">
            <a:xfrm>
              <a:off x="4578" y="1784"/>
              <a:ext cx="455" cy="320"/>
            </a:xfrm>
            <a:custGeom>
              <a:avLst/>
              <a:gdLst/>
              <a:ahLst/>
              <a:cxnLst>
                <a:cxn ang="0">
                  <a:pos x="312" y="304"/>
                </a:cxn>
                <a:cxn ang="0">
                  <a:pos x="328" y="296"/>
                </a:cxn>
                <a:cxn ang="0">
                  <a:pos x="320" y="272"/>
                </a:cxn>
                <a:cxn ang="0">
                  <a:pos x="354" y="264"/>
                </a:cxn>
                <a:cxn ang="0">
                  <a:pos x="379" y="248"/>
                </a:cxn>
                <a:cxn ang="0">
                  <a:pos x="404" y="256"/>
                </a:cxn>
                <a:cxn ang="0">
                  <a:pos x="387" y="224"/>
                </a:cxn>
                <a:cxn ang="0">
                  <a:pos x="387" y="192"/>
                </a:cxn>
                <a:cxn ang="0">
                  <a:pos x="387" y="160"/>
                </a:cxn>
                <a:cxn ang="0">
                  <a:pos x="413" y="152"/>
                </a:cxn>
                <a:cxn ang="0">
                  <a:pos x="421" y="128"/>
                </a:cxn>
                <a:cxn ang="0">
                  <a:pos x="446" y="120"/>
                </a:cxn>
                <a:cxn ang="0">
                  <a:pos x="455" y="104"/>
                </a:cxn>
                <a:cxn ang="0">
                  <a:pos x="430" y="96"/>
                </a:cxn>
                <a:cxn ang="0">
                  <a:pos x="430" y="64"/>
                </a:cxn>
                <a:cxn ang="0">
                  <a:pos x="396" y="56"/>
                </a:cxn>
                <a:cxn ang="0">
                  <a:pos x="371" y="40"/>
                </a:cxn>
                <a:cxn ang="0">
                  <a:pos x="337" y="24"/>
                </a:cxn>
                <a:cxn ang="0">
                  <a:pos x="286" y="16"/>
                </a:cxn>
                <a:cxn ang="0">
                  <a:pos x="278" y="0"/>
                </a:cxn>
                <a:cxn ang="0">
                  <a:pos x="227" y="32"/>
                </a:cxn>
                <a:cxn ang="0">
                  <a:pos x="185" y="24"/>
                </a:cxn>
                <a:cxn ang="0">
                  <a:pos x="143" y="32"/>
                </a:cxn>
                <a:cxn ang="0">
                  <a:pos x="84" y="32"/>
                </a:cxn>
                <a:cxn ang="0">
                  <a:pos x="25" y="64"/>
                </a:cxn>
                <a:cxn ang="0">
                  <a:pos x="0" y="88"/>
                </a:cxn>
                <a:cxn ang="0">
                  <a:pos x="8" y="104"/>
                </a:cxn>
                <a:cxn ang="0">
                  <a:pos x="25" y="168"/>
                </a:cxn>
                <a:cxn ang="0">
                  <a:pos x="34" y="184"/>
                </a:cxn>
                <a:cxn ang="0">
                  <a:pos x="67" y="192"/>
                </a:cxn>
                <a:cxn ang="0">
                  <a:pos x="126" y="192"/>
                </a:cxn>
                <a:cxn ang="0">
                  <a:pos x="151" y="200"/>
                </a:cxn>
                <a:cxn ang="0">
                  <a:pos x="168" y="272"/>
                </a:cxn>
                <a:cxn ang="0">
                  <a:pos x="177" y="272"/>
                </a:cxn>
                <a:cxn ang="0">
                  <a:pos x="236" y="296"/>
                </a:cxn>
                <a:cxn ang="0">
                  <a:pos x="244" y="320"/>
                </a:cxn>
                <a:cxn ang="0">
                  <a:pos x="278" y="296"/>
                </a:cxn>
                <a:cxn ang="0">
                  <a:pos x="312" y="304"/>
                </a:cxn>
              </a:cxnLst>
              <a:rect l="0" t="0" r="r" b="b"/>
              <a:pathLst>
                <a:path w="455" h="320">
                  <a:moveTo>
                    <a:pt x="312" y="304"/>
                  </a:moveTo>
                  <a:lnTo>
                    <a:pt x="328" y="296"/>
                  </a:lnTo>
                  <a:lnTo>
                    <a:pt x="320" y="272"/>
                  </a:lnTo>
                  <a:lnTo>
                    <a:pt x="354" y="264"/>
                  </a:lnTo>
                  <a:lnTo>
                    <a:pt x="379" y="248"/>
                  </a:lnTo>
                  <a:lnTo>
                    <a:pt x="404" y="256"/>
                  </a:lnTo>
                  <a:lnTo>
                    <a:pt x="387" y="224"/>
                  </a:lnTo>
                  <a:lnTo>
                    <a:pt x="387" y="192"/>
                  </a:lnTo>
                  <a:lnTo>
                    <a:pt x="387" y="160"/>
                  </a:lnTo>
                  <a:lnTo>
                    <a:pt x="413" y="152"/>
                  </a:lnTo>
                  <a:lnTo>
                    <a:pt x="421" y="128"/>
                  </a:lnTo>
                  <a:lnTo>
                    <a:pt x="446" y="120"/>
                  </a:lnTo>
                  <a:lnTo>
                    <a:pt x="455" y="104"/>
                  </a:lnTo>
                  <a:lnTo>
                    <a:pt x="430" y="96"/>
                  </a:lnTo>
                  <a:lnTo>
                    <a:pt x="430" y="64"/>
                  </a:lnTo>
                  <a:lnTo>
                    <a:pt x="396" y="56"/>
                  </a:lnTo>
                  <a:lnTo>
                    <a:pt x="371" y="40"/>
                  </a:lnTo>
                  <a:lnTo>
                    <a:pt x="337" y="24"/>
                  </a:lnTo>
                  <a:lnTo>
                    <a:pt x="286" y="16"/>
                  </a:lnTo>
                  <a:lnTo>
                    <a:pt x="278" y="0"/>
                  </a:lnTo>
                  <a:lnTo>
                    <a:pt x="227" y="32"/>
                  </a:lnTo>
                  <a:lnTo>
                    <a:pt x="185" y="24"/>
                  </a:lnTo>
                  <a:lnTo>
                    <a:pt x="143" y="32"/>
                  </a:lnTo>
                  <a:lnTo>
                    <a:pt x="84" y="32"/>
                  </a:lnTo>
                  <a:lnTo>
                    <a:pt x="25" y="64"/>
                  </a:lnTo>
                  <a:lnTo>
                    <a:pt x="0" y="88"/>
                  </a:lnTo>
                  <a:lnTo>
                    <a:pt x="8" y="104"/>
                  </a:lnTo>
                  <a:lnTo>
                    <a:pt x="25" y="168"/>
                  </a:lnTo>
                  <a:lnTo>
                    <a:pt x="34" y="184"/>
                  </a:lnTo>
                  <a:lnTo>
                    <a:pt x="67" y="192"/>
                  </a:lnTo>
                  <a:lnTo>
                    <a:pt x="126" y="192"/>
                  </a:lnTo>
                  <a:lnTo>
                    <a:pt x="151" y="200"/>
                  </a:lnTo>
                  <a:lnTo>
                    <a:pt x="168" y="272"/>
                  </a:lnTo>
                  <a:lnTo>
                    <a:pt x="177" y="272"/>
                  </a:lnTo>
                  <a:lnTo>
                    <a:pt x="236" y="296"/>
                  </a:lnTo>
                  <a:lnTo>
                    <a:pt x="244" y="320"/>
                  </a:lnTo>
                  <a:lnTo>
                    <a:pt x="278" y="296"/>
                  </a:lnTo>
                  <a:lnTo>
                    <a:pt x="312" y="30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0" name="Freeform 91"/>
            <p:cNvSpPr>
              <a:spLocks/>
            </p:cNvSpPr>
            <p:nvPr/>
          </p:nvSpPr>
          <p:spPr bwMode="auto">
            <a:xfrm>
              <a:off x="4831" y="2088"/>
              <a:ext cx="969" cy="928"/>
            </a:xfrm>
            <a:custGeom>
              <a:avLst/>
              <a:gdLst/>
              <a:ahLst/>
              <a:cxnLst>
                <a:cxn ang="0">
                  <a:pos x="910" y="96"/>
                </a:cxn>
                <a:cxn ang="0">
                  <a:pos x="910" y="40"/>
                </a:cxn>
                <a:cxn ang="0">
                  <a:pos x="825" y="0"/>
                </a:cxn>
                <a:cxn ang="0">
                  <a:pos x="733" y="32"/>
                </a:cxn>
                <a:cxn ang="0">
                  <a:pos x="691" y="72"/>
                </a:cxn>
                <a:cxn ang="0">
                  <a:pos x="615" y="160"/>
                </a:cxn>
                <a:cxn ang="0">
                  <a:pos x="573" y="176"/>
                </a:cxn>
                <a:cxn ang="0">
                  <a:pos x="505" y="184"/>
                </a:cxn>
                <a:cxn ang="0">
                  <a:pos x="446" y="200"/>
                </a:cxn>
                <a:cxn ang="0">
                  <a:pos x="387" y="224"/>
                </a:cxn>
                <a:cxn ang="0">
                  <a:pos x="294" y="208"/>
                </a:cxn>
                <a:cxn ang="0">
                  <a:pos x="143" y="224"/>
                </a:cxn>
                <a:cxn ang="0">
                  <a:pos x="84" y="272"/>
                </a:cxn>
                <a:cxn ang="0">
                  <a:pos x="75" y="304"/>
                </a:cxn>
                <a:cxn ang="0">
                  <a:pos x="118" y="408"/>
                </a:cxn>
                <a:cxn ang="0">
                  <a:pos x="33" y="512"/>
                </a:cxn>
                <a:cxn ang="0">
                  <a:pos x="16" y="592"/>
                </a:cxn>
                <a:cxn ang="0">
                  <a:pos x="0" y="680"/>
                </a:cxn>
                <a:cxn ang="0">
                  <a:pos x="50" y="696"/>
                </a:cxn>
                <a:cxn ang="0">
                  <a:pos x="109" y="696"/>
                </a:cxn>
                <a:cxn ang="0">
                  <a:pos x="177" y="704"/>
                </a:cxn>
                <a:cxn ang="0">
                  <a:pos x="261" y="712"/>
                </a:cxn>
                <a:cxn ang="0">
                  <a:pos x="362" y="664"/>
                </a:cxn>
                <a:cxn ang="0">
                  <a:pos x="404" y="616"/>
                </a:cxn>
                <a:cxn ang="0">
                  <a:pos x="463" y="600"/>
                </a:cxn>
                <a:cxn ang="0">
                  <a:pos x="556" y="600"/>
                </a:cxn>
                <a:cxn ang="0">
                  <a:pos x="640" y="648"/>
                </a:cxn>
                <a:cxn ang="0">
                  <a:pos x="707" y="696"/>
                </a:cxn>
                <a:cxn ang="0">
                  <a:pos x="758" y="760"/>
                </a:cxn>
                <a:cxn ang="0">
                  <a:pos x="657" y="800"/>
                </a:cxn>
                <a:cxn ang="0">
                  <a:pos x="657" y="888"/>
                </a:cxn>
                <a:cxn ang="0">
                  <a:pos x="674" y="928"/>
                </a:cxn>
                <a:cxn ang="0">
                  <a:pos x="766" y="904"/>
                </a:cxn>
                <a:cxn ang="0">
                  <a:pos x="808" y="768"/>
                </a:cxn>
                <a:cxn ang="0">
                  <a:pos x="867" y="704"/>
                </a:cxn>
                <a:cxn ang="0">
                  <a:pos x="969" y="688"/>
                </a:cxn>
                <a:cxn ang="0">
                  <a:pos x="935" y="104"/>
                </a:cxn>
              </a:cxnLst>
              <a:rect l="0" t="0" r="r" b="b"/>
              <a:pathLst>
                <a:path w="969" h="928">
                  <a:moveTo>
                    <a:pt x="935" y="104"/>
                  </a:moveTo>
                  <a:lnTo>
                    <a:pt x="910" y="96"/>
                  </a:lnTo>
                  <a:lnTo>
                    <a:pt x="893" y="56"/>
                  </a:lnTo>
                  <a:lnTo>
                    <a:pt x="910" y="40"/>
                  </a:lnTo>
                  <a:lnTo>
                    <a:pt x="867" y="16"/>
                  </a:lnTo>
                  <a:lnTo>
                    <a:pt x="825" y="0"/>
                  </a:lnTo>
                  <a:lnTo>
                    <a:pt x="766" y="32"/>
                  </a:lnTo>
                  <a:lnTo>
                    <a:pt x="733" y="32"/>
                  </a:lnTo>
                  <a:lnTo>
                    <a:pt x="724" y="72"/>
                  </a:lnTo>
                  <a:lnTo>
                    <a:pt x="691" y="72"/>
                  </a:lnTo>
                  <a:lnTo>
                    <a:pt x="632" y="96"/>
                  </a:lnTo>
                  <a:lnTo>
                    <a:pt x="615" y="160"/>
                  </a:lnTo>
                  <a:lnTo>
                    <a:pt x="623" y="192"/>
                  </a:lnTo>
                  <a:lnTo>
                    <a:pt x="573" y="176"/>
                  </a:lnTo>
                  <a:lnTo>
                    <a:pt x="530" y="200"/>
                  </a:lnTo>
                  <a:lnTo>
                    <a:pt x="505" y="184"/>
                  </a:lnTo>
                  <a:lnTo>
                    <a:pt x="480" y="216"/>
                  </a:lnTo>
                  <a:lnTo>
                    <a:pt x="446" y="200"/>
                  </a:lnTo>
                  <a:lnTo>
                    <a:pt x="412" y="200"/>
                  </a:lnTo>
                  <a:lnTo>
                    <a:pt x="387" y="224"/>
                  </a:lnTo>
                  <a:lnTo>
                    <a:pt x="353" y="200"/>
                  </a:lnTo>
                  <a:lnTo>
                    <a:pt x="294" y="208"/>
                  </a:lnTo>
                  <a:lnTo>
                    <a:pt x="202" y="216"/>
                  </a:lnTo>
                  <a:lnTo>
                    <a:pt x="143" y="224"/>
                  </a:lnTo>
                  <a:lnTo>
                    <a:pt x="101" y="248"/>
                  </a:lnTo>
                  <a:lnTo>
                    <a:pt x="84" y="272"/>
                  </a:lnTo>
                  <a:lnTo>
                    <a:pt x="50" y="272"/>
                  </a:lnTo>
                  <a:lnTo>
                    <a:pt x="75" y="304"/>
                  </a:lnTo>
                  <a:lnTo>
                    <a:pt x="109" y="368"/>
                  </a:lnTo>
                  <a:lnTo>
                    <a:pt x="118" y="408"/>
                  </a:lnTo>
                  <a:lnTo>
                    <a:pt x="84" y="416"/>
                  </a:lnTo>
                  <a:lnTo>
                    <a:pt x="33" y="512"/>
                  </a:lnTo>
                  <a:lnTo>
                    <a:pt x="50" y="584"/>
                  </a:lnTo>
                  <a:lnTo>
                    <a:pt x="16" y="592"/>
                  </a:lnTo>
                  <a:lnTo>
                    <a:pt x="8" y="632"/>
                  </a:lnTo>
                  <a:lnTo>
                    <a:pt x="0" y="680"/>
                  </a:lnTo>
                  <a:lnTo>
                    <a:pt x="16" y="672"/>
                  </a:lnTo>
                  <a:lnTo>
                    <a:pt x="50" y="696"/>
                  </a:lnTo>
                  <a:lnTo>
                    <a:pt x="75" y="720"/>
                  </a:lnTo>
                  <a:lnTo>
                    <a:pt x="109" y="696"/>
                  </a:lnTo>
                  <a:lnTo>
                    <a:pt x="143" y="704"/>
                  </a:lnTo>
                  <a:lnTo>
                    <a:pt x="177" y="704"/>
                  </a:lnTo>
                  <a:lnTo>
                    <a:pt x="227" y="696"/>
                  </a:lnTo>
                  <a:lnTo>
                    <a:pt x="261" y="712"/>
                  </a:lnTo>
                  <a:lnTo>
                    <a:pt x="286" y="688"/>
                  </a:lnTo>
                  <a:lnTo>
                    <a:pt x="362" y="664"/>
                  </a:lnTo>
                  <a:lnTo>
                    <a:pt x="396" y="616"/>
                  </a:lnTo>
                  <a:lnTo>
                    <a:pt x="404" y="616"/>
                  </a:lnTo>
                  <a:lnTo>
                    <a:pt x="412" y="608"/>
                  </a:lnTo>
                  <a:lnTo>
                    <a:pt x="463" y="600"/>
                  </a:lnTo>
                  <a:lnTo>
                    <a:pt x="488" y="576"/>
                  </a:lnTo>
                  <a:lnTo>
                    <a:pt x="556" y="600"/>
                  </a:lnTo>
                  <a:lnTo>
                    <a:pt x="615" y="600"/>
                  </a:lnTo>
                  <a:lnTo>
                    <a:pt x="640" y="648"/>
                  </a:lnTo>
                  <a:lnTo>
                    <a:pt x="691" y="664"/>
                  </a:lnTo>
                  <a:lnTo>
                    <a:pt x="707" y="696"/>
                  </a:lnTo>
                  <a:lnTo>
                    <a:pt x="741" y="728"/>
                  </a:lnTo>
                  <a:lnTo>
                    <a:pt x="758" y="760"/>
                  </a:lnTo>
                  <a:lnTo>
                    <a:pt x="682" y="776"/>
                  </a:lnTo>
                  <a:lnTo>
                    <a:pt x="657" y="800"/>
                  </a:lnTo>
                  <a:lnTo>
                    <a:pt x="674" y="824"/>
                  </a:lnTo>
                  <a:lnTo>
                    <a:pt x="657" y="888"/>
                  </a:lnTo>
                  <a:lnTo>
                    <a:pt x="640" y="912"/>
                  </a:lnTo>
                  <a:lnTo>
                    <a:pt x="674" y="928"/>
                  </a:lnTo>
                  <a:lnTo>
                    <a:pt x="724" y="904"/>
                  </a:lnTo>
                  <a:lnTo>
                    <a:pt x="766" y="904"/>
                  </a:lnTo>
                  <a:lnTo>
                    <a:pt x="766" y="872"/>
                  </a:lnTo>
                  <a:lnTo>
                    <a:pt x="808" y="768"/>
                  </a:lnTo>
                  <a:lnTo>
                    <a:pt x="834" y="736"/>
                  </a:lnTo>
                  <a:lnTo>
                    <a:pt x="867" y="704"/>
                  </a:lnTo>
                  <a:lnTo>
                    <a:pt x="918" y="680"/>
                  </a:lnTo>
                  <a:lnTo>
                    <a:pt x="969" y="688"/>
                  </a:lnTo>
                  <a:lnTo>
                    <a:pt x="969" y="104"/>
                  </a:lnTo>
                  <a:lnTo>
                    <a:pt x="935" y="10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1" name="Freeform 92"/>
            <p:cNvSpPr>
              <a:spLocks/>
            </p:cNvSpPr>
            <p:nvPr/>
          </p:nvSpPr>
          <p:spPr bwMode="auto">
            <a:xfrm>
              <a:off x="4822" y="1768"/>
              <a:ext cx="725" cy="600"/>
            </a:xfrm>
            <a:custGeom>
              <a:avLst/>
              <a:gdLst/>
              <a:ahLst/>
              <a:cxnLst>
                <a:cxn ang="0">
                  <a:pos x="657" y="320"/>
                </a:cxn>
                <a:cxn ang="0">
                  <a:pos x="641" y="280"/>
                </a:cxn>
                <a:cxn ang="0">
                  <a:pos x="708" y="256"/>
                </a:cxn>
                <a:cxn ang="0">
                  <a:pos x="700" y="208"/>
                </a:cxn>
                <a:cxn ang="0">
                  <a:pos x="624" y="168"/>
                </a:cxn>
                <a:cxn ang="0">
                  <a:pos x="548" y="136"/>
                </a:cxn>
                <a:cxn ang="0">
                  <a:pos x="514" y="104"/>
                </a:cxn>
                <a:cxn ang="0">
                  <a:pos x="506" y="40"/>
                </a:cxn>
                <a:cxn ang="0">
                  <a:pos x="438" y="8"/>
                </a:cxn>
                <a:cxn ang="0">
                  <a:pos x="379" y="16"/>
                </a:cxn>
                <a:cxn ang="0">
                  <a:pos x="329" y="16"/>
                </a:cxn>
                <a:cxn ang="0">
                  <a:pos x="278" y="0"/>
                </a:cxn>
                <a:cxn ang="0">
                  <a:pos x="202" y="64"/>
                </a:cxn>
                <a:cxn ang="0">
                  <a:pos x="186" y="88"/>
                </a:cxn>
                <a:cxn ang="0">
                  <a:pos x="211" y="128"/>
                </a:cxn>
                <a:cxn ang="0">
                  <a:pos x="177" y="152"/>
                </a:cxn>
                <a:cxn ang="0">
                  <a:pos x="143" y="184"/>
                </a:cxn>
                <a:cxn ang="0">
                  <a:pos x="143" y="248"/>
                </a:cxn>
                <a:cxn ang="0">
                  <a:pos x="135" y="272"/>
                </a:cxn>
                <a:cxn ang="0">
                  <a:pos x="76" y="296"/>
                </a:cxn>
                <a:cxn ang="0">
                  <a:pos x="68" y="328"/>
                </a:cxn>
                <a:cxn ang="0">
                  <a:pos x="0" y="344"/>
                </a:cxn>
                <a:cxn ang="0">
                  <a:pos x="59" y="464"/>
                </a:cxn>
                <a:cxn ang="0">
                  <a:pos x="17" y="536"/>
                </a:cxn>
                <a:cxn ang="0">
                  <a:pos x="59" y="600"/>
                </a:cxn>
                <a:cxn ang="0">
                  <a:pos x="110" y="576"/>
                </a:cxn>
                <a:cxn ang="0">
                  <a:pos x="211" y="544"/>
                </a:cxn>
                <a:cxn ang="0">
                  <a:pos x="362" y="528"/>
                </a:cxn>
                <a:cxn ang="0">
                  <a:pos x="421" y="528"/>
                </a:cxn>
                <a:cxn ang="0">
                  <a:pos x="489" y="544"/>
                </a:cxn>
                <a:cxn ang="0">
                  <a:pos x="539" y="528"/>
                </a:cxn>
                <a:cxn ang="0">
                  <a:pos x="632" y="520"/>
                </a:cxn>
                <a:cxn ang="0">
                  <a:pos x="641" y="424"/>
                </a:cxn>
                <a:cxn ang="0">
                  <a:pos x="674" y="368"/>
                </a:cxn>
              </a:cxnLst>
              <a:rect l="0" t="0" r="r" b="b"/>
              <a:pathLst>
                <a:path w="725" h="600">
                  <a:moveTo>
                    <a:pt x="657" y="344"/>
                  </a:moveTo>
                  <a:lnTo>
                    <a:pt x="657" y="320"/>
                  </a:lnTo>
                  <a:lnTo>
                    <a:pt x="632" y="304"/>
                  </a:lnTo>
                  <a:lnTo>
                    <a:pt x="641" y="280"/>
                  </a:lnTo>
                  <a:lnTo>
                    <a:pt x="691" y="272"/>
                  </a:lnTo>
                  <a:lnTo>
                    <a:pt x="708" y="256"/>
                  </a:lnTo>
                  <a:lnTo>
                    <a:pt x="725" y="232"/>
                  </a:lnTo>
                  <a:lnTo>
                    <a:pt x="700" y="208"/>
                  </a:lnTo>
                  <a:lnTo>
                    <a:pt x="632" y="192"/>
                  </a:lnTo>
                  <a:lnTo>
                    <a:pt x="624" y="168"/>
                  </a:lnTo>
                  <a:lnTo>
                    <a:pt x="582" y="160"/>
                  </a:lnTo>
                  <a:lnTo>
                    <a:pt x="548" y="136"/>
                  </a:lnTo>
                  <a:lnTo>
                    <a:pt x="548" y="120"/>
                  </a:lnTo>
                  <a:lnTo>
                    <a:pt x="514" y="104"/>
                  </a:lnTo>
                  <a:lnTo>
                    <a:pt x="514" y="72"/>
                  </a:lnTo>
                  <a:lnTo>
                    <a:pt x="506" y="40"/>
                  </a:lnTo>
                  <a:lnTo>
                    <a:pt x="472" y="16"/>
                  </a:lnTo>
                  <a:lnTo>
                    <a:pt x="438" y="8"/>
                  </a:lnTo>
                  <a:lnTo>
                    <a:pt x="396" y="32"/>
                  </a:lnTo>
                  <a:lnTo>
                    <a:pt x="379" y="16"/>
                  </a:lnTo>
                  <a:lnTo>
                    <a:pt x="346" y="8"/>
                  </a:lnTo>
                  <a:lnTo>
                    <a:pt x="329" y="16"/>
                  </a:lnTo>
                  <a:lnTo>
                    <a:pt x="303" y="0"/>
                  </a:lnTo>
                  <a:lnTo>
                    <a:pt x="278" y="0"/>
                  </a:lnTo>
                  <a:lnTo>
                    <a:pt x="245" y="64"/>
                  </a:lnTo>
                  <a:lnTo>
                    <a:pt x="202" y="64"/>
                  </a:lnTo>
                  <a:lnTo>
                    <a:pt x="177" y="80"/>
                  </a:lnTo>
                  <a:lnTo>
                    <a:pt x="186" y="88"/>
                  </a:lnTo>
                  <a:lnTo>
                    <a:pt x="186" y="120"/>
                  </a:lnTo>
                  <a:lnTo>
                    <a:pt x="211" y="128"/>
                  </a:lnTo>
                  <a:lnTo>
                    <a:pt x="202" y="144"/>
                  </a:lnTo>
                  <a:lnTo>
                    <a:pt x="177" y="152"/>
                  </a:lnTo>
                  <a:lnTo>
                    <a:pt x="169" y="176"/>
                  </a:lnTo>
                  <a:lnTo>
                    <a:pt x="143" y="184"/>
                  </a:lnTo>
                  <a:lnTo>
                    <a:pt x="143" y="216"/>
                  </a:lnTo>
                  <a:lnTo>
                    <a:pt x="143" y="248"/>
                  </a:lnTo>
                  <a:lnTo>
                    <a:pt x="160" y="280"/>
                  </a:lnTo>
                  <a:lnTo>
                    <a:pt x="135" y="272"/>
                  </a:lnTo>
                  <a:lnTo>
                    <a:pt x="110" y="288"/>
                  </a:lnTo>
                  <a:lnTo>
                    <a:pt x="76" y="296"/>
                  </a:lnTo>
                  <a:lnTo>
                    <a:pt x="84" y="320"/>
                  </a:lnTo>
                  <a:lnTo>
                    <a:pt x="68" y="328"/>
                  </a:lnTo>
                  <a:lnTo>
                    <a:pt x="34" y="320"/>
                  </a:lnTo>
                  <a:lnTo>
                    <a:pt x="0" y="344"/>
                  </a:lnTo>
                  <a:lnTo>
                    <a:pt x="17" y="384"/>
                  </a:lnTo>
                  <a:lnTo>
                    <a:pt x="59" y="464"/>
                  </a:lnTo>
                  <a:lnTo>
                    <a:pt x="17" y="512"/>
                  </a:lnTo>
                  <a:lnTo>
                    <a:pt x="17" y="536"/>
                  </a:lnTo>
                  <a:lnTo>
                    <a:pt x="51" y="544"/>
                  </a:lnTo>
                  <a:lnTo>
                    <a:pt x="59" y="600"/>
                  </a:lnTo>
                  <a:lnTo>
                    <a:pt x="93" y="600"/>
                  </a:lnTo>
                  <a:lnTo>
                    <a:pt x="110" y="576"/>
                  </a:lnTo>
                  <a:lnTo>
                    <a:pt x="152" y="552"/>
                  </a:lnTo>
                  <a:lnTo>
                    <a:pt x="211" y="544"/>
                  </a:lnTo>
                  <a:lnTo>
                    <a:pt x="303" y="536"/>
                  </a:lnTo>
                  <a:lnTo>
                    <a:pt x="362" y="528"/>
                  </a:lnTo>
                  <a:lnTo>
                    <a:pt x="396" y="552"/>
                  </a:lnTo>
                  <a:lnTo>
                    <a:pt x="421" y="528"/>
                  </a:lnTo>
                  <a:lnTo>
                    <a:pt x="455" y="528"/>
                  </a:lnTo>
                  <a:lnTo>
                    <a:pt x="489" y="544"/>
                  </a:lnTo>
                  <a:lnTo>
                    <a:pt x="514" y="512"/>
                  </a:lnTo>
                  <a:lnTo>
                    <a:pt x="539" y="528"/>
                  </a:lnTo>
                  <a:lnTo>
                    <a:pt x="582" y="504"/>
                  </a:lnTo>
                  <a:lnTo>
                    <a:pt x="632" y="520"/>
                  </a:lnTo>
                  <a:lnTo>
                    <a:pt x="624" y="488"/>
                  </a:lnTo>
                  <a:lnTo>
                    <a:pt x="641" y="424"/>
                  </a:lnTo>
                  <a:lnTo>
                    <a:pt x="700" y="400"/>
                  </a:lnTo>
                  <a:lnTo>
                    <a:pt x="674" y="368"/>
                  </a:lnTo>
                  <a:lnTo>
                    <a:pt x="657" y="344"/>
                  </a:lnTo>
                  <a:close/>
                </a:path>
              </a:pathLst>
            </a:custGeom>
            <a:grpFill/>
            <a:ln w="9525">
              <a:noFill/>
              <a:round/>
              <a:headEnd/>
              <a:tailEnd/>
            </a:ln>
          </p:spPr>
          <p:txBody>
            <a:bodyPr/>
            <a:lstStyle/>
            <a:p>
              <a:pPr>
                <a:defRPr/>
              </a:pPr>
              <a:endParaRPr lang="en-GB"/>
            </a:p>
          </p:txBody>
        </p:sp>
        <p:sp>
          <p:nvSpPr>
            <p:cNvPr id="102" name="Freeform 93"/>
            <p:cNvSpPr>
              <a:spLocks/>
            </p:cNvSpPr>
            <p:nvPr/>
          </p:nvSpPr>
          <p:spPr bwMode="auto">
            <a:xfrm>
              <a:off x="4569" y="1600"/>
              <a:ext cx="531" cy="280"/>
            </a:xfrm>
            <a:custGeom>
              <a:avLst/>
              <a:gdLst/>
              <a:ahLst/>
              <a:cxnLst>
                <a:cxn ang="0">
                  <a:pos x="472" y="80"/>
                </a:cxn>
                <a:cxn ang="0">
                  <a:pos x="464" y="40"/>
                </a:cxn>
                <a:cxn ang="0">
                  <a:pos x="413" y="32"/>
                </a:cxn>
                <a:cxn ang="0">
                  <a:pos x="371" y="40"/>
                </a:cxn>
                <a:cxn ang="0">
                  <a:pos x="304" y="0"/>
                </a:cxn>
                <a:cxn ang="0">
                  <a:pos x="262" y="0"/>
                </a:cxn>
                <a:cxn ang="0">
                  <a:pos x="211" y="32"/>
                </a:cxn>
                <a:cxn ang="0">
                  <a:pos x="211" y="40"/>
                </a:cxn>
                <a:cxn ang="0">
                  <a:pos x="219" y="72"/>
                </a:cxn>
                <a:cxn ang="0">
                  <a:pos x="219" y="104"/>
                </a:cxn>
                <a:cxn ang="0">
                  <a:pos x="211" y="128"/>
                </a:cxn>
                <a:cxn ang="0">
                  <a:pos x="194" y="128"/>
                </a:cxn>
                <a:cxn ang="0">
                  <a:pos x="160" y="128"/>
                </a:cxn>
                <a:cxn ang="0">
                  <a:pos x="110" y="80"/>
                </a:cxn>
                <a:cxn ang="0">
                  <a:pos x="76" y="64"/>
                </a:cxn>
                <a:cxn ang="0">
                  <a:pos x="43" y="88"/>
                </a:cxn>
                <a:cxn ang="0">
                  <a:pos x="17" y="160"/>
                </a:cxn>
                <a:cxn ang="0">
                  <a:pos x="0" y="192"/>
                </a:cxn>
                <a:cxn ang="0">
                  <a:pos x="0" y="224"/>
                </a:cxn>
                <a:cxn ang="0">
                  <a:pos x="9" y="280"/>
                </a:cxn>
                <a:cxn ang="0">
                  <a:pos x="34" y="256"/>
                </a:cxn>
                <a:cxn ang="0">
                  <a:pos x="93" y="224"/>
                </a:cxn>
                <a:cxn ang="0">
                  <a:pos x="152" y="224"/>
                </a:cxn>
                <a:cxn ang="0">
                  <a:pos x="194" y="216"/>
                </a:cxn>
                <a:cxn ang="0">
                  <a:pos x="236" y="224"/>
                </a:cxn>
                <a:cxn ang="0">
                  <a:pos x="287" y="192"/>
                </a:cxn>
                <a:cxn ang="0">
                  <a:pos x="295" y="208"/>
                </a:cxn>
                <a:cxn ang="0">
                  <a:pos x="346" y="216"/>
                </a:cxn>
                <a:cxn ang="0">
                  <a:pos x="380" y="232"/>
                </a:cxn>
                <a:cxn ang="0">
                  <a:pos x="405" y="248"/>
                </a:cxn>
                <a:cxn ang="0">
                  <a:pos x="430" y="248"/>
                </a:cxn>
                <a:cxn ang="0">
                  <a:pos x="455" y="232"/>
                </a:cxn>
                <a:cxn ang="0">
                  <a:pos x="498" y="232"/>
                </a:cxn>
                <a:cxn ang="0">
                  <a:pos x="531" y="176"/>
                </a:cxn>
                <a:cxn ang="0">
                  <a:pos x="506" y="112"/>
                </a:cxn>
                <a:cxn ang="0">
                  <a:pos x="472" y="80"/>
                </a:cxn>
              </a:cxnLst>
              <a:rect l="0" t="0" r="r" b="b"/>
              <a:pathLst>
                <a:path w="531" h="280">
                  <a:moveTo>
                    <a:pt x="472" y="80"/>
                  </a:moveTo>
                  <a:lnTo>
                    <a:pt x="464" y="40"/>
                  </a:lnTo>
                  <a:lnTo>
                    <a:pt x="413" y="32"/>
                  </a:lnTo>
                  <a:lnTo>
                    <a:pt x="371" y="40"/>
                  </a:lnTo>
                  <a:lnTo>
                    <a:pt x="304" y="0"/>
                  </a:lnTo>
                  <a:lnTo>
                    <a:pt x="262" y="0"/>
                  </a:lnTo>
                  <a:lnTo>
                    <a:pt x="211" y="32"/>
                  </a:lnTo>
                  <a:lnTo>
                    <a:pt x="211" y="40"/>
                  </a:lnTo>
                  <a:lnTo>
                    <a:pt x="219" y="72"/>
                  </a:lnTo>
                  <a:lnTo>
                    <a:pt x="219" y="104"/>
                  </a:lnTo>
                  <a:lnTo>
                    <a:pt x="211" y="128"/>
                  </a:lnTo>
                  <a:lnTo>
                    <a:pt x="194" y="128"/>
                  </a:lnTo>
                  <a:lnTo>
                    <a:pt x="160" y="128"/>
                  </a:lnTo>
                  <a:lnTo>
                    <a:pt x="110" y="80"/>
                  </a:lnTo>
                  <a:lnTo>
                    <a:pt x="76" y="64"/>
                  </a:lnTo>
                  <a:lnTo>
                    <a:pt x="43" y="88"/>
                  </a:lnTo>
                  <a:lnTo>
                    <a:pt x="17" y="160"/>
                  </a:lnTo>
                  <a:lnTo>
                    <a:pt x="0" y="192"/>
                  </a:lnTo>
                  <a:lnTo>
                    <a:pt x="0" y="224"/>
                  </a:lnTo>
                  <a:lnTo>
                    <a:pt x="9" y="280"/>
                  </a:lnTo>
                  <a:lnTo>
                    <a:pt x="34" y="256"/>
                  </a:lnTo>
                  <a:lnTo>
                    <a:pt x="93" y="224"/>
                  </a:lnTo>
                  <a:lnTo>
                    <a:pt x="152" y="224"/>
                  </a:lnTo>
                  <a:lnTo>
                    <a:pt x="194" y="216"/>
                  </a:lnTo>
                  <a:lnTo>
                    <a:pt x="236" y="224"/>
                  </a:lnTo>
                  <a:lnTo>
                    <a:pt x="287" y="192"/>
                  </a:lnTo>
                  <a:lnTo>
                    <a:pt x="295" y="208"/>
                  </a:lnTo>
                  <a:lnTo>
                    <a:pt x="346" y="216"/>
                  </a:lnTo>
                  <a:lnTo>
                    <a:pt x="380" y="232"/>
                  </a:lnTo>
                  <a:lnTo>
                    <a:pt x="405" y="248"/>
                  </a:lnTo>
                  <a:lnTo>
                    <a:pt x="430" y="248"/>
                  </a:lnTo>
                  <a:lnTo>
                    <a:pt x="455" y="232"/>
                  </a:lnTo>
                  <a:lnTo>
                    <a:pt x="498" y="232"/>
                  </a:lnTo>
                  <a:lnTo>
                    <a:pt x="531" y="176"/>
                  </a:lnTo>
                  <a:lnTo>
                    <a:pt x="506" y="112"/>
                  </a:lnTo>
                  <a:lnTo>
                    <a:pt x="472" y="80"/>
                  </a:lnTo>
                  <a:close/>
                </a:path>
              </a:pathLst>
            </a:custGeom>
            <a:grpFill/>
            <a:ln w="9525">
              <a:noFill/>
              <a:round/>
              <a:headEnd/>
              <a:tailEnd/>
            </a:ln>
          </p:spPr>
          <p:txBody>
            <a:bodyPr/>
            <a:lstStyle/>
            <a:p>
              <a:pPr>
                <a:defRPr/>
              </a:pPr>
              <a:endParaRPr lang="en-GB"/>
            </a:p>
          </p:txBody>
        </p:sp>
        <p:sp>
          <p:nvSpPr>
            <p:cNvPr id="103" name="Freeform 94"/>
            <p:cNvSpPr>
              <a:spLocks/>
            </p:cNvSpPr>
            <p:nvPr/>
          </p:nvSpPr>
          <p:spPr bwMode="auto">
            <a:xfrm>
              <a:off x="4822" y="1760"/>
              <a:ext cx="725" cy="600"/>
            </a:xfrm>
            <a:custGeom>
              <a:avLst/>
              <a:gdLst/>
              <a:ahLst/>
              <a:cxnLst>
                <a:cxn ang="0">
                  <a:pos x="657" y="320"/>
                </a:cxn>
                <a:cxn ang="0">
                  <a:pos x="641" y="280"/>
                </a:cxn>
                <a:cxn ang="0">
                  <a:pos x="708" y="256"/>
                </a:cxn>
                <a:cxn ang="0">
                  <a:pos x="700" y="208"/>
                </a:cxn>
                <a:cxn ang="0">
                  <a:pos x="624" y="168"/>
                </a:cxn>
                <a:cxn ang="0">
                  <a:pos x="548" y="136"/>
                </a:cxn>
                <a:cxn ang="0">
                  <a:pos x="514" y="104"/>
                </a:cxn>
                <a:cxn ang="0">
                  <a:pos x="506" y="40"/>
                </a:cxn>
                <a:cxn ang="0">
                  <a:pos x="438" y="8"/>
                </a:cxn>
                <a:cxn ang="0">
                  <a:pos x="379" y="16"/>
                </a:cxn>
                <a:cxn ang="0">
                  <a:pos x="329" y="16"/>
                </a:cxn>
                <a:cxn ang="0">
                  <a:pos x="278" y="0"/>
                </a:cxn>
                <a:cxn ang="0">
                  <a:pos x="202" y="64"/>
                </a:cxn>
                <a:cxn ang="0">
                  <a:pos x="186" y="88"/>
                </a:cxn>
                <a:cxn ang="0">
                  <a:pos x="211" y="128"/>
                </a:cxn>
                <a:cxn ang="0">
                  <a:pos x="177" y="152"/>
                </a:cxn>
                <a:cxn ang="0">
                  <a:pos x="143" y="184"/>
                </a:cxn>
                <a:cxn ang="0">
                  <a:pos x="143" y="248"/>
                </a:cxn>
                <a:cxn ang="0">
                  <a:pos x="135" y="272"/>
                </a:cxn>
                <a:cxn ang="0">
                  <a:pos x="76" y="296"/>
                </a:cxn>
                <a:cxn ang="0">
                  <a:pos x="68" y="328"/>
                </a:cxn>
                <a:cxn ang="0">
                  <a:pos x="0" y="344"/>
                </a:cxn>
                <a:cxn ang="0">
                  <a:pos x="59" y="464"/>
                </a:cxn>
                <a:cxn ang="0">
                  <a:pos x="17" y="536"/>
                </a:cxn>
                <a:cxn ang="0">
                  <a:pos x="59" y="600"/>
                </a:cxn>
                <a:cxn ang="0">
                  <a:pos x="93" y="600"/>
                </a:cxn>
                <a:cxn ang="0">
                  <a:pos x="152" y="552"/>
                </a:cxn>
                <a:cxn ang="0">
                  <a:pos x="303" y="536"/>
                </a:cxn>
                <a:cxn ang="0">
                  <a:pos x="396" y="552"/>
                </a:cxn>
                <a:cxn ang="0">
                  <a:pos x="455" y="528"/>
                </a:cxn>
                <a:cxn ang="0">
                  <a:pos x="514" y="512"/>
                </a:cxn>
                <a:cxn ang="0">
                  <a:pos x="582" y="504"/>
                </a:cxn>
                <a:cxn ang="0">
                  <a:pos x="624" y="488"/>
                </a:cxn>
                <a:cxn ang="0">
                  <a:pos x="700" y="400"/>
                </a:cxn>
                <a:cxn ang="0">
                  <a:pos x="657" y="344"/>
                </a:cxn>
              </a:cxnLst>
              <a:rect l="0" t="0" r="r" b="b"/>
              <a:pathLst>
                <a:path w="725" h="600">
                  <a:moveTo>
                    <a:pt x="657" y="344"/>
                  </a:moveTo>
                  <a:lnTo>
                    <a:pt x="657" y="320"/>
                  </a:lnTo>
                  <a:lnTo>
                    <a:pt x="632" y="304"/>
                  </a:lnTo>
                  <a:lnTo>
                    <a:pt x="641" y="280"/>
                  </a:lnTo>
                  <a:lnTo>
                    <a:pt x="691" y="272"/>
                  </a:lnTo>
                  <a:lnTo>
                    <a:pt x="708" y="256"/>
                  </a:lnTo>
                  <a:lnTo>
                    <a:pt x="725" y="232"/>
                  </a:lnTo>
                  <a:lnTo>
                    <a:pt x="700" y="208"/>
                  </a:lnTo>
                  <a:lnTo>
                    <a:pt x="632" y="192"/>
                  </a:lnTo>
                  <a:lnTo>
                    <a:pt x="624" y="168"/>
                  </a:lnTo>
                  <a:lnTo>
                    <a:pt x="582" y="160"/>
                  </a:lnTo>
                  <a:lnTo>
                    <a:pt x="548" y="136"/>
                  </a:lnTo>
                  <a:lnTo>
                    <a:pt x="548" y="120"/>
                  </a:lnTo>
                  <a:lnTo>
                    <a:pt x="514" y="104"/>
                  </a:lnTo>
                  <a:lnTo>
                    <a:pt x="514" y="72"/>
                  </a:lnTo>
                  <a:lnTo>
                    <a:pt x="506" y="40"/>
                  </a:lnTo>
                  <a:lnTo>
                    <a:pt x="472" y="16"/>
                  </a:lnTo>
                  <a:lnTo>
                    <a:pt x="438" y="8"/>
                  </a:lnTo>
                  <a:lnTo>
                    <a:pt x="396" y="32"/>
                  </a:lnTo>
                  <a:lnTo>
                    <a:pt x="379" y="16"/>
                  </a:lnTo>
                  <a:lnTo>
                    <a:pt x="346" y="8"/>
                  </a:lnTo>
                  <a:lnTo>
                    <a:pt x="329" y="16"/>
                  </a:lnTo>
                  <a:lnTo>
                    <a:pt x="303" y="0"/>
                  </a:lnTo>
                  <a:lnTo>
                    <a:pt x="278" y="0"/>
                  </a:lnTo>
                  <a:lnTo>
                    <a:pt x="245" y="64"/>
                  </a:lnTo>
                  <a:lnTo>
                    <a:pt x="202" y="64"/>
                  </a:lnTo>
                  <a:lnTo>
                    <a:pt x="177" y="80"/>
                  </a:lnTo>
                  <a:lnTo>
                    <a:pt x="186" y="88"/>
                  </a:lnTo>
                  <a:lnTo>
                    <a:pt x="186" y="120"/>
                  </a:lnTo>
                  <a:lnTo>
                    <a:pt x="211" y="128"/>
                  </a:lnTo>
                  <a:lnTo>
                    <a:pt x="202" y="144"/>
                  </a:lnTo>
                  <a:lnTo>
                    <a:pt x="177" y="152"/>
                  </a:lnTo>
                  <a:lnTo>
                    <a:pt x="169" y="176"/>
                  </a:lnTo>
                  <a:lnTo>
                    <a:pt x="143" y="184"/>
                  </a:lnTo>
                  <a:lnTo>
                    <a:pt x="143" y="216"/>
                  </a:lnTo>
                  <a:lnTo>
                    <a:pt x="143" y="248"/>
                  </a:lnTo>
                  <a:lnTo>
                    <a:pt x="160" y="280"/>
                  </a:lnTo>
                  <a:lnTo>
                    <a:pt x="135" y="272"/>
                  </a:lnTo>
                  <a:lnTo>
                    <a:pt x="110" y="288"/>
                  </a:lnTo>
                  <a:lnTo>
                    <a:pt x="76" y="296"/>
                  </a:lnTo>
                  <a:lnTo>
                    <a:pt x="84" y="320"/>
                  </a:lnTo>
                  <a:lnTo>
                    <a:pt x="68" y="328"/>
                  </a:lnTo>
                  <a:lnTo>
                    <a:pt x="34" y="320"/>
                  </a:lnTo>
                  <a:lnTo>
                    <a:pt x="0" y="344"/>
                  </a:lnTo>
                  <a:lnTo>
                    <a:pt x="17" y="384"/>
                  </a:lnTo>
                  <a:lnTo>
                    <a:pt x="59" y="464"/>
                  </a:lnTo>
                  <a:lnTo>
                    <a:pt x="17" y="512"/>
                  </a:lnTo>
                  <a:lnTo>
                    <a:pt x="17" y="536"/>
                  </a:lnTo>
                  <a:lnTo>
                    <a:pt x="51" y="544"/>
                  </a:lnTo>
                  <a:lnTo>
                    <a:pt x="59" y="600"/>
                  </a:lnTo>
                  <a:lnTo>
                    <a:pt x="59" y="600"/>
                  </a:lnTo>
                  <a:lnTo>
                    <a:pt x="93" y="600"/>
                  </a:lnTo>
                  <a:lnTo>
                    <a:pt x="110" y="576"/>
                  </a:lnTo>
                  <a:lnTo>
                    <a:pt x="152" y="552"/>
                  </a:lnTo>
                  <a:lnTo>
                    <a:pt x="211" y="544"/>
                  </a:lnTo>
                  <a:lnTo>
                    <a:pt x="303" y="536"/>
                  </a:lnTo>
                  <a:lnTo>
                    <a:pt x="362" y="528"/>
                  </a:lnTo>
                  <a:lnTo>
                    <a:pt x="396" y="552"/>
                  </a:lnTo>
                  <a:lnTo>
                    <a:pt x="421" y="528"/>
                  </a:lnTo>
                  <a:lnTo>
                    <a:pt x="455" y="528"/>
                  </a:lnTo>
                  <a:lnTo>
                    <a:pt x="489" y="544"/>
                  </a:lnTo>
                  <a:lnTo>
                    <a:pt x="514" y="512"/>
                  </a:lnTo>
                  <a:lnTo>
                    <a:pt x="539" y="528"/>
                  </a:lnTo>
                  <a:lnTo>
                    <a:pt x="582" y="504"/>
                  </a:lnTo>
                  <a:lnTo>
                    <a:pt x="632" y="520"/>
                  </a:lnTo>
                  <a:lnTo>
                    <a:pt x="624" y="488"/>
                  </a:lnTo>
                  <a:lnTo>
                    <a:pt x="641" y="424"/>
                  </a:lnTo>
                  <a:lnTo>
                    <a:pt x="700" y="400"/>
                  </a:lnTo>
                  <a:lnTo>
                    <a:pt x="674" y="368"/>
                  </a:lnTo>
                  <a:lnTo>
                    <a:pt x="657" y="344"/>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4" name="Freeform 95"/>
            <p:cNvSpPr>
              <a:spLocks/>
            </p:cNvSpPr>
            <p:nvPr/>
          </p:nvSpPr>
          <p:spPr bwMode="auto">
            <a:xfrm>
              <a:off x="4569" y="1592"/>
              <a:ext cx="531" cy="280"/>
            </a:xfrm>
            <a:custGeom>
              <a:avLst/>
              <a:gdLst/>
              <a:ahLst/>
              <a:cxnLst>
                <a:cxn ang="0">
                  <a:pos x="472" y="80"/>
                </a:cxn>
                <a:cxn ang="0">
                  <a:pos x="464" y="40"/>
                </a:cxn>
                <a:cxn ang="0">
                  <a:pos x="413" y="32"/>
                </a:cxn>
                <a:cxn ang="0">
                  <a:pos x="371" y="40"/>
                </a:cxn>
                <a:cxn ang="0">
                  <a:pos x="304" y="0"/>
                </a:cxn>
                <a:cxn ang="0">
                  <a:pos x="262" y="0"/>
                </a:cxn>
                <a:cxn ang="0">
                  <a:pos x="211" y="32"/>
                </a:cxn>
                <a:cxn ang="0">
                  <a:pos x="211" y="40"/>
                </a:cxn>
                <a:cxn ang="0">
                  <a:pos x="219" y="72"/>
                </a:cxn>
                <a:cxn ang="0">
                  <a:pos x="219" y="104"/>
                </a:cxn>
                <a:cxn ang="0">
                  <a:pos x="211" y="128"/>
                </a:cxn>
                <a:cxn ang="0">
                  <a:pos x="194" y="128"/>
                </a:cxn>
                <a:cxn ang="0">
                  <a:pos x="160" y="128"/>
                </a:cxn>
                <a:cxn ang="0">
                  <a:pos x="110" y="80"/>
                </a:cxn>
                <a:cxn ang="0">
                  <a:pos x="76" y="64"/>
                </a:cxn>
                <a:cxn ang="0">
                  <a:pos x="43" y="88"/>
                </a:cxn>
                <a:cxn ang="0">
                  <a:pos x="17" y="160"/>
                </a:cxn>
                <a:cxn ang="0">
                  <a:pos x="0" y="192"/>
                </a:cxn>
                <a:cxn ang="0">
                  <a:pos x="0" y="224"/>
                </a:cxn>
                <a:cxn ang="0">
                  <a:pos x="9" y="280"/>
                </a:cxn>
                <a:cxn ang="0">
                  <a:pos x="34" y="256"/>
                </a:cxn>
                <a:cxn ang="0">
                  <a:pos x="93" y="224"/>
                </a:cxn>
                <a:cxn ang="0">
                  <a:pos x="152" y="224"/>
                </a:cxn>
                <a:cxn ang="0">
                  <a:pos x="194" y="216"/>
                </a:cxn>
                <a:cxn ang="0">
                  <a:pos x="236" y="224"/>
                </a:cxn>
                <a:cxn ang="0">
                  <a:pos x="287" y="192"/>
                </a:cxn>
                <a:cxn ang="0">
                  <a:pos x="295" y="208"/>
                </a:cxn>
                <a:cxn ang="0">
                  <a:pos x="346" y="216"/>
                </a:cxn>
                <a:cxn ang="0">
                  <a:pos x="380" y="232"/>
                </a:cxn>
                <a:cxn ang="0">
                  <a:pos x="405" y="248"/>
                </a:cxn>
                <a:cxn ang="0">
                  <a:pos x="430" y="248"/>
                </a:cxn>
                <a:cxn ang="0">
                  <a:pos x="455" y="232"/>
                </a:cxn>
                <a:cxn ang="0">
                  <a:pos x="498" y="232"/>
                </a:cxn>
                <a:cxn ang="0">
                  <a:pos x="531" y="176"/>
                </a:cxn>
                <a:cxn ang="0">
                  <a:pos x="506" y="112"/>
                </a:cxn>
                <a:cxn ang="0">
                  <a:pos x="472" y="80"/>
                </a:cxn>
              </a:cxnLst>
              <a:rect l="0" t="0" r="r" b="b"/>
              <a:pathLst>
                <a:path w="531" h="280">
                  <a:moveTo>
                    <a:pt x="472" y="80"/>
                  </a:moveTo>
                  <a:lnTo>
                    <a:pt x="464" y="40"/>
                  </a:lnTo>
                  <a:lnTo>
                    <a:pt x="413" y="32"/>
                  </a:lnTo>
                  <a:lnTo>
                    <a:pt x="371" y="40"/>
                  </a:lnTo>
                  <a:lnTo>
                    <a:pt x="304" y="0"/>
                  </a:lnTo>
                  <a:lnTo>
                    <a:pt x="262" y="0"/>
                  </a:lnTo>
                  <a:lnTo>
                    <a:pt x="211" y="32"/>
                  </a:lnTo>
                  <a:lnTo>
                    <a:pt x="211" y="40"/>
                  </a:lnTo>
                  <a:lnTo>
                    <a:pt x="219" y="72"/>
                  </a:lnTo>
                  <a:lnTo>
                    <a:pt x="219" y="104"/>
                  </a:lnTo>
                  <a:lnTo>
                    <a:pt x="211" y="128"/>
                  </a:lnTo>
                  <a:lnTo>
                    <a:pt x="194" y="128"/>
                  </a:lnTo>
                  <a:lnTo>
                    <a:pt x="160" y="128"/>
                  </a:lnTo>
                  <a:lnTo>
                    <a:pt x="110" y="80"/>
                  </a:lnTo>
                  <a:lnTo>
                    <a:pt x="76" y="64"/>
                  </a:lnTo>
                  <a:lnTo>
                    <a:pt x="43" y="88"/>
                  </a:lnTo>
                  <a:lnTo>
                    <a:pt x="17" y="160"/>
                  </a:lnTo>
                  <a:lnTo>
                    <a:pt x="0" y="192"/>
                  </a:lnTo>
                  <a:lnTo>
                    <a:pt x="0" y="224"/>
                  </a:lnTo>
                  <a:lnTo>
                    <a:pt x="9" y="280"/>
                  </a:lnTo>
                  <a:lnTo>
                    <a:pt x="34" y="256"/>
                  </a:lnTo>
                  <a:lnTo>
                    <a:pt x="93" y="224"/>
                  </a:lnTo>
                  <a:lnTo>
                    <a:pt x="152" y="224"/>
                  </a:lnTo>
                  <a:lnTo>
                    <a:pt x="194" y="216"/>
                  </a:lnTo>
                  <a:lnTo>
                    <a:pt x="236" y="224"/>
                  </a:lnTo>
                  <a:lnTo>
                    <a:pt x="287" y="192"/>
                  </a:lnTo>
                  <a:lnTo>
                    <a:pt x="295" y="208"/>
                  </a:lnTo>
                  <a:lnTo>
                    <a:pt x="346" y="216"/>
                  </a:lnTo>
                  <a:lnTo>
                    <a:pt x="380" y="232"/>
                  </a:lnTo>
                  <a:lnTo>
                    <a:pt x="405" y="248"/>
                  </a:lnTo>
                  <a:lnTo>
                    <a:pt x="430" y="248"/>
                  </a:lnTo>
                  <a:lnTo>
                    <a:pt x="455" y="232"/>
                  </a:lnTo>
                  <a:lnTo>
                    <a:pt x="498" y="232"/>
                  </a:lnTo>
                  <a:lnTo>
                    <a:pt x="531" y="176"/>
                  </a:lnTo>
                  <a:lnTo>
                    <a:pt x="506" y="112"/>
                  </a:lnTo>
                  <a:lnTo>
                    <a:pt x="472" y="8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5" name="Freeform 96"/>
            <p:cNvSpPr>
              <a:spLocks/>
            </p:cNvSpPr>
            <p:nvPr/>
          </p:nvSpPr>
          <p:spPr bwMode="auto">
            <a:xfrm>
              <a:off x="4679" y="1392"/>
              <a:ext cx="337" cy="248"/>
            </a:xfrm>
            <a:custGeom>
              <a:avLst/>
              <a:gdLst/>
              <a:ahLst/>
              <a:cxnLst>
                <a:cxn ang="0">
                  <a:pos x="295" y="128"/>
                </a:cxn>
                <a:cxn ang="0">
                  <a:pos x="295" y="64"/>
                </a:cxn>
                <a:cxn ang="0">
                  <a:pos x="295" y="16"/>
                </a:cxn>
                <a:cxn ang="0">
                  <a:pos x="286" y="0"/>
                </a:cxn>
                <a:cxn ang="0">
                  <a:pos x="236" y="8"/>
                </a:cxn>
                <a:cxn ang="0">
                  <a:pos x="126" y="16"/>
                </a:cxn>
                <a:cxn ang="0">
                  <a:pos x="67" y="40"/>
                </a:cxn>
                <a:cxn ang="0">
                  <a:pos x="25" y="64"/>
                </a:cxn>
                <a:cxn ang="0">
                  <a:pos x="8" y="88"/>
                </a:cxn>
                <a:cxn ang="0">
                  <a:pos x="0" y="112"/>
                </a:cxn>
                <a:cxn ang="0">
                  <a:pos x="25" y="128"/>
                </a:cxn>
                <a:cxn ang="0">
                  <a:pos x="17" y="152"/>
                </a:cxn>
                <a:cxn ang="0">
                  <a:pos x="25" y="176"/>
                </a:cxn>
                <a:cxn ang="0">
                  <a:pos x="42" y="184"/>
                </a:cxn>
                <a:cxn ang="0">
                  <a:pos x="67" y="184"/>
                </a:cxn>
                <a:cxn ang="0">
                  <a:pos x="93" y="176"/>
                </a:cxn>
                <a:cxn ang="0">
                  <a:pos x="101" y="240"/>
                </a:cxn>
                <a:cxn ang="0">
                  <a:pos x="152" y="208"/>
                </a:cxn>
                <a:cxn ang="0">
                  <a:pos x="194" y="208"/>
                </a:cxn>
                <a:cxn ang="0">
                  <a:pos x="261" y="248"/>
                </a:cxn>
                <a:cxn ang="0">
                  <a:pos x="303" y="240"/>
                </a:cxn>
                <a:cxn ang="0">
                  <a:pos x="320" y="240"/>
                </a:cxn>
                <a:cxn ang="0">
                  <a:pos x="337" y="176"/>
                </a:cxn>
                <a:cxn ang="0">
                  <a:pos x="295" y="128"/>
                </a:cxn>
              </a:cxnLst>
              <a:rect l="0" t="0" r="r" b="b"/>
              <a:pathLst>
                <a:path w="337" h="248">
                  <a:moveTo>
                    <a:pt x="295" y="128"/>
                  </a:moveTo>
                  <a:lnTo>
                    <a:pt x="295" y="64"/>
                  </a:lnTo>
                  <a:lnTo>
                    <a:pt x="295" y="16"/>
                  </a:lnTo>
                  <a:lnTo>
                    <a:pt x="286" y="0"/>
                  </a:lnTo>
                  <a:lnTo>
                    <a:pt x="236" y="8"/>
                  </a:lnTo>
                  <a:lnTo>
                    <a:pt x="126" y="16"/>
                  </a:lnTo>
                  <a:lnTo>
                    <a:pt x="67" y="40"/>
                  </a:lnTo>
                  <a:lnTo>
                    <a:pt x="25" y="64"/>
                  </a:lnTo>
                  <a:lnTo>
                    <a:pt x="8" y="88"/>
                  </a:lnTo>
                  <a:lnTo>
                    <a:pt x="0" y="112"/>
                  </a:lnTo>
                  <a:lnTo>
                    <a:pt x="25" y="128"/>
                  </a:lnTo>
                  <a:lnTo>
                    <a:pt x="17" y="152"/>
                  </a:lnTo>
                  <a:lnTo>
                    <a:pt x="25" y="176"/>
                  </a:lnTo>
                  <a:lnTo>
                    <a:pt x="42" y="184"/>
                  </a:lnTo>
                  <a:lnTo>
                    <a:pt x="67" y="184"/>
                  </a:lnTo>
                  <a:lnTo>
                    <a:pt x="93" y="176"/>
                  </a:lnTo>
                  <a:lnTo>
                    <a:pt x="101" y="240"/>
                  </a:lnTo>
                  <a:lnTo>
                    <a:pt x="152" y="208"/>
                  </a:lnTo>
                  <a:lnTo>
                    <a:pt x="194" y="208"/>
                  </a:lnTo>
                  <a:lnTo>
                    <a:pt x="261" y="248"/>
                  </a:lnTo>
                  <a:lnTo>
                    <a:pt x="303" y="240"/>
                  </a:lnTo>
                  <a:lnTo>
                    <a:pt x="320" y="240"/>
                  </a:lnTo>
                  <a:lnTo>
                    <a:pt x="337" y="176"/>
                  </a:lnTo>
                  <a:lnTo>
                    <a:pt x="295" y="128"/>
                  </a:lnTo>
                  <a:close/>
                </a:path>
              </a:pathLst>
            </a:custGeom>
            <a:grpFill/>
            <a:ln w="9525">
              <a:noFill/>
              <a:round/>
              <a:headEnd/>
              <a:tailEnd/>
            </a:ln>
          </p:spPr>
          <p:txBody>
            <a:bodyPr/>
            <a:lstStyle/>
            <a:p>
              <a:pPr>
                <a:defRPr/>
              </a:pPr>
              <a:endParaRPr lang="en-GB"/>
            </a:p>
          </p:txBody>
        </p:sp>
        <p:sp>
          <p:nvSpPr>
            <p:cNvPr id="106" name="Freeform 97"/>
            <p:cNvSpPr>
              <a:spLocks/>
            </p:cNvSpPr>
            <p:nvPr/>
          </p:nvSpPr>
          <p:spPr bwMode="auto">
            <a:xfrm>
              <a:off x="4687" y="-8"/>
              <a:ext cx="1121" cy="2200"/>
            </a:xfrm>
            <a:custGeom>
              <a:avLst/>
              <a:gdLst/>
              <a:ahLst/>
              <a:cxnLst>
                <a:cxn ang="0">
                  <a:pos x="995" y="64"/>
                </a:cxn>
                <a:cxn ang="0">
                  <a:pos x="1003" y="160"/>
                </a:cxn>
                <a:cxn ang="0">
                  <a:pos x="919" y="168"/>
                </a:cxn>
                <a:cxn ang="0">
                  <a:pos x="877" y="168"/>
                </a:cxn>
                <a:cxn ang="0">
                  <a:pos x="893" y="88"/>
                </a:cxn>
                <a:cxn ang="0">
                  <a:pos x="851" y="16"/>
                </a:cxn>
                <a:cxn ang="0">
                  <a:pos x="700" y="48"/>
                </a:cxn>
                <a:cxn ang="0">
                  <a:pos x="809" y="176"/>
                </a:cxn>
                <a:cxn ang="0">
                  <a:pos x="877" y="224"/>
                </a:cxn>
                <a:cxn ang="0">
                  <a:pos x="851" y="304"/>
                </a:cxn>
                <a:cxn ang="0">
                  <a:pos x="784" y="328"/>
                </a:cxn>
                <a:cxn ang="0">
                  <a:pos x="725" y="448"/>
                </a:cxn>
                <a:cxn ang="0">
                  <a:pos x="818" y="560"/>
                </a:cxn>
                <a:cxn ang="0">
                  <a:pos x="599" y="568"/>
                </a:cxn>
                <a:cxn ang="0">
                  <a:pos x="607" y="640"/>
                </a:cxn>
                <a:cxn ang="0">
                  <a:pos x="700" y="664"/>
                </a:cxn>
                <a:cxn ang="0">
                  <a:pos x="674" y="712"/>
                </a:cxn>
                <a:cxn ang="0">
                  <a:pos x="548" y="688"/>
                </a:cxn>
                <a:cxn ang="0">
                  <a:pos x="447" y="592"/>
                </a:cxn>
                <a:cxn ang="0">
                  <a:pos x="430" y="512"/>
                </a:cxn>
                <a:cxn ang="0">
                  <a:pos x="253" y="424"/>
                </a:cxn>
                <a:cxn ang="0">
                  <a:pos x="396" y="440"/>
                </a:cxn>
                <a:cxn ang="0">
                  <a:pos x="658" y="416"/>
                </a:cxn>
                <a:cxn ang="0">
                  <a:pos x="717" y="288"/>
                </a:cxn>
                <a:cxn ang="0">
                  <a:pos x="599" y="192"/>
                </a:cxn>
                <a:cxn ang="0">
                  <a:pos x="304" y="128"/>
                </a:cxn>
                <a:cxn ang="0">
                  <a:pos x="186" y="96"/>
                </a:cxn>
                <a:cxn ang="0">
                  <a:pos x="110" y="112"/>
                </a:cxn>
                <a:cxn ang="0">
                  <a:pos x="42" y="176"/>
                </a:cxn>
                <a:cxn ang="0">
                  <a:pos x="26" y="336"/>
                </a:cxn>
                <a:cxn ang="0">
                  <a:pos x="93" y="448"/>
                </a:cxn>
                <a:cxn ang="0">
                  <a:pos x="169" y="656"/>
                </a:cxn>
                <a:cxn ang="0">
                  <a:pos x="287" y="808"/>
                </a:cxn>
                <a:cxn ang="0">
                  <a:pos x="388" y="944"/>
                </a:cxn>
                <a:cxn ang="0">
                  <a:pos x="287" y="1152"/>
                </a:cxn>
                <a:cxn ang="0">
                  <a:pos x="304" y="1264"/>
                </a:cxn>
                <a:cxn ang="0">
                  <a:pos x="396" y="1296"/>
                </a:cxn>
                <a:cxn ang="0">
                  <a:pos x="346" y="1312"/>
                </a:cxn>
                <a:cxn ang="0">
                  <a:pos x="287" y="1368"/>
                </a:cxn>
                <a:cxn ang="0">
                  <a:pos x="287" y="1408"/>
                </a:cxn>
                <a:cxn ang="0">
                  <a:pos x="329" y="1568"/>
                </a:cxn>
                <a:cxn ang="0">
                  <a:pos x="354" y="1680"/>
                </a:cxn>
                <a:cxn ang="0">
                  <a:pos x="413" y="1768"/>
                </a:cxn>
                <a:cxn ang="0">
                  <a:pos x="481" y="1776"/>
                </a:cxn>
                <a:cxn ang="0">
                  <a:pos x="573" y="1776"/>
                </a:cxn>
                <a:cxn ang="0">
                  <a:pos x="649" y="1840"/>
                </a:cxn>
                <a:cxn ang="0">
                  <a:pos x="683" y="1904"/>
                </a:cxn>
                <a:cxn ang="0">
                  <a:pos x="767" y="1960"/>
                </a:cxn>
                <a:cxn ang="0">
                  <a:pos x="843" y="2024"/>
                </a:cxn>
                <a:cxn ang="0">
                  <a:pos x="767" y="2072"/>
                </a:cxn>
                <a:cxn ang="0">
                  <a:pos x="809" y="2136"/>
                </a:cxn>
                <a:cxn ang="0">
                  <a:pos x="877" y="2128"/>
                </a:cxn>
                <a:cxn ang="0">
                  <a:pos x="1011" y="2112"/>
                </a:cxn>
                <a:cxn ang="0">
                  <a:pos x="1054" y="2192"/>
                </a:cxn>
                <a:cxn ang="0">
                  <a:pos x="1113" y="1360"/>
                </a:cxn>
                <a:cxn ang="0">
                  <a:pos x="1014" y="13"/>
                </a:cxn>
              </a:cxnLst>
              <a:rect l="0" t="0" r="r" b="b"/>
              <a:pathLst>
                <a:path w="1121" h="2200">
                  <a:moveTo>
                    <a:pt x="1014" y="13"/>
                  </a:moveTo>
                  <a:lnTo>
                    <a:pt x="1011" y="6"/>
                  </a:lnTo>
                  <a:lnTo>
                    <a:pt x="995" y="64"/>
                  </a:lnTo>
                  <a:lnTo>
                    <a:pt x="1011" y="112"/>
                  </a:lnTo>
                  <a:lnTo>
                    <a:pt x="1011" y="136"/>
                  </a:lnTo>
                  <a:lnTo>
                    <a:pt x="1003" y="160"/>
                  </a:lnTo>
                  <a:lnTo>
                    <a:pt x="961" y="184"/>
                  </a:lnTo>
                  <a:lnTo>
                    <a:pt x="936" y="184"/>
                  </a:lnTo>
                  <a:lnTo>
                    <a:pt x="919" y="168"/>
                  </a:lnTo>
                  <a:lnTo>
                    <a:pt x="902" y="160"/>
                  </a:lnTo>
                  <a:lnTo>
                    <a:pt x="893" y="168"/>
                  </a:lnTo>
                  <a:lnTo>
                    <a:pt x="877" y="168"/>
                  </a:lnTo>
                  <a:lnTo>
                    <a:pt x="877" y="144"/>
                  </a:lnTo>
                  <a:lnTo>
                    <a:pt x="877" y="112"/>
                  </a:lnTo>
                  <a:lnTo>
                    <a:pt x="893" y="88"/>
                  </a:lnTo>
                  <a:lnTo>
                    <a:pt x="902" y="64"/>
                  </a:lnTo>
                  <a:lnTo>
                    <a:pt x="893" y="48"/>
                  </a:lnTo>
                  <a:lnTo>
                    <a:pt x="851" y="16"/>
                  </a:lnTo>
                  <a:lnTo>
                    <a:pt x="801" y="24"/>
                  </a:lnTo>
                  <a:lnTo>
                    <a:pt x="750" y="40"/>
                  </a:lnTo>
                  <a:lnTo>
                    <a:pt x="700" y="48"/>
                  </a:lnTo>
                  <a:lnTo>
                    <a:pt x="742" y="64"/>
                  </a:lnTo>
                  <a:lnTo>
                    <a:pt x="784" y="88"/>
                  </a:lnTo>
                  <a:lnTo>
                    <a:pt x="809" y="176"/>
                  </a:lnTo>
                  <a:lnTo>
                    <a:pt x="818" y="200"/>
                  </a:lnTo>
                  <a:lnTo>
                    <a:pt x="843" y="200"/>
                  </a:lnTo>
                  <a:lnTo>
                    <a:pt x="877" y="224"/>
                  </a:lnTo>
                  <a:lnTo>
                    <a:pt x="902" y="264"/>
                  </a:lnTo>
                  <a:lnTo>
                    <a:pt x="910" y="312"/>
                  </a:lnTo>
                  <a:lnTo>
                    <a:pt x="851" y="304"/>
                  </a:lnTo>
                  <a:lnTo>
                    <a:pt x="801" y="312"/>
                  </a:lnTo>
                  <a:lnTo>
                    <a:pt x="784" y="320"/>
                  </a:lnTo>
                  <a:lnTo>
                    <a:pt x="784" y="328"/>
                  </a:lnTo>
                  <a:lnTo>
                    <a:pt x="776" y="360"/>
                  </a:lnTo>
                  <a:lnTo>
                    <a:pt x="750" y="400"/>
                  </a:lnTo>
                  <a:lnTo>
                    <a:pt x="725" y="448"/>
                  </a:lnTo>
                  <a:lnTo>
                    <a:pt x="717" y="480"/>
                  </a:lnTo>
                  <a:lnTo>
                    <a:pt x="733" y="496"/>
                  </a:lnTo>
                  <a:lnTo>
                    <a:pt x="818" y="560"/>
                  </a:lnTo>
                  <a:lnTo>
                    <a:pt x="750" y="584"/>
                  </a:lnTo>
                  <a:lnTo>
                    <a:pt x="666" y="584"/>
                  </a:lnTo>
                  <a:lnTo>
                    <a:pt x="599" y="568"/>
                  </a:lnTo>
                  <a:lnTo>
                    <a:pt x="582" y="584"/>
                  </a:lnTo>
                  <a:lnTo>
                    <a:pt x="573" y="608"/>
                  </a:lnTo>
                  <a:lnTo>
                    <a:pt x="607" y="640"/>
                  </a:lnTo>
                  <a:lnTo>
                    <a:pt x="658" y="648"/>
                  </a:lnTo>
                  <a:lnTo>
                    <a:pt x="683" y="648"/>
                  </a:lnTo>
                  <a:lnTo>
                    <a:pt x="700" y="664"/>
                  </a:lnTo>
                  <a:lnTo>
                    <a:pt x="700" y="680"/>
                  </a:lnTo>
                  <a:lnTo>
                    <a:pt x="683" y="704"/>
                  </a:lnTo>
                  <a:lnTo>
                    <a:pt x="674" y="712"/>
                  </a:lnTo>
                  <a:lnTo>
                    <a:pt x="649" y="712"/>
                  </a:lnTo>
                  <a:lnTo>
                    <a:pt x="599" y="696"/>
                  </a:lnTo>
                  <a:lnTo>
                    <a:pt x="548" y="688"/>
                  </a:lnTo>
                  <a:lnTo>
                    <a:pt x="523" y="680"/>
                  </a:lnTo>
                  <a:lnTo>
                    <a:pt x="506" y="664"/>
                  </a:lnTo>
                  <a:lnTo>
                    <a:pt x="447" y="592"/>
                  </a:lnTo>
                  <a:lnTo>
                    <a:pt x="438" y="552"/>
                  </a:lnTo>
                  <a:lnTo>
                    <a:pt x="438" y="536"/>
                  </a:lnTo>
                  <a:lnTo>
                    <a:pt x="430" y="512"/>
                  </a:lnTo>
                  <a:lnTo>
                    <a:pt x="380" y="496"/>
                  </a:lnTo>
                  <a:lnTo>
                    <a:pt x="337" y="480"/>
                  </a:lnTo>
                  <a:lnTo>
                    <a:pt x="253" y="424"/>
                  </a:lnTo>
                  <a:lnTo>
                    <a:pt x="287" y="424"/>
                  </a:lnTo>
                  <a:lnTo>
                    <a:pt x="321" y="440"/>
                  </a:lnTo>
                  <a:lnTo>
                    <a:pt x="396" y="440"/>
                  </a:lnTo>
                  <a:lnTo>
                    <a:pt x="565" y="448"/>
                  </a:lnTo>
                  <a:lnTo>
                    <a:pt x="624" y="432"/>
                  </a:lnTo>
                  <a:lnTo>
                    <a:pt x="658" y="416"/>
                  </a:lnTo>
                  <a:lnTo>
                    <a:pt x="683" y="384"/>
                  </a:lnTo>
                  <a:lnTo>
                    <a:pt x="708" y="320"/>
                  </a:lnTo>
                  <a:lnTo>
                    <a:pt x="717" y="288"/>
                  </a:lnTo>
                  <a:lnTo>
                    <a:pt x="708" y="256"/>
                  </a:lnTo>
                  <a:lnTo>
                    <a:pt x="666" y="208"/>
                  </a:lnTo>
                  <a:lnTo>
                    <a:pt x="599" y="192"/>
                  </a:lnTo>
                  <a:lnTo>
                    <a:pt x="447" y="152"/>
                  </a:lnTo>
                  <a:lnTo>
                    <a:pt x="371" y="128"/>
                  </a:lnTo>
                  <a:lnTo>
                    <a:pt x="304" y="128"/>
                  </a:lnTo>
                  <a:lnTo>
                    <a:pt x="152" y="128"/>
                  </a:lnTo>
                  <a:lnTo>
                    <a:pt x="177" y="104"/>
                  </a:lnTo>
                  <a:lnTo>
                    <a:pt x="186" y="96"/>
                  </a:lnTo>
                  <a:lnTo>
                    <a:pt x="169" y="88"/>
                  </a:lnTo>
                  <a:lnTo>
                    <a:pt x="127" y="80"/>
                  </a:lnTo>
                  <a:lnTo>
                    <a:pt x="110" y="112"/>
                  </a:lnTo>
                  <a:lnTo>
                    <a:pt x="76" y="120"/>
                  </a:lnTo>
                  <a:lnTo>
                    <a:pt x="76" y="144"/>
                  </a:lnTo>
                  <a:lnTo>
                    <a:pt x="42" y="176"/>
                  </a:lnTo>
                  <a:lnTo>
                    <a:pt x="9" y="224"/>
                  </a:lnTo>
                  <a:lnTo>
                    <a:pt x="0" y="272"/>
                  </a:lnTo>
                  <a:lnTo>
                    <a:pt x="26" y="336"/>
                  </a:lnTo>
                  <a:lnTo>
                    <a:pt x="68" y="352"/>
                  </a:lnTo>
                  <a:lnTo>
                    <a:pt x="110" y="392"/>
                  </a:lnTo>
                  <a:lnTo>
                    <a:pt x="93" y="448"/>
                  </a:lnTo>
                  <a:lnTo>
                    <a:pt x="144" y="544"/>
                  </a:lnTo>
                  <a:lnTo>
                    <a:pt x="211" y="608"/>
                  </a:lnTo>
                  <a:lnTo>
                    <a:pt x="169" y="656"/>
                  </a:lnTo>
                  <a:lnTo>
                    <a:pt x="177" y="712"/>
                  </a:lnTo>
                  <a:lnTo>
                    <a:pt x="245" y="752"/>
                  </a:lnTo>
                  <a:lnTo>
                    <a:pt x="287" y="808"/>
                  </a:lnTo>
                  <a:lnTo>
                    <a:pt x="270" y="856"/>
                  </a:lnTo>
                  <a:lnTo>
                    <a:pt x="337" y="896"/>
                  </a:lnTo>
                  <a:lnTo>
                    <a:pt x="388" y="944"/>
                  </a:lnTo>
                  <a:lnTo>
                    <a:pt x="380" y="1008"/>
                  </a:lnTo>
                  <a:lnTo>
                    <a:pt x="337" y="1080"/>
                  </a:lnTo>
                  <a:lnTo>
                    <a:pt x="287" y="1152"/>
                  </a:lnTo>
                  <a:lnTo>
                    <a:pt x="262" y="1248"/>
                  </a:lnTo>
                  <a:lnTo>
                    <a:pt x="278" y="1232"/>
                  </a:lnTo>
                  <a:lnTo>
                    <a:pt x="304" y="1264"/>
                  </a:lnTo>
                  <a:lnTo>
                    <a:pt x="346" y="1280"/>
                  </a:lnTo>
                  <a:lnTo>
                    <a:pt x="396" y="1288"/>
                  </a:lnTo>
                  <a:lnTo>
                    <a:pt x="396" y="1296"/>
                  </a:lnTo>
                  <a:lnTo>
                    <a:pt x="388" y="1304"/>
                  </a:lnTo>
                  <a:lnTo>
                    <a:pt x="363" y="1312"/>
                  </a:lnTo>
                  <a:lnTo>
                    <a:pt x="346" y="1312"/>
                  </a:lnTo>
                  <a:lnTo>
                    <a:pt x="337" y="1336"/>
                  </a:lnTo>
                  <a:lnTo>
                    <a:pt x="287" y="1344"/>
                  </a:lnTo>
                  <a:lnTo>
                    <a:pt x="287" y="1368"/>
                  </a:lnTo>
                  <a:lnTo>
                    <a:pt x="287" y="1392"/>
                  </a:lnTo>
                  <a:lnTo>
                    <a:pt x="278" y="1392"/>
                  </a:lnTo>
                  <a:lnTo>
                    <a:pt x="287" y="1408"/>
                  </a:lnTo>
                  <a:lnTo>
                    <a:pt x="287" y="1456"/>
                  </a:lnTo>
                  <a:lnTo>
                    <a:pt x="287" y="1520"/>
                  </a:lnTo>
                  <a:lnTo>
                    <a:pt x="329" y="1568"/>
                  </a:lnTo>
                  <a:lnTo>
                    <a:pt x="312" y="1632"/>
                  </a:lnTo>
                  <a:lnTo>
                    <a:pt x="346" y="1640"/>
                  </a:lnTo>
                  <a:lnTo>
                    <a:pt x="354" y="1680"/>
                  </a:lnTo>
                  <a:lnTo>
                    <a:pt x="388" y="1712"/>
                  </a:lnTo>
                  <a:lnTo>
                    <a:pt x="413" y="1776"/>
                  </a:lnTo>
                  <a:lnTo>
                    <a:pt x="413" y="1768"/>
                  </a:lnTo>
                  <a:lnTo>
                    <a:pt x="438" y="1768"/>
                  </a:lnTo>
                  <a:lnTo>
                    <a:pt x="464" y="1784"/>
                  </a:lnTo>
                  <a:lnTo>
                    <a:pt x="481" y="1776"/>
                  </a:lnTo>
                  <a:lnTo>
                    <a:pt x="514" y="1784"/>
                  </a:lnTo>
                  <a:lnTo>
                    <a:pt x="531" y="1800"/>
                  </a:lnTo>
                  <a:lnTo>
                    <a:pt x="573" y="1776"/>
                  </a:lnTo>
                  <a:lnTo>
                    <a:pt x="607" y="1784"/>
                  </a:lnTo>
                  <a:lnTo>
                    <a:pt x="641" y="1808"/>
                  </a:lnTo>
                  <a:lnTo>
                    <a:pt x="649" y="1840"/>
                  </a:lnTo>
                  <a:lnTo>
                    <a:pt x="649" y="1872"/>
                  </a:lnTo>
                  <a:lnTo>
                    <a:pt x="683" y="1888"/>
                  </a:lnTo>
                  <a:lnTo>
                    <a:pt x="683" y="1904"/>
                  </a:lnTo>
                  <a:lnTo>
                    <a:pt x="717" y="1928"/>
                  </a:lnTo>
                  <a:lnTo>
                    <a:pt x="759" y="1936"/>
                  </a:lnTo>
                  <a:lnTo>
                    <a:pt x="767" y="1960"/>
                  </a:lnTo>
                  <a:lnTo>
                    <a:pt x="835" y="1976"/>
                  </a:lnTo>
                  <a:lnTo>
                    <a:pt x="860" y="2000"/>
                  </a:lnTo>
                  <a:lnTo>
                    <a:pt x="843" y="2024"/>
                  </a:lnTo>
                  <a:lnTo>
                    <a:pt x="826" y="2040"/>
                  </a:lnTo>
                  <a:lnTo>
                    <a:pt x="776" y="2048"/>
                  </a:lnTo>
                  <a:lnTo>
                    <a:pt x="767" y="2072"/>
                  </a:lnTo>
                  <a:lnTo>
                    <a:pt x="792" y="2088"/>
                  </a:lnTo>
                  <a:lnTo>
                    <a:pt x="792" y="2112"/>
                  </a:lnTo>
                  <a:lnTo>
                    <a:pt x="809" y="2136"/>
                  </a:lnTo>
                  <a:lnTo>
                    <a:pt x="835" y="2168"/>
                  </a:lnTo>
                  <a:lnTo>
                    <a:pt x="868" y="2168"/>
                  </a:lnTo>
                  <a:lnTo>
                    <a:pt x="877" y="2128"/>
                  </a:lnTo>
                  <a:lnTo>
                    <a:pt x="910" y="2128"/>
                  </a:lnTo>
                  <a:lnTo>
                    <a:pt x="969" y="2096"/>
                  </a:lnTo>
                  <a:lnTo>
                    <a:pt x="1011" y="2112"/>
                  </a:lnTo>
                  <a:lnTo>
                    <a:pt x="1054" y="2136"/>
                  </a:lnTo>
                  <a:lnTo>
                    <a:pt x="1037" y="2152"/>
                  </a:lnTo>
                  <a:lnTo>
                    <a:pt x="1054" y="2192"/>
                  </a:lnTo>
                  <a:lnTo>
                    <a:pt x="1079" y="2200"/>
                  </a:lnTo>
                  <a:lnTo>
                    <a:pt x="1113" y="2200"/>
                  </a:lnTo>
                  <a:lnTo>
                    <a:pt x="1113" y="1360"/>
                  </a:lnTo>
                  <a:lnTo>
                    <a:pt x="1121" y="0"/>
                  </a:lnTo>
                  <a:lnTo>
                    <a:pt x="1116" y="8"/>
                  </a:lnTo>
                  <a:lnTo>
                    <a:pt x="1014" y="13"/>
                  </a:lnTo>
                  <a:close/>
                </a:path>
              </a:pathLst>
            </a:custGeom>
            <a:grpFill/>
            <a:ln w="9525">
              <a:noFill/>
              <a:round/>
              <a:headEnd/>
              <a:tailEnd/>
            </a:ln>
          </p:spPr>
          <p:txBody>
            <a:bodyPr/>
            <a:lstStyle/>
            <a:p>
              <a:pPr>
                <a:defRPr/>
              </a:pPr>
              <a:endParaRPr lang="en-GB"/>
            </a:p>
          </p:txBody>
        </p:sp>
        <p:sp>
          <p:nvSpPr>
            <p:cNvPr id="107" name="Freeform 98"/>
            <p:cNvSpPr>
              <a:spLocks/>
            </p:cNvSpPr>
            <p:nvPr/>
          </p:nvSpPr>
          <p:spPr bwMode="auto">
            <a:xfrm>
              <a:off x="4679" y="1384"/>
              <a:ext cx="337" cy="248"/>
            </a:xfrm>
            <a:custGeom>
              <a:avLst/>
              <a:gdLst/>
              <a:ahLst/>
              <a:cxnLst>
                <a:cxn ang="0">
                  <a:pos x="295" y="128"/>
                </a:cxn>
                <a:cxn ang="0">
                  <a:pos x="295" y="64"/>
                </a:cxn>
                <a:cxn ang="0">
                  <a:pos x="295" y="16"/>
                </a:cxn>
                <a:cxn ang="0">
                  <a:pos x="286" y="0"/>
                </a:cxn>
                <a:cxn ang="0">
                  <a:pos x="236" y="8"/>
                </a:cxn>
                <a:cxn ang="0">
                  <a:pos x="126" y="16"/>
                </a:cxn>
                <a:cxn ang="0">
                  <a:pos x="67" y="40"/>
                </a:cxn>
                <a:cxn ang="0">
                  <a:pos x="25" y="64"/>
                </a:cxn>
                <a:cxn ang="0">
                  <a:pos x="8" y="88"/>
                </a:cxn>
                <a:cxn ang="0">
                  <a:pos x="0" y="112"/>
                </a:cxn>
                <a:cxn ang="0">
                  <a:pos x="25" y="128"/>
                </a:cxn>
                <a:cxn ang="0">
                  <a:pos x="17" y="152"/>
                </a:cxn>
                <a:cxn ang="0">
                  <a:pos x="25" y="176"/>
                </a:cxn>
                <a:cxn ang="0">
                  <a:pos x="42" y="184"/>
                </a:cxn>
                <a:cxn ang="0">
                  <a:pos x="67" y="184"/>
                </a:cxn>
                <a:cxn ang="0">
                  <a:pos x="93" y="176"/>
                </a:cxn>
                <a:cxn ang="0">
                  <a:pos x="101" y="240"/>
                </a:cxn>
                <a:cxn ang="0">
                  <a:pos x="152" y="208"/>
                </a:cxn>
                <a:cxn ang="0">
                  <a:pos x="194" y="208"/>
                </a:cxn>
                <a:cxn ang="0">
                  <a:pos x="261" y="248"/>
                </a:cxn>
                <a:cxn ang="0">
                  <a:pos x="303" y="240"/>
                </a:cxn>
                <a:cxn ang="0">
                  <a:pos x="320" y="240"/>
                </a:cxn>
                <a:cxn ang="0">
                  <a:pos x="337" y="176"/>
                </a:cxn>
                <a:cxn ang="0">
                  <a:pos x="295" y="128"/>
                </a:cxn>
              </a:cxnLst>
              <a:rect l="0" t="0" r="r" b="b"/>
              <a:pathLst>
                <a:path w="337" h="248">
                  <a:moveTo>
                    <a:pt x="295" y="128"/>
                  </a:moveTo>
                  <a:lnTo>
                    <a:pt x="295" y="64"/>
                  </a:lnTo>
                  <a:lnTo>
                    <a:pt x="295" y="16"/>
                  </a:lnTo>
                  <a:lnTo>
                    <a:pt x="286" y="0"/>
                  </a:lnTo>
                  <a:lnTo>
                    <a:pt x="236" y="8"/>
                  </a:lnTo>
                  <a:lnTo>
                    <a:pt x="126" y="16"/>
                  </a:lnTo>
                  <a:lnTo>
                    <a:pt x="67" y="40"/>
                  </a:lnTo>
                  <a:lnTo>
                    <a:pt x="25" y="64"/>
                  </a:lnTo>
                  <a:lnTo>
                    <a:pt x="8" y="88"/>
                  </a:lnTo>
                  <a:lnTo>
                    <a:pt x="0" y="112"/>
                  </a:lnTo>
                  <a:lnTo>
                    <a:pt x="25" y="128"/>
                  </a:lnTo>
                  <a:lnTo>
                    <a:pt x="17" y="152"/>
                  </a:lnTo>
                  <a:lnTo>
                    <a:pt x="25" y="176"/>
                  </a:lnTo>
                  <a:lnTo>
                    <a:pt x="42" y="184"/>
                  </a:lnTo>
                  <a:lnTo>
                    <a:pt x="67" y="184"/>
                  </a:lnTo>
                  <a:lnTo>
                    <a:pt x="93" y="176"/>
                  </a:lnTo>
                  <a:lnTo>
                    <a:pt x="101" y="240"/>
                  </a:lnTo>
                  <a:lnTo>
                    <a:pt x="152" y="208"/>
                  </a:lnTo>
                  <a:lnTo>
                    <a:pt x="194" y="208"/>
                  </a:lnTo>
                  <a:lnTo>
                    <a:pt x="261" y="248"/>
                  </a:lnTo>
                  <a:lnTo>
                    <a:pt x="303" y="240"/>
                  </a:lnTo>
                  <a:lnTo>
                    <a:pt x="320" y="240"/>
                  </a:lnTo>
                  <a:lnTo>
                    <a:pt x="337" y="176"/>
                  </a:lnTo>
                  <a:lnTo>
                    <a:pt x="295" y="12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8" name="Freeform 99"/>
            <p:cNvSpPr>
              <a:spLocks/>
            </p:cNvSpPr>
            <p:nvPr/>
          </p:nvSpPr>
          <p:spPr bwMode="auto">
            <a:xfrm>
              <a:off x="4687" y="2"/>
              <a:ext cx="1115" cy="2190"/>
            </a:xfrm>
            <a:custGeom>
              <a:avLst/>
              <a:gdLst/>
              <a:ahLst/>
              <a:cxnLst>
                <a:cxn ang="0">
                  <a:pos x="1011" y="102"/>
                </a:cxn>
                <a:cxn ang="0">
                  <a:pos x="961" y="174"/>
                </a:cxn>
                <a:cxn ang="0">
                  <a:pos x="902" y="150"/>
                </a:cxn>
                <a:cxn ang="0">
                  <a:pos x="877" y="134"/>
                </a:cxn>
                <a:cxn ang="0">
                  <a:pos x="902" y="54"/>
                </a:cxn>
                <a:cxn ang="0">
                  <a:pos x="801" y="14"/>
                </a:cxn>
                <a:cxn ang="0">
                  <a:pos x="742" y="54"/>
                </a:cxn>
                <a:cxn ang="0">
                  <a:pos x="818" y="190"/>
                </a:cxn>
                <a:cxn ang="0">
                  <a:pos x="902" y="254"/>
                </a:cxn>
                <a:cxn ang="0">
                  <a:pos x="801" y="302"/>
                </a:cxn>
                <a:cxn ang="0">
                  <a:pos x="776" y="350"/>
                </a:cxn>
                <a:cxn ang="0">
                  <a:pos x="717" y="470"/>
                </a:cxn>
                <a:cxn ang="0">
                  <a:pos x="750" y="574"/>
                </a:cxn>
                <a:cxn ang="0">
                  <a:pos x="582" y="574"/>
                </a:cxn>
                <a:cxn ang="0">
                  <a:pos x="658" y="638"/>
                </a:cxn>
                <a:cxn ang="0">
                  <a:pos x="700" y="670"/>
                </a:cxn>
                <a:cxn ang="0">
                  <a:pos x="649" y="702"/>
                </a:cxn>
                <a:cxn ang="0">
                  <a:pos x="523" y="670"/>
                </a:cxn>
                <a:cxn ang="0">
                  <a:pos x="438" y="542"/>
                </a:cxn>
                <a:cxn ang="0">
                  <a:pos x="380" y="486"/>
                </a:cxn>
                <a:cxn ang="0">
                  <a:pos x="287" y="414"/>
                </a:cxn>
                <a:cxn ang="0">
                  <a:pos x="565" y="438"/>
                </a:cxn>
                <a:cxn ang="0">
                  <a:pos x="683" y="374"/>
                </a:cxn>
                <a:cxn ang="0">
                  <a:pos x="708" y="246"/>
                </a:cxn>
                <a:cxn ang="0">
                  <a:pos x="447" y="142"/>
                </a:cxn>
                <a:cxn ang="0">
                  <a:pos x="152" y="118"/>
                </a:cxn>
                <a:cxn ang="0">
                  <a:pos x="169" y="78"/>
                </a:cxn>
                <a:cxn ang="0">
                  <a:pos x="76" y="110"/>
                </a:cxn>
                <a:cxn ang="0">
                  <a:pos x="9" y="214"/>
                </a:cxn>
                <a:cxn ang="0">
                  <a:pos x="68" y="342"/>
                </a:cxn>
                <a:cxn ang="0">
                  <a:pos x="144" y="534"/>
                </a:cxn>
                <a:cxn ang="0">
                  <a:pos x="177" y="702"/>
                </a:cxn>
                <a:cxn ang="0">
                  <a:pos x="270" y="846"/>
                </a:cxn>
                <a:cxn ang="0">
                  <a:pos x="380" y="998"/>
                </a:cxn>
                <a:cxn ang="0">
                  <a:pos x="262" y="1238"/>
                </a:cxn>
                <a:cxn ang="0">
                  <a:pos x="346" y="1270"/>
                </a:cxn>
                <a:cxn ang="0">
                  <a:pos x="388" y="1294"/>
                </a:cxn>
                <a:cxn ang="0">
                  <a:pos x="337" y="1326"/>
                </a:cxn>
                <a:cxn ang="0">
                  <a:pos x="287" y="1382"/>
                </a:cxn>
                <a:cxn ang="0">
                  <a:pos x="287" y="1446"/>
                </a:cxn>
                <a:cxn ang="0">
                  <a:pos x="312" y="1622"/>
                </a:cxn>
                <a:cxn ang="0">
                  <a:pos x="388" y="1702"/>
                </a:cxn>
                <a:cxn ang="0">
                  <a:pos x="438" y="1758"/>
                </a:cxn>
                <a:cxn ang="0">
                  <a:pos x="514" y="1774"/>
                </a:cxn>
                <a:cxn ang="0">
                  <a:pos x="607" y="1774"/>
                </a:cxn>
                <a:cxn ang="0">
                  <a:pos x="649" y="1862"/>
                </a:cxn>
                <a:cxn ang="0">
                  <a:pos x="717" y="1918"/>
                </a:cxn>
                <a:cxn ang="0">
                  <a:pos x="835" y="1966"/>
                </a:cxn>
                <a:cxn ang="0">
                  <a:pos x="826" y="2030"/>
                </a:cxn>
                <a:cxn ang="0">
                  <a:pos x="792" y="2078"/>
                </a:cxn>
                <a:cxn ang="0">
                  <a:pos x="835" y="2158"/>
                </a:cxn>
                <a:cxn ang="0">
                  <a:pos x="877" y="2118"/>
                </a:cxn>
                <a:cxn ang="0">
                  <a:pos x="1011" y="2102"/>
                </a:cxn>
                <a:cxn ang="0">
                  <a:pos x="1054" y="2182"/>
                </a:cxn>
                <a:cxn ang="0">
                  <a:pos x="1115" y="0"/>
                </a:cxn>
              </a:cxnLst>
              <a:rect l="0" t="0" r="r" b="b"/>
              <a:pathLst>
                <a:path w="1115" h="2190">
                  <a:moveTo>
                    <a:pt x="1011" y="0"/>
                  </a:moveTo>
                  <a:lnTo>
                    <a:pt x="995" y="54"/>
                  </a:lnTo>
                  <a:lnTo>
                    <a:pt x="1011" y="102"/>
                  </a:lnTo>
                  <a:lnTo>
                    <a:pt x="1011" y="126"/>
                  </a:lnTo>
                  <a:lnTo>
                    <a:pt x="1003" y="150"/>
                  </a:lnTo>
                  <a:lnTo>
                    <a:pt x="961" y="174"/>
                  </a:lnTo>
                  <a:lnTo>
                    <a:pt x="936" y="174"/>
                  </a:lnTo>
                  <a:lnTo>
                    <a:pt x="919" y="158"/>
                  </a:lnTo>
                  <a:lnTo>
                    <a:pt x="902" y="150"/>
                  </a:lnTo>
                  <a:lnTo>
                    <a:pt x="893" y="158"/>
                  </a:lnTo>
                  <a:lnTo>
                    <a:pt x="877" y="158"/>
                  </a:lnTo>
                  <a:lnTo>
                    <a:pt x="877" y="134"/>
                  </a:lnTo>
                  <a:lnTo>
                    <a:pt x="877" y="102"/>
                  </a:lnTo>
                  <a:lnTo>
                    <a:pt x="893" y="78"/>
                  </a:lnTo>
                  <a:lnTo>
                    <a:pt x="902" y="54"/>
                  </a:lnTo>
                  <a:lnTo>
                    <a:pt x="893" y="38"/>
                  </a:lnTo>
                  <a:lnTo>
                    <a:pt x="851" y="6"/>
                  </a:lnTo>
                  <a:lnTo>
                    <a:pt x="801" y="14"/>
                  </a:lnTo>
                  <a:lnTo>
                    <a:pt x="750" y="30"/>
                  </a:lnTo>
                  <a:lnTo>
                    <a:pt x="700" y="38"/>
                  </a:lnTo>
                  <a:lnTo>
                    <a:pt x="742" y="54"/>
                  </a:lnTo>
                  <a:lnTo>
                    <a:pt x="784" y="78"/>
                  </a:lnTo>
                  <a:lnTo>
                    <a:pt x="809" y="166"/>
                  </a:lnTo>
                  <a:lnTo>
                    <a:pt x="818" y="190"/>
                  </a:lnTo>
                  <a:lnTo>
                    <a:pt x="843" y="190"/>
                  </a:lnTo>
                  <a:lnTo>
                    <a:pt x="877" y="214"/>
                  </a:lnTo>
                  <a:lnTo>
                    <a:pt x="902" y="254"/>
                  </a:lnTo>
                  <a:lnTo>
                    <a:pt x="910" y="302"/>
                  </a:lnTo>
                  <a:lnTo>
                    <a:pt x="851" y="294"/>
                  </a:lnTo>
                  <a:lnTo>
                    <a:pt x="801" y="302"/>
                  </a:lnTo>
                  <a:lnTo>
                    <a:pt x="784" y="310"/>
                  </a:lnTo>
                  <a:lnTo>
                    <a:pt x="784" y="318"/>
                  </a:lnTo>
                  <a:lnTo>
                    <a:pt x="776" y="350"/>
                  </a:lnTo>
                  <a:lnTo>
                    <a:pt x="750" y="390"/>
                  </a:lnTo>
                  <a:lnTo>
                    <a:pt x="725" y="438"/>
                  </a:lnTo>
                  <a:lnTo>
                    <a:pt x="717" y="470"/>
                  </a:lnTo>
                  <a:lnTo>
                    <a:pt x="733" y="486"/>
                  </a:lnTo>
                  <a:lnTo>
                    <a:pt x="818" y="550"/>
                  </a:lnTo>
                  <a:lnTo>
                    <a:pt x="750" y="574"/>
                  </a:lnTo>
                  <a:lnTo>
                    <a:pt x="666" y="574"/>
                  </a:lnTo>
                  <a:lnTo>
                    <a:pt x="599" y="558"/>
                  </a:lnTo>
                  <a:lnTo>
                    <a:pt x="582" y="574"/>
                  </a:lnTo>
                  <a:lnTo>
                    <a:pt x="573" y="598"/>
                  </a:lnTo>
                  <a:lnTo>
                    <a:pt x="607" y="630"/>
                  </a:lnTo>
                  <a:lnTo>
                    <a:pt x="658" y="638"/>
                  </a:lnTo>
                  <a:lnTo>
                    <a:pt x="683" y="638"/>
                  </a:lnTo>
                  <a:lnTo>
                    <a:pt x="700" y="654"/>
                  </a:lnTo>
                  <a:lnTo>
                    <a:pt x="700" y="670"/>
                  </a:lnTo>
                  <a:lnTo>
                    <a:pt x="683" y="694"/>
                  </a:lnTo>
                  <a:lnTo>
                    <a:pt x="674" y="702"/>
                  </a:lnTo>
                  <a:lnTo>
                    <a:pt x="649" y="702"/>
                  </a:lnTo>
                  <a:lnTo>
                    <a:pt x="599" y="686"/>
                  </a:lnTo>
                  <a:lnTo>
                    <a:pt x="548" y="678"/>
                  </a:lnTo>
                  <a:lnTo>
                    <a:pt x="523" y="670"/>
                  </a:lnTo>
                  <a:lnTo>
                    <a:pt x="506" y="654"/>
                  </a:lnTo>
                  <a:lnTo>
                    <a:pt x="447" y="582"/>
                  </a:lnTo>
                  <a:lnTo>
                    <a:pt x="438" y="542"/>
                  </a:lnTo>
                  <a:lnTo>
                    <a:pt x="438" y="526"/>
                  </a:lnTo>
                  <a:lnTo>
                    <a:pt x="430" y="502"/>
                  </a:lnTo>
                  <a:lnTo>
                    <a:pt x="380" y="486"/>
                  </a:lnTo>
                  <a:lnTo>
                    <a:pt x="337" y="470"/>
                  </a:lnTo>
                  <a:lnTo>
                    <a:pt x="253" y="414"/>
                  </a:lnTo>
                  <a:lnTo>
                    <a:pt x="287" y="414"/>
                  </a:lnTo>
                  <a:lnTo>
                    <a:pt x="321" y="430"/>
                  </a:lnTo>
                  <a:lnTo>
                    <a:pt x="396" y="430"/>
                  </a:lnTo>
                  <a:lnTo>
                    <a:pt x="565" y="438"/>
                  </a:lnTo>
                  <a:lnTo>
                    <a:pt x="624" y="422"/>
                  </a:lnTo>
                  <a:lnTo>
                    <a:pt x="658" y="406"/>
                  </a:lnTo>
                  <a:lnTo>
                    <a:pt x="683" y="374"/>
                  </a:lnTo>
                  <a:lnTo>
                    <a:pt x="708" y="310"/>
                  </a:lnTo>
                  <a:lnTo>
                    <a:pt x="717" y="278"/>
                  </a:lnTo>
                  <a:lnTo>
                    <a:pt x="708" y="246"/>
                  </a:lnTo>
                  <a:lnTo>
                    <a:pt x="666" y="198"/>
                  </a:lnTo>
                  <a:lnTo>
                    <a:pt x="599" y="182"/>
                  </a:lnTo>
                  <a:lnTo>
                    <a:pt x="447" y="142"/>
                  </a:lnTo>
                  <a:lnTo>
                    <a:pt x="371" y="118"/>
                  </a:lnTo>
                  <a:lnTo>
                    <a:pt x="304" y="118"/>
                  </a:lnTo>
                  <a:lnTo>
                    <a:pt x="152" y="118"/>
                  </a:lnTo>
                  <a:lnTo>
                    <a:pt x="177" y="94"/>
                  </a:lnTo>
                  <a:lnTo>
                    <a:pt x="186" y="86"/>
                  </a:lnTo>
                  <a:lnTo>
                    <a:pt x="169" y="78"/>
                  </a:lnTo>
                  <a:lnTo>
                    <a:pt x="127" y="70"/>
                  </a:lnTo>
                  <a:lnTo>
                    <a:pt x="110" y="102"/>
                  </a:lnTo>
                  <a:lnTo>
                    <a:pt x="76" y="110"/>
                  </a:lnTo>
                  <a:lnTo>
                    <a:pt x="76" y="134"/>
                  </a:lnTo>
                  <a:lnTo>
                    <a:pt x="42" y="166"/>
                  </a:lnTo>
                  <a:lnTo>
                    <a:pt x="9" y="214"/>
                  </a:lnTo>
                  <a:lnTo>
                    <a:pt x="0" y="262"/>
                  </a:lnTo>
                  <a:lnTo>
                    <a:pt x="26" y="326"/>
                  </a:lnTo>
                  <a:lnTo>
                    <a:pt x="68" y="342"/>
                  </a:lnTo>
                  <a:lnTo>
                    <a:pt x="110" y="382"/>
                  </a:lnTo>
                  <a:lnTo>
                    <a:pt x="93" y="438"/>
                  </a:lnTo>
                  <a:lnTo>
                    <a:pt x="144" y="534"/>
                  </a:lnTo>
                  <a:lnTo>
                    <a:pt x="211" y="598"/>
                  </a:lnTo>
                  <a:lnTo>
                    <a:pt x="169" y="646"/>
                  </a:lnTo>
                  <a:lnTo>
                    <a:pt x="177" y="702"/>
                  </a:lnTo>
                  <a:lnTo>
                    <a:pt x="245" y="742"/>
                  </a:lnTo>
                  <a:lnTo>
                    <a:pt x="287" y="798"/>
                  </a:lnTo>
                  <a:lnTo>
                    <a:pt x="270" y="846"/>
                  </a:lnTo>
                  <a:lnTo>
                    <a:pt x="337" y="886"/>
                  </a:lnTo>
                  <a:lnTo>
                    <a:pt x="388" y="934"/>
                  </a:lnTo>
                  <a:lnTo>
                    <a:pt x="380" y="998"/>
                  </a:lnTo>
                  <a:lnTo>
                    <a:pt x="337" y="1070"/>
                  </a:lnTo>
                  <a:lnTo>
                    <a:pt x="287" y="1142"/>
                  </a:lnTo>
                  <a:lnTo>
                    <a:pt x="262" y="1238"/>
                  </a:lnTo>
                  <a:lnTo>
                    <a:pt x="278" y="1222"/>
                  </a:lnTo>
                  <a:lnTo>
                    <a:pt x="304" y="1254"/>
                  </a:lnTo>
                  <a:lnTo>
                    <a:pt x="346" y="1270"/>
                  </a:lnTo>
                  <a:lnTo>
                    <a:pt x="396" y="1278"/>
                  </a:lnTo>
                  <a:lnTo>
                    <a:pt x="396" y="1286"/>
                  </a:lnTo>
                  <a:lnTo>
                    <a:pt x="388" y="1294"/>
                  </a:lnTo>
                  <a:lnTo>
                    <a:pt x="363" y="1302"/>
                  </a:lnTo>
                  <a:lnTo>
                    <a:pt x="346" y="1302"/>
                  </a:lnTo>
                  <a:lnTo>
                    <a:pt x="337" y="1326"/>
                  </a:lnTo>
                  <a:lnTo>
                    <a:pt x="287" y="1334"/>
                  </a:lnTo>
                  <a:lnTo>
                    <a:pt x="287" y="1358"/>
                  </a:lnTo>
                  <a:lnTo>
                    <a:pt x="287" y="1382"/>
                  </a:lnTo>
                  <a:lnTo>
                    <a:pt x="278" y="1382"/>
                  </a:lnTo>
                  <a:lnTo>
                    <a:pt x="287" y="1398"/>
                  </a:lnTo>
                  <a:lnTo>
                    <a:pt x="287" y="1446"/>
                  </a:lnTo>
                  <a:lnTo>
                    <a:pt x="287" y="1510"/>
                  </a:lnTo>
                  <a:lnTo>
                    <a:pt x="329" y="1558"/>
                  </a:lnTo>
                  <a:lnTo>
                    <a:pt x="312" y="1622"/>
                  </a:lnTo>
                  <a:lnTo>
                    <a:pt x="346" y="1630"/>
                  </a:lnTo>
                  <a:lnTo>
                    <a:pt x="354" y="1670"/>
                  </a:lnTo>
                  <a:lnTo>
                    <a:pt x="388" y="1702"/>
                  </a:lnTo>
                  <a:lnTo>
                    <a:pt x="413" y="1766"/>
                  </a:lnTo>
                  <a:lnTo>
                    <a:pt x="413" y="1758"/>
                  </a:lnTo>
                  <a:lnTo>
                    <a:pt x="438" y="1758"/>
                  </a:lnTo>
                  <a:lnTo>
                    <a:pt x="464" y="1774"/>
                  </a:lnTo>
                  <a:lnTo>
                    <a:pt x="481" y="1766"/>
                  </a:lnTo>
                  <a:lnTo>
                    <a:pt x="514" y="1774"/>
                  </a:lnTo>
                  <a:lnTo>
                    <a:pt x="531" y="1790"/>
                  </a:lnTo>
                  <a:lnTo>
                    <a:pt x="573" y="1766"/>
                  </a:lnTo>
                  <a:lnTo>
                    <a:pt x="607" y="1774"/>
                  </a:lnTo>
                  <a:lnTo>
                    <a:pt x="641" y="1798"/>
                  </a:lnTo>
                  <a:lnTo>
                    <a:pt x="649" y="1830"/>
                  </a:lnTo>
                  <a:lnTo>
                    <a:pt x="649" y="1862"/>
                  </a:lnTo>
                  <a:lnTo>
                    <a:pt x="683" y="1878"/>
                  </a:lnTo>
                  <a:lnTo>
                    <a:pt x="683" y="1894"/>
                  </a:lnTo>
                  <a:lnTo>
                    <a:pt x="717" y="1918"/>
                  </a:lnTo>
                  <a:lnTo>
                    <a:pt x="759" y="1926"/>
                  </a:lnTo>
                  <a:lnTo>
                    <a:pt x="767" y="1950"/>
                  </a:lnTo>
                  <a:lnTo>
                    <a:pt x="835" y="1966"/>
                  </a:lnTo>
                  <a:lnTo>
                    <a:pt x="860" y="1990"/>
                  </a:lnTo>
                  <a:lnTo>
                    <a:pt x="843" y="2014"/>
                  </a:lnTo>
                  <a:lnTo>
                    <a:pt x="826" y="2030"/>
                  </a:lnTo>
                  <a:lnTo>
                    <a:pt x="776" y="2038"/>
                  </a:lnTo>
                  <a:lnTo>
                    <a:pt x="767" y="2062"/>
                  </a:lnTo>
                  <a:lnTo>
                    <a:pt x="792" y="2078"/>
                  </a:lnTo>
                  <a:lnTo>
                    <a:pt x="792" y="2102"/>
                  </a:lnTo>
                  <a:lnTo>
                    <a:pt x="809" y="2126"/>
                  </a:lnTo>
                  <a:lnTo>
                    <a:pt x="835" y="2158"/>
                  </a:lnTo>
                  <a:lnTo>
                    <a:pt x="835" y="2158"/>
                  </a:lnTo>
                  <a:lnTo>
                    <a:pt x="868" y="2158"/>
                  </a:lnTo>
                  <a:lnTo>
                    <a:pt x="877" y="2118"/>
                  </a:lnTo>
                  <a:lnTo>
                    <a:pt x="910" y="2118"/>
                  </a:lnTo>
                  <a:lnTo>
                    <a:pt x="969" y="2086"/>
                  </a:lnTo>
                  <a:lnTo>
                    <a:pt x="1011" y="2102"/>
                  </a:lnTo>
                  <a:lnTo>
                    <a:pt x="1054" y="2126"/>
                  </a:lnTo>
                  <a:lnTo>
                    <a:pt x="1037" y="2142"/>
                  </a:lnTo>
                  <a:lnTo>
                    <a:pt x="1054" y="2182"/>
                  </a:lnTo>
                  <a:lnTo>
                    <a:pt x="1079" y="2190"/>
                  </a:lnTo>
                  <a:lnTo>
                    <a:pt x="1113" y="2190"/>
                  </a:lnTo>
                  <a:lnTo>
                    <a:pt x="1115" y="0"/>
                  </a:lnTo>
                  <a:lnTo>
                    <a:pt x="1011" y="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09" name="Freeform 100"/>
            <p:cNvSpPr>
              <a:spLocks/>
            </p:cNvSpPr>
            <p:nvPr/>
          </p:nvSpPr>
          <p:spPr bwMode="auto">
            <a:xfrm>
              <a:off x="4274" y="136"/>
              <a:ext cx="801" cy="1272"/>
            </a:xfrm>
            <a:custGeom>
              <a:avLst/>
              <a:gdLst/>
              <a:ahLst/>
              <a:cxnLst>
                <a:cxn ang="0">
                  <a:pos x="683" y="720"/>
                </a:cxn>
                <a:cxn ang="0">
                  <a:pos x="658" y="616"/>
                </a:cxn>
                <a:cxn ang="0">
                  <a:pos x="582" y="520"/>
                </a:cxn>
                <a:cxn ang="0">
                  <a:pos x="557" y="408"/>
                </a:cxn>
                <a:cxn ang="0">
                  <a:pos x="523" y="256"/>
                </a:cxn>
                <a:cxn ang="0">
                  <a:pos x="439" y="200"/>
                </a:cxn>
                <a:cxn ang="0">
                  <a:pos x="422" y="88"/>
                </a:cxn>
                <a:cxn ang="0">
                  <a:pos x="413" y="32"/>
                </a:cxn>
                <a:cxn ang="0">
                  <a:pos x="295" y="0"/>
                </a:cxn>
                <a:cxn ang="0">
                  <a:pos x="262" y="112"/>
                </a:cxn>
                <a:cxn ang="0">
                  <a:pos x="186" y="168"/>
                </a:cxn>
                <a:cxn ang="0">
                  <a:pos x="43" y="136"/>
                </a:cxn>
                <a:cxn ang="0">
                  <a:pos x="51" y="216"/>
                </a:cxn>
                <a:cxn ang="0">
                  <a:pos x="177" y="296"/>
                </a:cxn>
                <a:cxn ang="0">
                  <a:pos x="220" y="368"/>
                </a:cxn>
                <a:cxn ang="0">
                  <a:pos x="228" y="464"/>
                </a:cxn>
                <a:cxn ang="0">
                  <a:pos x="262" y="552"/>
                </a:cxn>
                <a:cxn ang="0">
                  <a:pos x="329" y="576"/>
                </a:cxn>
                <a:cxn ang="0">
                  <a:pos x="354" y="600"/>
                </a:cxn>
                <a:cxn ang="0">
                  <a:pos x="354" y="632"/>
                </a:cxn>
                <a:cxn ang="0">
                  <a:pos x="236" y="832"/>
                </a:cxn>
                <a:cxn ang="0">
                  <a:pos x="177" y="896"/>
                </a:cxn>
                <a:cxn ang="0">
                  <a:pos x="186" y="976"/>
                </a:cxn>
                <a:cxn ang="0">
                  <a:pos x="228" y="1080"/>
                </a:cxn>
                <a:cxn ang="0">
                  <a:pos x="236" y="1160"/>
                </a:cxn>
                <a:cxn ang="0">
                  <a:pos x="287" y="1208"/>
                </a:cxn>
                <a:cxn ang="0">
                  <a:pos x="312" y="1272"/>
                </a:cxn>
                <a:cxn ang="0">
                  <a:pos x="380" y="1264"/>
                </a:cxn>
                <a:cxn ang="0">
                  <a:pos x="506" y="1192"/>
                </a:cxn>
                <a:cxn ang="0">
                  <a:pos x="675" y="1112"/>
                </a:cxn>
                <a:cxn ang="0">
                  <a:pos x="750" y="944"/>
                </a:cxn>
                <a:cxn ang="0">
                  <a:pos x="801" y="808"/>
                </a:cxn>
              </a:cxnLst>
              <a:rect l="0" t="0" r="r" b="b"/>
              <a:pathLst>
                <a:path w="801" h="1272">
                  <a:moveTo>
                    <a:pt x="750" y="760"/>
                  </a:moveTo>
                  <a:lnTo>
                    <a:pt x="683" y="720"/>
                  </a:lnTo>
                  <a:lnTo>
                    <a:pt x="700" y="672"/>
                  </a:lnTo>
                  <a:lnTo>
                    <a:pt x="658" y="616"/>
                  </a:lnTo>
                  <a:lnTo>
                    <a:pt x="590" y="576"/>
                  </a:lnTo>
                  <a:lnTo>
                    <a:pt x="582" y="520"/>
                  </a:lnTo>
                  <a:lnTo>
                    <a:pt x="624" y="472"/>
                  </a:lnTo>
                  <a:lnTo>
                    <a:pt x="557" y="408"/>
                  </a:lnTo>
                  <a:lnTo>
                    <a:pt x="506" y="312"/>
                  </a:lnTo>
                  <a:lnTo>
                    <a:pt x="523" y="256"/>
                  </a:lnTo>
                  <a:lnTo>
                    <a:pt x="481" y="216"/>
                  </a:lnTo>
                  <a:lnTo>
                    <a:pt x="439" y="200"/>
                  </a:lnTo>
                  <a:lnTo>
                    <a:pt x="413" y="136"/>
                  </a:lnTo>
                  <a:lnTo>
                    <a:pt x="422" y="88"/>
                  </a:lnTo>
                  <a:lnTo>
                    <a:pt x="430" y="72"/>
                  </a:lnTo>
                  <a:lnTo>
                    <a:pt x="413" y="32"/>
                  </a:lnTo>
                  <a:lnTo>
                    <a:pt x="346" y="0"/>
                  </a:lnTo>
                  <a:lnTo>
                    <a:pt x="295" y="0"/>
                  </a:lnTo>
                  <a:lnTo>
                    <a:pt x="262" y="40"/>
                  </a:lnTo>
                  <a:lnTo>
                    <a:pt x="262" y="112"/>
                  </a:lnTo>
                  <a:lnTo>
                    <a:pt x="245" y="184"/>
                  </a:lnTo>
                  <a:lnTo>
                    <a:pt x="186" y="168"/>
                  </a:lnTo>
                  <a:lnTo>
                    <a:pt x="144" y="184"/>
                  </a:lnTo>
                  <a:lnTo>
                    <a:pt x="43" y="136"/>
                  </a:lnTo>
                  <a:lnTo>
                    <a:pt x="0" y="160"/>
                  </a:lnTo>
                  <a:lnTo>
                    <a:pt x="51" y="216"/>
                  </a:lnTo>
                  <a:lnTo>
                    <a:pt x="144" y="256"/>
                  </a:lnTo>
                  <a:lnTo>
                    <a:pt x="177" y="296"/>
                  </a:lnTo>
                  <a:lnTo>
                    <a:pt x="177" y="336"/>
                  </a:lnTo>
                  <a:lnTo>
                    <a:pt x="220" y="368"/>
                  </a:lnTo>
                  <a:lnTo>
                    <a:pt x="220" y="416"/>
                  </a:lnTo>
                  <a:lnTo>
                    <a:pt x="228" y="464"/>
                  </a:lnTo>
                  <a:lnTo>
                    <a:pt x="245" y="504"/>
                  </a:lnTo>
                  <a:lnTo>
                    <a:pt x="262" y="552"/>
                  </a:lnTo>
                  <a:lnTo>
                    <a:pt x="295" y="560"/>
                  </a:lnTo>
                  <a:lnTo>
                    <a:pt x="329" y="576"/>
                  </a:lnTo>
                  <a:lnTo>
                    <a:pt x="354" y="584"/>
                  </a:lnTo>
                  <a:lnTo>
                    <a:pt x="354" y="600"/>
                  </a:lnTo>
                  <a:lnTo>
                    <a:pt x="363" y="616"/>
                  </a:lnTo>
                  <a:lnTo>
                    <a:pt x="354" y="632"/>
                  </a:lnTo>
                  <a:lnTo>
                    <a:pt x="321" y="696"/>
                  </a:lnTo>
                  <a:lnTo>
                    <a:pt x="236" y="832"/>
                  </a:lnTo>
                  <a:lnTo>
                    <a:pt x="203" y="864"/>
                  </a:lnTo>
                  <a:lnTo>
                    <a:pt x="177" y="896"/>
                  </a:lnTo>
                  <a:lnTo>
                    <a:pt x="177" y="936"/>
                  </a:lnTo>
                  <a:lnTo>
                    <a:pt x="186" y="976"/>
                  </a:lnTo>
                  <a:lnTo>
                    <a:pt x="211" y="1048"/>
                  </a:lnTo>
                  <a:lnTo>
                    <a:pt x="228" y="1080"/>
                  </a:lnTo>
                  <a:lnTo>
                    <a:pt x="228" y="1120"/>
                  </a:lnTo>
                  <a:lnTo>
                    <a:pt x="236" y="1160"/>
                  </a:lnTo>
                  <a:lnTo>
                    <a:pt x="253" y="1192"/>
                  </a:lnTo>
                  <a:lnTo>
                    <a:pt x="287" y="1208"/>
                  </a:lnTo>
                  <a:lnTo>
                    <a:pt x="321" y="1224"/>
                  </a:lnTo>
                  <a:lnTo>
                    <a:pt x="312" y="1272"/>
                  </a:lnTo>
                  <a:lnTo>
                    <a:pt x="363" y="1272"/>
                  </a:lnTo>
                  <a:lnTo>
                    <a:pt x="380" y="1264"/>
                  </a:lnTo>
                  <a:lnTo>
                    <a:pt x="405" y="1248"/>
                  </a:lnTo>
                  <a:lnTo>
                    <a:pt x="506" y="1192"/>
                  </a:lnTo>
                  <a:lnTo>
                    <a:pt x="599" y="1152"/>
                  </a:lnTo>
                  <a:lnTo>
                    <a:pt x="675" y="1112"/>
                  </a:lnTo>
                  <a:lnTo>
                    <a:pt x="700" y="1016"/>
                  </a:lnTo>
                  <a:lnTo>
                    <a:pt x="750" y="944"/>
                  </a:lnTo>
                  <a:lnTo>
                    <a:pt x="793" y="872"/>
                  </a:lnTo>
                  <a:lnTo>
                    <a:pt x="801" y="808"/>
                  </a:lnTo>
                  <a:lnTo>
                    <a:pt x="750" y="760"/>
                  </a:lnTo>
                  <a:close/>
                </a:path>
              </a:pathLst>
            </a:custGeom>
            <a:grpFill/>
            <a:ln w="9525">
              <a:noFill/>
              <a:round/>
              <a:headEnd/>
              <a:tailEnd/>
            </a:ln>
          </p:spPr>
          <p:txBody>
            <a:bodyPr/>
            <a:lstStyle/>
            <a:p>
              <a:pPr>
                <a:defRPr/>
              </a:pPr>
              <a:endParaRPr lang="en-GB"/>
            </a:p>
          </p:txBody>
        </p:sp>
        <p:sp>
          <p:nvSpPr>
            <p:cNvPr id="110" name="Freeform 101"/>
            <p:cNvSpPr>
              <a:spLocks/>
            </p:cNvSpPr>
            <p:nvPr/>
          </p:nvSpPr>
          <p:spPr bwMode="auto">
            <a:xfrm>
              <a:off x="3845" y="312"/>
              <a:ext cx="691" cy="1696"/>
            </a:xfrm>
            <a:custGeom>
              <a:avLst/>
              <a:gdLst/>
              <a:ahLst/>
              <a:cxnLst>
                <a:cxn ang="0">
                  <a:pos x="354" y="72"/>
                </a:cxn>
                <a:cxn ang="0">
                  <a:pos x="295" y="128"/>
                </a:cxn>
                <a:cxn ang="0">
                  <a:pos x="261" y="216"/>
                </a:cxn>
                <a:cxn ang="0">
                  <a:pos x="210" y="312"/>
                </a:cxn>
                <a:cxn ang="0">
                  <a:pos x="168" y="400"/>
                </a:cxn>
                <a:cxn ang="0">
                  <a:pos x="118" y="576"/>
                </a:cxn>
                <a:cxn ang="0">
                  <a:pos x="143" y="656"/>
                </a:cxn>
                <a:cxn ang="0">
                  <a:pos x="33" y="736"/>
                </a:cxn>
                <a:cxn ang="0">
                  <a:pos x="50" y="936"/>
                </a:cxn>
                <a:cxn ang="0">
                  <a:pos x="92" y="1016"/>
                </a:cxn>
                <a:cxn ang="0">
                  <a:pos x="67" y="1144"/>
                </a:cxn>
                <a:cxn ang="0">
                  <a:pos x="17" y="1272"/>
                </a:cxn>
                <a:cxn ang="0">
                  <a:pos x="8" y="1328"/>
                </a:cxn>
                <a:cxn ang="0">
                  <a:pos x="42" y="1376"/>
                </a:cxn>
                <a:cxn ang="0">
                  <a:pos x="84" y="1504"/>
                </a:cxn>
                <a:cxn ang="0">
                  <a:pos x="118" y="1568"/>
                </a:cxn>
                <a:cxn ang="0">
                  <a:pos x="109" y="1616"/>
                </a:cxn>
                <a:cxn ang="0">
                  <a:pos x="135" y="1664"/>
                </a:cxn>
                <a:cxn ang="0">
                  <a:pos x="202" y="1696"/>
                </a:cxn>
                <a:cxn ang="0">
                  <a:pos x="244" y="1648"/>
                </a:cxn>
                <a:cxn ang="0">
                  <a:pos x="286" y="1600"/>
                </a:cxn>
                <a:cxn ang="0">
                  <a:pos x="387" y="1472"/>
                </a:cxn>
                <a:cxn ang="0">
                  <a:pos x="387" y="1408"/>
                </a:cxn>
                <a:cxn ang="0">
                  <a:pos x="396" y="1336"/>
                </a:cxn>
                <a:cxn ang="0">
                  <a:pos x="421" y="1272"/>
                </a:cxn>
                <a:cxn ang="0">
                  <a:pos x="497" y="1224"/>
                </a:cxn>
                <a:cxn ang="0">
                  <a:pos x="505" y="1168"/>
                </a:cxn>
                <a:cxn ang="0">
                  <a:pos x="480" y="1088"/>
                </a:cxn>
                <a:cxn ang="0">
                  <a:pos x="396" y="1040"/>
                </a:cxn>
                <a:cxn ang="0">
                  <a:pos x="387" y="984"/>
                </a:cxn>
                <a:cxn ang="0">
                  <a:pos x="387" y="832"/>
                </a:cxn>
                <a:cxn ang="0">
                  <a:pos x="480" y="704"/>
                </a:cxn>
                <a:cxn ang="0">
                  <a:pos x="556" y="624"/>
                </a:cxn>
                <a:cxn ang="0">
                  <a:pos x="581" y="560"/>
                </a:cxn>
                <a:cxn ang="0">
                  <a:pos x="573" y="496"/>
                </a:cxn>
                <a:cxn ang="0">
                  <a:pos x="606" y="424"/>
                </a:cxn>
                <a:cxn ang="0">
                  <a:pos x="682" y="376"/>
                </a:cxn>
                <a:cxn ang="0">
                  <a:pos x="674" y="328"/>
                </a:cxn>
                <a:cxn ang="0">
                  <a:pos x="649" y="240"/>
                </a:cxn>
                <a:cxn ang="0">
                  <a:pos x="606" y="160"/>
                </a:cxn>
                <a:cxn ang="0">
                  <a:pos x="573" y="80"/>
                </a:cxn>
                <a:cxn ang="0">
                  <a:pos x="446" y="0"/>
                </a:cxn>
                <a:cxn ang="0">
                  <a:pos x="429" y="88"/>
                </a:cxn>
              </a:cxnLst>
              <a:rect l="0" t="0" r="r" b="b"/>
              <a:pathLst>
                <a:path w="691" h="1696">
                  <a:moveTo>
                    <a:pt x="429" y="88"/>
                  </a:moveTo>
                  <a:lnTo>
                    <a:pt x="354" y="72"/>
                  </a:lnTo>
                  <a:lnTo>
                    <a:pt x="337" y="128"/>
                  </a:lnTo>
                  <a:lnTo>
                    <a:pt x="295" y="128"/>
                  </a:lnTo>
                  <a:lnTo>
                    <a:pt x="261" y="168"/>
                  </a:lnTo>
                  <a:lnTo>
                    <a:pt x="261" y="216"/>
                  </a:lnTo>
                  <a:lnTo>
                    <a:pt x="269" y="256"/>
                  </a:lnTo>
                  <a:lnTo>
                    <a:pt x="210" y="312"/>
                  </a:lnTo>
                  <a:lnTo>
                    <a:pt x="210" y="376"/>
                  </a:lnTo>
                  <a:lnTo>
                    <a:pt x="168" y="400"/>
                  </a:lnTo>
                  <a:lnTo>
                    <a:pt x="168" y="496"/>
                  </a:lnTo>
                  <a:lnTo>
                    <a:pt x="118" y="576"/>
                  </a:lnTo>
                  <a:lnTo>
                    <a:pt x="160" y="600"/>
                  </a:lnTo>
                  <a:lnTo>
                    <a:pt x="143" y="656"/>
                  </a:lnTo>
                  <a:lnTo>
                    <a:pt x="67" y="664"/>
                  </a:lnTo>
                  <a:lnTo>
                    <a:pt x="33" y="736"/>
                  </a:lnTo>
                  <a:lnTo>
                    <a:pt x="50" y="856"/>
                  </a:lnTo>
                  <a:lnTo>
                    <a:pt x="50" y="936"/>
                  </a:lnTo>
                  <a:lnTo>
                    <a:pt x="92" y="976"/>
                  </a:lnTo>
                  <a:lnTo>
                    <a:pt x="92" y="1016"/>
                  </a:lnTo>
                  <a:lnTo>
                    <a:pt x="67" y="1056"/>
                  </a:lnTo>
                  <a:lnTo>
                    <a:pt x="67" y="1144"/>
                  </a:lnTo>
                  <a:lnTo>
                    <a:pt x="33" y="1176"/>
                  </a:lnTo>
                  <a:lnTo>
                    <a:pt x="17" y="1272"/>
                  </a:lnTo>
                  <a:lnTo>
                    <a:pt x="0" y="1280"/>
                  </a:lnTo>
                  <a:lnTo>
                    <a:pt x="8" y="1328"/>
                  </a:lnTo>
                  <a:lnTo>
                    <a:pt x="33" y="1352"/>
                  </a:lnTo>
                  <a:lnTo>
                    <a:pt x="42" y="1376"/>
                  </a:lnTo>
                  <a:lnTo>
                    <a:pt x="42" y="1440"/>
                  </a:lnTo>
                  <a:lnTo>
                    <a:pt x="84" y="1504"/>
                  </a:lnTo>
                  <a:lnTo>
                    <a:pt x="109" y="1536"/>
                  </a:lnTo>
                  <a:lnTo>
                    <a:pt x="118" y="1568"/>
                  </a:lnTo>
                  <a:lnTo>
                    <a:pt x="109" y="1592"/>
                  </a:lnTo>
                  <a:lnTo>
                    <a:pt x="109" y="1616"/>
                  </a:lnTo>
                  <a:lnTo>
                    <a:pt x="126" y="1632"/>
                  </a:lnTo>
                  <a:lnTo>
                    <a:pt x="135" y="1664"/>
                  </a:lnTo>
                  <a:lnTo>
                    <a:pt x="135" y="1696"/>
                  </a:lnTo>
                  <a:lnTo>
                    <a:pt x="202" y="1696"/>
                  </a:lnTo>
                  <a:lnTo>
                    <a:pt x="236" y="1680"/>
                  </a:lnTo>
                  <a:lnTo>
                    <a:pt x="244" y="1648"/>
                  </a:lnTo>
                  <a:lnTo>
                    <a:pt x="261" y="1616"/>
                  </a:lnTo>
                  <a:lnTo>
                    <a:pt x="286" y="1600"/>
                  </a:lnTo>
                  <a:lnTo>
                    <a:pt x="354" y="1608"/>
                  </a:lnTo>
                  <a:lnTo>
                    <a:pt x="387" y="1472"/>
                  </a:lnTo>
                  <a:lnTo>
                    <a:pt x="396" y="1440"/>
                  </a:lnTo>
                  <a:lnTo>
                    <a:pt x="387" y="1408"/>
                  </a:lnTo>
                  <a:lnTo>
                    <a:pt x="387" y="1368"/>
                  </a:lnTo>
                  <a:lnTo>
                    <a:pt x="396" y="1336"/>
                  </a:lnTo>
                  <a:lnTo>
                    <a:pt x="404" y="1296"/>
                  </a:lnTo>
                  <a:lnTo>
                    <a:pt x="421" y="1272"/>
                  </a:lnTo>
                  <a:lnTo>
                    <a:pt x="472" y="1240"/>
                  </a:lnTo>
                  <a:lnTo>
                    <a:pt x="497" y="1224"/>
                  </a:lnTo>
                  <a:lnTo>
                    <a:pt x="497" y="1192"/>
                  </a:lnTo>
                  <a:lnTo>
                    <a:pt x="505" y="1168"/>
                  </a:lnTo>
                  <a:lnTo>
                    <a:pt x="522" y="1144"/>
                  </a:lnTo>
                  <a:lnTo>
                    <a:pt x="480" y="1088"/>
                  </a:lnTo>
                  <a:lnTo>
                    <a:pt x="413" y="1048"/>
                  </a:lnTo>
                  <a:lnTo>
                    <a:pt x="396" y="1040"/>
                  </a:lnTo>
                  <a:lnTo>
                    <a:pt x="387" y="1024"/>
                  </a:lnTo>
                  <a:lnTo>
                    <a:pt x="387" y="984"/>
                  </a:lnTo>
                  <a:lnTo>
                    <a:pt x="379" y="904"/>
                  </a:lnTo>
                  <a:lnTo>
                    <a:pt x="387" y="832"/>
                  </a:lnTo>
                  <a:lnTo>
                    <a:pt x="429" y="760"/>
                  </a:lnTo>
                  <a:lnTo>
                    <a:pt x="480" y="704"/>
                  </a:lnTo>
                  <a:lnTo>
                    <a:pt x="539" y="648"/>
                  </a:lnTo>
                  <a:lnTo>
                    <a:pt x="556" y="624"/>
                  </a:lnTo>
                  <a:lnTo>
                    <a:pt x="564" y="584"/>
                  </a:lnTo>
                  <a:lnTo>
                    <a:pt x="581" y="560"/>
                  </a:lnTo>
                  <a:lnTo>
                    <a:pt x="581" y="536"/>
                  </a:lnTo>
                  <a:lnTo>
                    <a:pt x="573" y="496"/>
                  </a:lnTo>
                  <a:lnTo>
                    <a:pt x="581" y="464"/>
                  </a:lnTo>
                  <a:lnTo>
                    <a:pt x="606" y="424"/>
                  </a:lnTo>
                  <a:lnTo>
                    <a:pt x="615" y="384"/>
                  </a:lnTo>
                  <a:lnTo>
                    <a:pt x="682" y="376"/>
                  </a:lnTo>
                  <a:lnTo>
                    <a:pt x="691" y="376"/>
                  </a:lnTo>
                  <a:lnTo>
                    <a:pt x="674" y="328"/>
                  </a:lnTo>
                  <a:lnTo>
                    <a:pt x="657" y="288"/>
                  </a:lnTo>
                  <a:lnTo>
                    <a:pt x="649" y="240"/>
                  </a:lnTo>
                  <a:lnTo>
                    <a:pt x="649" y="192"/>
                  </a:lnTo>
                  <a:lnTo>
                    <a:pt x="606" y="160"/>
                  </a:lnTo>
                  <a:lnTo>
                    <a:pt x="606" y="120"/>
                  </a:lnTo>
                  <a:lnTo>
                    <a:pt x="573" y="80"/>
                  </a:lnTo>
                  <a:lnTo>
                    <a:pt x="480" y="40"/>
                  </a:lnTo>
                  <a:lnTo>
                    <a:pt x="446" y="0"/>
                  </a:lnTo>
                  <a:lnTo>
                    <a:pt x="429" y="8"/>
                  </a:lnTo>
                  <a:lnTo>
                    <a:pt x="429" y="88"/>
                  </a:lnTo>
                  <a:close/>
                </a:path>
              </a:pathLst>
            </a:custGeom>
            <a:grpFill/>
            <a:ln w="9525">
              <a:noFill/>
              <a:round/>
              <a:headEnd/>
              <a:tailEnd/>
            </a:ln>
          </p:spPr>
          <p:txBody>
            <a:bodyPr/>
            <a:lstStyle/>
            <a:p>
              <a:pPr>
                <a:defRPr/>
              </a:pPr>
              <a:endParaRPr lang="en-GB"/>
            </a:p>
          </p:txBody>
        </p:sp>
        <p:sp>
          <p:nvSpPr>
            <p:cNvPr id="111" name="Freeform 102"/>
            <p:cNvSpPr>
              <a:spLocks/>
            </p:cNvSpPr>
            <p:nvPr/>
          </p:nvSpPr>
          <p:spPr bwMode="auto">
            <a:xfrm>
              <a:off x="4274" y="128"/>
              <a:ext cx="801" cy="1272"/>
            </a:xfrm>
            <a:custGeom>
              <a:avLst/>
              <a:gdLst/>
              <a:ahLst/>
              <a:cxnLst>
                <a:cxn ang="0">
                  <a:pos x="683" y="720"/>
                </a:cxn>
                <a:cxn ang="0">
                  <a:pos x="658" y="616"/>
                </a:cxn>
                <a:cxn ang="0">
                  <a:pos x="582" y="520"/>
                </a:cxn>
                <a:cxn ang="0">
                  <a:pos x="557" y="408"/>
                </a:cxn>
                <a:cxn ang="0">
                  <a:pos x="523" y="256"/>
                </a:cxn>
                <a:cxn ang="0">
                  <a:pos x="439" y="200"/>
                </a:cxn>
                <a:cxn ang="0">
                  <a:pos x="422" y="88"/>
                </a:cxn>
                <a:cxn ang="0">
                  <a:pos x="413" y="32"/>
                </a:cxn>
                <a:cxn ang="0">
                  <a:pos x="295" y="0"/>
                </a:cxn>
                <a:cxn ang="0">
                  <a:pos x="262" y="112"/>
                </a:cxn>
                <a:cxn ang="0">
                  <a:pos x="186" y="168"/>
                </a:cxn>
                <a:cxn ang="0">
                  <a:pos x="43" y="136"/>
                </a:cxn>
                <a:cxn ang="0">
                  <a:pos x="51" y="216"/>
                </a:cxn>
                <a:cxn ang="0">
                  <a:pos x="177" y="296"/>
                </a:cxn>
                <a:cxn ang="0">
                  <a:pos x="220" y="368"/>
                </a:cxn>
                <a:cxn ang="0">
                  <a:pos x="228" y="464"/>
                </a:cxn>
                <a:cxn ang="0">
                  <a:pos x="262" y="552"/>
                </a:cxn>
                <a:cxn ang="0">
                  <a:pos x="329" y="576"/>
                </a:cxn>
                <a:cxn ang="0">
                  <a:pos x="354" y="600"/>
                </a:cxn>
                <a:cxn ang="0">
                  <a:pos x="354" y="632"/>
                </a:cxn>
                <a:cxn ang="0">
                  <a:pos x="236" y="832"/>
                </a:cxn>
                <a:cxn ang="0">
                  <a:pos x="177" y="896"/>
                </a:cxn>
                <a:cxn ang="0">
                  <a:pos x="186" y="976"/>
                </a:cxn>
                <a:cxn ang="0">
                  <a:pos x="228" y="1080"/>
                </a:cxn>
                <a:cxn ang="0">
                  <a:pos x="236" y="1160"/>
                </a:cxn>
                <a:cxn ang="0">
                  <a:pos x="287" y="1208"/>
                </a:cxn>
                <a:cxn ang="0">
                  <a:pos x="312" y="1272"/>
                </a:cxn>
                <a:cxn ang="0">
                  <a:pos x="380" y="1264"/>
                </a:cxn>
                <a:cxn ang="0">
                  <a:pos x="506" y="1192"/>
                </a:cxn>
                <a:cxn ang="0">
                  <a:pos x="675" y="1112"/>
                </a:cxn>
                <a:cxn ang="0">
                  <a:pos x="750" y="944"/>
                </a:cxn>
                <a:cxn ang="0">
                  <a:pos x="801" y="808"/>
                </a:cxn>
              </a:cxnLst>
              <a:rect l="0" t="0" r="r" b="b"/>
              <a:pathLst>
                <a:path w="801" h="1272">
                  <a:moveTo>
                    <a:pt x="750" y="760"/>
                  </a:moveTo>
                  <a:lnTo>
                    <a:pt x="683" y="720"/>
                  </a:lnTo>
                  <a:lnTo>
                    <a:pt x="700" y="672"/>
                  </a:lnTo>
                  <a:lnTo>
                    <a:pt x="658" y="616"/>
                  </a:lnTo>
                  <a:lnTo>
                    <a:pt x="590" y="576"/>
                  </a:lnTo>
                  <a:lnTo>
                    <a:pt x="582" y="520"/>
                  </a:lnTo>
                  <a:lnTo>
                    <a:pt x="624" y="472"/>
                  </a:lnTo>
                  <a:lnTo>
                    <a:pt x="557" y="408"/>
                  </a:lnTo>
                  <a:lnTo>
                    <a:pt x="506" y="312"/>
                  </a:lnTo>
                  <a:lnTo>
                    <a:pt x="523" y="256"/>
                  </a:lnTo>
                  <a:lnTo>
                    <a:pt x="481" y="216"/>
                  </a:lnTo>
                  <a:lnTo>
                    <a:pt x="439" y="200"/>
                  </a:lnTo>
                  <a:lnTo>
                    <a:pt x="413" y="136"/>
                  </a:lnTo>
                  <a:lnTo>
                    <a:pt x="422" y="88"/>
                  </a:lnTo>
                  <a:lnTo>
                    <a:pt x="430" y="72"/>
                  </a:lnTo>
                  <a:lnTo>
                    <a:pt x="413" y="32"/>
                  </a:lnTo>
                  <a:lnTo>
                    <a:pt x="346" y="0"/>
                  </a:lnTo>
                  <a:lnTo>
                    <a:pt x="295" y="0"/>
                  </a:lnTo>
                  <a:lnTo>
                    <a:pt x="262" y="40"/>
                  </a:lnTo>
                  <a:lnTo>
                    <a:pt x="262" y="112"/>
                  </a:lnTo>
                  <a:lnTo>
                    <a:pt x="245" y="184"/>
                  </a:lnTo>
                  <a:lnTo>
                    <a:pt x="186" y="168"/>
                  </a:lnTo>
                  <a:lnTo>
                    <a:pt x="144" y="184"/>
                  </a:lnTo>
                  <a:lnTo>
                    <a:pt x="43" y="136"/>
                  </a:lnTo>
                  <a:lnTo>
                    <a:pt x="0" y="160"/>
                  </a:lnTo>
                  <a:lnTo>
                    <a:pt x="51" y="216"/>
                  </a:lnTo>
                  <a:lnTo>
                    <a:pt x="144" y="256"/>
                  </a:lnTo>
                  <a:lnTo>
                    <a:pt x="177" y="296"/>
                  </a:lnTo>
                  <a:lnTo>
                    <a:pt x="177" y="336"/>
                  </a:lnTo>
                  <a:lnTo>
                    <a:pt x="220" y="368"/>
                  </a:lnTo>
                  <a:lnTo>
                    <a:pt x="220" y="416"/>
                  </a:lnTo>
                  <a:lnTo>
                    <a:pt x="228" y="464"/>
                  </a:lnTo>
                  <a:lnTo>
                    <a:pt x="245" y="504"/>
                  </a:lnTo>
                  <a:lnTo>
                    <a:pt x="262" y="552"/>
                  </a:lnTo>
                  <a:lnTo>
                    <a:pt x="295" y="560"/>
                  </a:lnTo>
                  <a:lnTo>
                    <a:pt x="329" y="576"/>
                  </a:lnTo>
                  <a:lnTo>
                    <a:pt x="354" y="584"/>
                  </a:lnTo>
                  <a:lnTo>
                    <a:pt x="354" y="600"/>
                  </a:lnTo>
                  <a:lnTo>
                    <a:pt x="363" y="616"/>
                  </a:lnTo>
                  <a:lnTo>
                    <a:pt x="354" y="632"/>
                  </a:lnTo>
                  <a:lnTo>
                    <a:pt x="321" y="696"/>
                  </a:lnTo>
                  <a:lnTo>
                    <a:pt x="236" y="832"/>
                  </a:lnTo>
                  <a:lnTo>
                    <a:pt x="203" y="864"/>
                  </a:lnTo>
                  <a:lnTo>
                    <a:pt x="177" y="896"/>
                  </a:lnTo>
                  <a:lnTo>
                    <a:pt x="177" y="936"/>
                  </a:lnTo>
                  <a:lnTo>
                    <a:pt x="186" y="976"/>
                  </a:lnTo>
                  <a:lnTo>
                    <a:pt x="211" y="1048"/>
                  </a:lnTo>
                  <a:lnTo>
                    <a:pt x="228" y="1080"/>
                  </a:lnTo>
                  <a:lnTo>
                    <a:pt x="228" y="1120"/>
                  </a:lnTo>
                  <a:lnTo>
                    <a:pt x="236" y="1160"/>
                  </a:lnTo>
                  <a:lnTo>
                    <a:pt x="253" y="1192"/>
                  </a:lnTo>
                  <a:lnTo>
                    <a:pt x="287" y="1208"/>
                  </a:lnTo>
                  <a:lnTo>
                    <a:pt x="321" y="1224"/>
                  </a:lnTo>
                  <a:lnTo>
                    <a:pt x="312" y="1272"/>
                  </a:lnTo>
                  <a:lnTo>
                    <a:pt x="363" y="1272"/>
                  </a:lnTo>
                  <a:lnTo>
                    <a:pt x="380" y="1264"/>
                  </a:lnTo>
                  <a:lnTo>
                    <a:pt x="405" y="1248"/>
                  </a:lnTo>
                  <a:lnTo>
                    <a:pt x="506" y="1192"/>
                  </a:lnTo>
                  <a:lnTo>
                    <a:pt x="599" y="1152"/>
                  </a:lnTo>
                  <a:lnTo>
                    <a:pt x="675" y="1112"/>
                  </a:lnTo>
                  <a:lnTo>
                    <a:pt x="700" y="1016"/>
                  </a:lnTo>
                  <a:lnTo>
                    <a:pt x="750" y="944"/>
                  </a:lnTo>
                  <a:lnTo>
                    <a:pt x="793" y="872"/>
                  </a:lnTo>
                  <a:lnTo>
                    <a:pt x="801" y="808"/>
                  </a:lnTo>
                  <a:lnTo>
                    <a:pt x="750" y="760"/>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12" name="Freeform 103"/>
            <p:cNvSpPr>
              <a:spLocks/>
            </p:cNvSpPr>
            <p:nvPr/>
          </p:nvSpPr>
          <p:spPr bwMode="auto">
            <a:xfrm>
              <a:off x="3845" y="304"/>
              <a:ext cx="691" cy="1696"/>
            </a:xfrm>
            <a:custGeom>
              <a:avLst/>
              <a:gdLst/>
              <a:ahLst/>
              <a:cxnLst>
                <a:cxn ang="0">
                  <a:pos x="354" y="72"/>
                </a:cxn>
                <a:cxn ang="0">
                  <a:pos x="295" y="128"/>
                </a:cxn>
                <a:cxn ang="0">
                  <a:pos x="261" y="216"/>
                </a:cxn>
                <a:cxn ang="0">
                  <a:pos x="210" y="312"/>
                </a:cxn>
                <a:cxn ang="0">
                  <a:pos x="168" y="400"/>
                </a:cxn>
                <a:cxn ang="0">
                  <a:pos x="118" y="576"/>
                </a:cxn>
                <a:cxn ang="0">
                  <a:pos x="143" y="656"/>
                </a:cxn>
                <a:cxn ang="0">
                  <a:pos x="33" y="736"/>
                </a:cxn>
                <a:cxn ang="0">
                  <a:pos x="50" y="936"/>
                </a:cxn>
                <a:cxn ang="0">
                  <a:pos x="92" y="1016"/>
                </a:cxn>
                <a:cxn ang="0">
                  <a:pos x="67" y="1144"/>
                </a:cxn>
                <a:cxn ang="0">
                  <a:pos x="17" y="1272"/>
                </a:cxn>
                <a:cxn ang="0">
                  <a:pos x="8" y="1328"/>
                </a:cxn>
                <a:cxn ang="0">
                  <a:pos x="42" y="1376"/>
                </a:cxn>
                <a:cxn ang="0">
                  <a:pos x="84" y="1504"/>
                </a:cxn>
                <a:cxn ang="0">
                  <a:pos x="118" y="1568"/>
                </a:cxn>
                <a:cxn ang="0">
                  <a:pos x="109" y="1616"/>
                </a:cxn>
                <a:cxn ang="0">
                  <a:pos x="135" y="1664"/>
                </a:cxn>
                <a:cxn ang="0">
                  <a:pos x="202" y="1696"/>
                </a:cxn>
                <a:cxn ang="0">
                  <a:pos x="244" y="1648"/>
                </a:cxn>
                <a:cxn ang="0">
                  <a:pos x="286" y="1600"/>
                </a:cxn>
                <a:cxn ang="0">
                  <a:pos x="387" y="1472"/>
                </a:cxn>
                <a:cxn ang="0">
                  <a:pos x="387" y="1408"/>
                </a:cxn>
                <a:cxn ang="0">
                  <a:pos x="396" y="1336"/>
                </a:cxn>
                <a:cxn ang="0">
                  <a:pos x="421" y="1272"/>
                </a:cxn>
                <a:cxn ang="0">
                  <a:pos x="497" y="1224"/>
                </a:cxn>
                <a:cxn ang="0">
                  <a:pos x="505" y="1168"/>
                </a:cxn>
                <a:cxn ang="0">
                  <a:pos x="480" y="1088"/>
                </a:cxn>
                <a:cxn ang="0">
                  <a:pos x="396" y="1040"/>
                </a:cxn>
                <a:cxn ang="0">
                  <a:pos x="387" y="984"/>
                </a:cxn>
                <a:cxn ang="0">
                  <a:pos x="387" y="832"/>
                </a:cxn>
                <a:cxn ang="0">
                  <a:pos x="480" y="704"/>
                </a:cxn>
                <a:cxn ang="0">
                  <a:pos x="556" y="624"/>
                </a:cxn>
                <a:cxn ang="0">
                  <a:pos x="581" y="560"/>
                </a:cxn>
                <a:cxn ang="0">
                  <a:pos x="573" y="496"/>
                </a:cxn>
                <a:cxn ang="0">
                  <a:pos x="606" y="424"/>
                </a:cxn>
                <a:cxn ang="0">
                  <a:pos x="682" y="376"/>
                </a:cxn>
                <a:cxn ang="0">
                  <a:pos x="674" y="328"/>
                </a:cxn>
                <a:cxn ang="0">
                  <a:pos x="649" y="240"/>
                </a:cxn>
                <a:cxn ang="0">
                  <a:pos x="606" y="160"/>
                </a:cxn>
                <a:cxn ang="0">
                  <a:pos x="573" y="80"/>
                </a:cxn>
                <a:cxn ang="0">
                  <a:pos x="446" y="0"/>
                </a:cxn>
                <a:cxn ang="0">
                  <a:pos x="429" y="88"/>
                </a:cxn>
              </a:cxnLst>
              <a:rect l="0" t="0" r="r" b="b"/>
              <a:pathLst>
                <a:path w="691" h="1696">
                  <a:moveTo>
                    <a:pt x="429" y="88"/>
                  </a:moveTo>
                  <a:lnTo>
                    <a:pt x="354" y="72"/>
                  </a:lnTo>
                  <a:lnTo>
                    <a:pt x="337" y="128"/>
                  </a:lnTo>
                  <a:lnTo>
                    <a:pt x="295" y="128"/>
                  </a:lnTo>
                  <a:lnTo>
                    <a:pt x="261" y="168"/>
                  </a:lnTo>
                  <a:lnTo>
                    <a:pt x="261" y="216"/>
                  </a:lnTo>
                  <a:lnTo>
                    <a:pt x="269" y="256"/>
                  </a:lnTo>
                  <a:lnTo>
                    <a:pt x="210" y="312"/>
                  </a:lnTo>
                  <a:lnTo>
                    <a:pt x="210" y="376"/>
                  </a:lnTo>
                  <a:lnTo>
                    <a:pt x="168" y="400"/>
                  </a:lnTo>
                  <a:lnTo>
                    <a:pt x="168" y="496"/>
                  </a:lnTo>
                  <a:lnTo>
                    <a:pt x="118" y="576"/>
                  </a:lnTo>
                  <a:lnTo>
                    <a:pt x="160" y="600"/>
                  </a:lnTo>
                  <a:lnTo>
                    <a:pt x="143" y="656"/>
                  </a:lnTo>
                  <a:lnTo>
                    <a:pt x="67" y="664"/>
                  </a:lnTo>
                  <a:lnTo>
                    <a:pt x="33" y="736"/>
                  </a:lnTo>
                  <a:lnTo>
                    <a:pt x="50" y="856"/>
                  </a:lnTo>
                  <a:lnTo>
                    <a:pt x="50" y="936"/>
                  </a:lnTo>
                  <a:lnTo>
                    <a:pt x="92" y="976"/>
                  </a:lnTo>
                  <a:lnTo>
                    <a:pt x="92" y="1016"/>
                  </a:lnTo>
                  <a:lnTo>
                    <a:pt x="67" y="1056"/>
                  </a:lnTo>
                  <a:lnTo>
                    <a:pt x="67" y="1144"/>
                  </a:lnTo>
                  <a:lnTo>
                    <a:pt x="33" y="1176"/>
                  </a:lnTo>
                  <a:lnTo>
                    <a:pt x="17" y="1272"/>
                  </a:lnTo>
                  <a:lnTo>
                    <a:pt x="0" y="1280"/>
                  </a:lnTo>
                  <a:lnTo>
                    <a:pt x="8" y="1328"/>
                  </a:lnTo>
                  <a:lnTo>
                    <a:pt x="33" y="1352"/>
                  </a:lnTo>
                  <a:lnTo>
                    <a:pt x="42" y="1376"/>
                  </a:lnTo>
                  <a:lnTo>
                    <a:pt x="42" y="1440"/>
                  </a:lnTo>
                  <a:lnTo>
                    <a:pt x="84" y="1504"/>
                  </a:lnTo>
                  <a:lnTo>
                    <a:pt x="109" y="1536"/>
                  </a:lnTo>
                  <a:lnTo>
                    <a:pt x="118" y="1568"/>
                  </a:lnTo>
                  <a:lnTo>
                    <a:pt x="109" y="1592"/>
                  </a:lnTo>
                  <a:lnTo>
                    <a:pt x="109" y="1616"/>
                  </a:lnTo>
                  <a:lnTo>
                    <a:pt x="126" y="1632"/>
                  </a:lnTo>
                  <a:lnTo>
                    <a:pt x="135" y="1664"/>
                  </a:lnTo>
                  <a:lnTo>
                    <a:pt x="135" y="1696"/>
                  </a:lnTo>
                  <a:lnTo>
                    <a:pt x="202" y="1696"/>
                  </a:lnTo>
                  <a:lnTo>
                    <a:pt x="236" y="1680"/>
                  </a:lnTo>
                  <a:lnTo>
                    <a:pt x="244" y="1648"/>
                  </a:lnTo>
                  <a:lnTo>
                    <a:pt x="261" y="1616"/>
                  </a:lnTo>
                  <a:lnTo>
                    <a:pt x="286" y="1600"/>
                  </a:lnTo>
                  <a:lnTo>
                    <a:pt x="354" y="1608"/>
                  </a:lnTo>
                  <a:lnTo>
                    <a:pt x="387" y="1472"/>
                  </a:lnTo>
                  <a:lnTo>
                    <a:pt x="396" y="1440"/>
                  </a:lnTo>
                  <a:lnTo>
                    <a:pt x="387" y="1408"/>
                  </a:lnTo>
                  <a:lnTo>
                    <a:pt x="387" y="1368"/>
                  </a:lnTo>
                  <a:lnTo>
                    <a:pt x="396" y="1336"/>
                  </a:lnTo>
                  <a:lnTo>
                    <a:pt x="404" y="1296"/>
                  </a:lnTo>
                  <a:lnTo>
                    <a:pt x="421" y="1272"/>
                  </a:lnTo>
                  <a:lnTo>
                    <a:pt x="472" y="1240"/>
                  </a:lnTo>
                  <a:lnTo>
                    <a:pt x="497" y="1224"/>
                  </a:lnTo>
                  <a:lnTo>
                    <a:pt x="497" y="1192"/>
                  </a:lnTo>
                  <a:lnTo>
                    <a:pt x="505" y="1168"/>
                  </a:lnTo>
                  <a:lnTo>
                    <a:pt x="522" y="1144"/>
                  </a:lnTo>
                  <a:lnTo>
                    <a:pt x="480" y="1088"/>
                  </a:lnTo>
                  <a:lnTo>
                    <a:pt x="413" y="1048"/>
                  </a:lnTo>
                  <a:lnTo>
                    <a:pt x="396" y="1040"/>
                  </a:lnTo>
                  <a:lnTo>
                    <a:pt x="387" y="1024"/>
                  </a:lnTo>
                  <a:lnTo>
                    <a:pt x="387" y="984"/>
                  </a:lnTo>
                  <a:lnTo>
                    <a:pt x="379" y="904"/>
                  </a:lnTo>
                  <a:lnTo>
                    <a:pt x="387" y="832"/>
                  </a:lnTo>
                  <a:lnTo>
                    <a:pt x="429" y="760"/>
                  </a:lnTo>
                  <a:lnTo>
                    <a:pt x="480" y="704"/>
                  </a:lnTo>
                  <a:lnTo>
                    <a:pt x="539" y="648"/>
                  </a:lnTo>
                  <a:lnTo>
                    <a:pt x="556" y="624"/>
                  </a:lnTo>
                  <a:lnTo>
                    <a:pt x="564" y="584"/>
                  </a:lnTo>
                  <a:lnTo>
                    <a:pt x="581" y="560"/>
                  </a:lnTo>
                  <a:lnTo>
                    <a:pt x="581" y="536"/>
                  </a:lnTo>
                  <a:lnTo>
                    <a:pt x="573" y="496"/>
                  </a:lnTo>
                  <a:lnTo>
                    <a:pt x="581" y="464"/>
                  </a:lnTo>
                  <a:lnTo>
                    <a:pt x="606" y="424"/>
                  </a:lnTo>
                  <a:lnTo>
                    <a:pt x="615" y="384"/>
                  </a:lnTo>
                  <a:lnTo>
                    <a:pt x="682" y="376"/>
                  </a:lnTo>
                  <a:lnTo>
                    <a:pt x="691" y="376"/>
                  </a:lnTo>
                  <a:lnTo>
                    <a:pt x="674" y="328"/>
                  </a:lnTo>
                  <a:lnTo>
                    <a:pt x="657" y="288"/>
                  </a:lnTo>
                  <a:lnTo>
                    <a:pt x="649" y="240"/>
                  </a:lnTo>
                  <a:lnTo>
                    <a:pt x="649" y="192"/>
                  </a:lnTo>
                  <a:lnTo>
                    <a:pt x="606" y="160"/>
                  </a:lnTo>
                  <a:lnTo>
                    <a:pt x="606" y="120"/>
                  </a:lnTo>
                  <a:lnTo>
                    <a:pt x="573" y="80"/>
                  </a:lnTo>
                  <a:lnTo>
                    <a:pt x="480" y="40"/>
                  </a:lnTo>
                  <a:lnTo>
                    <a:pt x="446" y="0"/>
                  </a:lnTo>
                  <a:lnTo>
                    <a:pt x="429" y="8"/>
                  </a:lnTo>
                  <a:lnTo>
                    <a:pt x="429" y="88"/>
                  </a:lnTo>
                  <a:close/>
                </a:path>
              </a:pathLst>
            </a:custGeom>
            <a:solidFill>
              <a:srgbClr val="00B050"/>
            </a:solidFill>
            <a:ln w="12700">
              <a:solidFill>
                <a:srgbClr val="000000"/>
              </a:solidFill>
              <a:prstDash val="solid"/>
              <a:round/>
              <a:headEnd/>
              <a:tailEnd/>
            </a:ln>
          </p:spPr>
          <p:txBody>
            <a:bodyPr/>
            <a:lstStyle/>
            <a:p>
              <a:pPr>
                <a:defRPr/>
              </a:pPr>
              <a:endParaRPr lang="en-GB"/>
            </a:p>
          </p:txBody>
        </p:sp>
        <p:sp>
          <p:nvSpPr>
            <p:cNvPr id="113" name="Freeform 104"/>
            <p:cNvSpPr>
              <a:spLocks/>
            </p:cNvSpPr>
            <p:nvPr/>
          </p:nvSpPr>
          <p:spPr bwMode="auto">
            <a:xfrm>
              <a:off x="3423" y="0"/>
              <a:ext cx="1340" cy="1688"/>
            </a:xfrm>
            <a:custGeom>
              <a:avLst/>
              <a:gdLst/>
              <a:ahLst/>
              <a:cxnLst>
                <a:cxn ang="0">
                  <a:pos x="1323" y="40"/>
                </a:cxn>
                <a:cxn ang="0">
                  <a:pos x="1205" y="24"/>
                </a:cxn>
                <a:cxn ang="0">
                  <a:pos x="1172" y="0"/>
                </a:cxn>
                <a:cxn ang="0">
                  <a:pos x="1130" y="24"/>
                </a:cxn>
                <a:cxn ang="0">
                  <a:pos x="1071" y="120"/>
                </a:cxn>
                <a:cxn ang="0">
                  <a:pos x="1012" y="40"/>
                </a:cxn>
                <a:cxn ang="0">
                  <a:pos x="961" y="136"/>
                </a:cxn>
                <a:cxn ang="0">
                  <a:pos x="877" y="184"/>
                </a:cxn>
                <a:cxn ang="0">
                  <a:pos x="809" y="176"/>
                </a:cxn>
                <a:cxn ang="0">
                  <a:pos x="717" y="248"/>
                </a:cxn>
                <a:cxn ang="0">
                  <a:pos x="700" y="328"/>
                </a:cxn>
                <a:cxn ang="0">
                  <a:pos x="645" y="418"/>
                </a:cxn>
                <a:cxn ang="0">
                  <a:pos x="590" y="504"/>
                </a:cxn>
                <a:cxn ang="0">
                  <a:pos x="565" y="560"/>
                </a:cxn>
                <a:cxn ang="0">
                  <a:pos x="472" y="744"/>
                </a:cxn>
                <a:cxn ang="0">
                  <a:pos x="396" y="848"/>
                </a:cxn>
                <a:cxn ang="0">
                  <a:pos x="396" y="896"/>
                </a:cxn>
                <a:cxn ang="0">
                  <a:pos x="304" y="1024"/>
                </a:cxn>
                <a:cxn ang="0">
                  <a:pos x="236" y="1032"/>
                </a:cxn>
                <a:cxn ang="0">
                  <a:pos x="186" y="1088"/>
                </a:cxn>
                <a:cxn ang="0">
                  <a:pos x="93" y="1144"/>
                </a:cxn>
                <a:cxn ang="0">
                  <a:pos x="26" y="1200"/>
                </a:cxn>
                <a:cxn ang="0">
                  <a:pos x="9" y="1264"/>
                </a:cxn>
                <a:cxn ang="0">
                  <a:pos x="9" y="1304"/>
                </a:cxn>
                <a:cxn ang="0">
                  <a:pos x="0" y="1352"/>
                </a:cxn>
                <a:cxn ang="0">
                  <a:pos x="9" y="1424"/>
                </a:cxn>
                <a:cxn ang="0">
                  <a:pos x="51" y="1464"/>
                </a:cxn>
                <a:cxn ang="0">
                  <a:pos x="17" y="1512"/>
                </a:cxn>
                <a:cxn ang="0">
                  <a:pos x="59" y="1552"/>
                </a:cxn>
                <a:cxn ang="0">
                  <a:pos x="17" y="1584"/>
                </a:cxn>
                <a:cxn ang="0">
                  <a:pos x="51" y="1632"/>
                </a:cxn>
                <a:cxn ang="0">
                  <a:pos x="102" y="1688"/>
                </a:cxn>
                <a:cxn ang="0">
                  <a:pos x="278" y="1624"/>
                </a:cxn>
                <a:cxn ang="0">
                  <a:pos x="346" y="1576"/>
                </a:cxn>
                <a:cxn ang="0">
                  <a:pos x="388" y="1512"/>
                </a:cxn>
                <a:cxn ang="0">
                  <a:pos x="422" y="1592"/>
                </a:cxn>
                <a:cxn ang="0">
                  <a:pos x="489" y="1456"/>
                </a:cxn>
                <a:cxn ang="0">
                  <a:pos x="514" y="1288"/>
                </a:cxn>
                <a:cxn ang="0">
                  <a:pos x="455" y="1048"/>
                </a:cxn>
                <a:cxn ang="0">
                  <a:pos x="582" y="912"/>
                </a:cxn>
                <a:cxn ang="0">
                  <a:pos x="590" y="712"/>
                </a:cxn>
                <a:cxn ang="0">
                  <a:pos x="691" y="568"/>
                </a:cxn>
                <a:cxn ang="0">
                  <a:pos x="717" y="440"/>
                </a:cxn>
                <a:cxn ang="0">
                  <a:pos x="851" y="400"/>
                </a:cxn>
                <a:cxn ang="0">
                  <a:pos x="851" y="296"/>
                </a:cxn>
                <a:cxn ang="0">
                  <a:pos x="1037" y="304"/>
                </a:cxn>
                <a:cxn ang="0">
                  <a:pos x="1113" y="176"/>
                </a:cxn>
                <a:cxn ang="0">
                  <a:pos x="1264" y="168"/>
                </a:cxn>
                <a:cxn ang="0">
                  <a:pos x="1340" y="144"/>
                </a:cxn>
              </a:cxnLst>
              <a:rect l="0" t="0" r="r" b="b"/>
              <a:pathLst>
                <a:path w="1340" h="1688">
                  <a:moveTo>
                    <a:pt x="1239" y="104"/>
                  </a:moveTo>
                  <a:lnTo>
                    <a:pt x="1281" y="80"/>
                  </a:lnTo>
                  <a:lnTo>
                    <a:pt x="1323" y="40"/>
                  </a:lnTo>
                  <a:lnTo>
                    <a:pt x="1239" y="16"/>
                  </a:lnTo>
                  <a:lnTo>
                    <a:pt x="1214" y="8"/>
                  </a:lnTo>
                  <a:lnTo>
                    <a:pt x="1205" y="24"/>
                  </a:lnTo>
                  <a:lnTo>
                    <a:pt x="1180" y="56"/>
                  </a:lnTo>
                  <a:lnTo>
                    <a:pt x="1172" y="16"/>
                  </a:lnTo>
                  <a:lnTo>
                    <a:pt x="1172" y="0"/>
                  </a:lnTo>
                  <a:lnTo>
                    <a:pt x="1146" y="0"/>
                  </a:lnTo>
                  <a:lnTo>
                    <a:pt x="1130" y="0"/>
                  </a:lnTo>
                  <a:lnTo>
                    <a:pt x="1130" y="24"/>
                  </a:lnTo>
                  <a:lnTo>
                    <a:pt x="1130" y="64"/>
                  </a:lnTo>
                  <a:lnTo>
                    <a:pt x="1104" y="24"/>
                  </a:lnTo>
                  <a:lnTo>
                    <a:pt x="1071" y="120"/>
                  </a:lnTo>
                  <a:lnTo>
                    <a:pt x="1062" y="48"/>
                  </a:lnTo>
                  <a:lnTo>
                    <a:pt x="1037" y="24"/>
                  </a:lnTo>
                  <a:lnTo>
                    <a:pt x="1012" y="40"/>
                  </a:lnTo>
                  <a:lnTo>
                    <a:pt x="961" y="80"/>
                  </a:lnTo>
                  <a:lnTo>
                    <a:pt x="953" y="112"/>
                  </a:lnTo>
                  <a:lnTo>
                    <a:pt x="961" y="136"/>
                  </a:lnTo>
                  <a:lnTo>
                    <a:pt x="902" y="144"/>
                  </a:lnTo>
                  <a:lnTo>
                    <a:pt x="885" y="160"/>
                  </a:lnTo>
                  <a:lnTo>
                    <a:pt x="877" y="184"/>
                  </a:lnTo>
                  <a:lnTo>
                    <a:pt x="851" y="192"/>
                  </a:lnTo>
                  <a:lnTo>
                    <a:pt x="826" y="192"/>
                  </a:lnTo>
                  <a:lnTo>
                    <a:pt x="809" y="176"/>
                  </a:lnTo>
                  <a:lnTo>
                    <a:pt x="784" y="176"/>
                  </a:lnTo>
                  <a:lnTo>
                    <a:pt x="750" y="208"/>
                  </a:lnTo>
                  <a:lnTo>
                    <a:pt x="717" y="248"/>
                  </a:lnTo>
                  <a:lnTo>
                    <a:pt x="683" y="296"/>
                  </a:lnTo>
                  <a:lnTo>
                    <a:pt x="683" y="320"/>
                  </a:lnTo>
                  <a:lnTo>
                    <a:pt x="700" y="328"/>
                  </a:lnTo>
                  <a:lnTo>
                    <a:pt x="659" y="374"/>
                  </a:lnTo>
                  <a:lnTo>
                    <a:pt x="641" y="368"/>
                  </a:lnTo>
                  <a:lnTo>
                    <a:pt x="645" y="418"/>
                  </a:lnTo>
                  <a:lnTo>
                    <a:pt x="616" y="456"/>
                  </a:lnTo>
                  <a:lnTo>
                    <a:pt x="599" y="480"/>
                  </a:lnTo>
                  <a:lnTo>
                    <a:pt x="590" y="504"/>
                  </a:lnTo>
                  <a:lnTo>
                    <a:pt x="607" y="520"/>
                  </a:lnTo>
                  <a:lnTo>
                    <a:pt x="573" y="536"/>
                  </a:lnTo>
                  <a:lnTo>
                    <a:pt x="565" y="560"/>
                  </a:lnTo>
                  <a:lnTo>
                    <a:pt x="540" y="576"/>
                  </a:lnTo>
                  <a:lnTo>
                    <a:pt x="523" y="624"/>
                  </a:lnTo>
                  <a:lnTo>
                    <a:pt x="472" y="744"/>
                  </a:lnTo>
                  <a:lnTo>
                    <a:pt x="455" y="816"/>
                  </a:lnTo>
                  <a:lnTo>
                    <a:pt x="439" y="840"/>
                  </a:lnTo>
                  <a:lnTo>
                    <a:pt x="396" y="848"/>
                  </a:lnTo>
                  <a:lnTo>
                    <a:pt x="405" y="872"/>
                  </a:lnTo>
                  <a:lnTo>
                    <a:pt x="413" y="888"/>
                  </a:lnTo>
                  <a:lnTo>
                    <a:pt x="396" y="896"/>
                  </a:lnTo>
                  <a:lnTo>
                    <a:pt x="346" y="952"/>
                  </a:lnTo>
                  <a:lnTo>
                    <a:pt x="321" y="1008"/>
                  </a:lnTo>
                  <a:lnTo>
                    <a:pt x="304" y="1024"/>
                  </a:lnTo>
                  <a:lnTo>
                    <a:pt x="295" y="1032"/>
                  </a:lnTo>
                  <a:lnTo>
                    <a:pt x="262" y="1024"/>
                  </a:lnTo>
                  <a:lnTo>
                    <a:pt x="236" y="1032"/>
                  </a:lnTo>
                  <a:lnTo>
                    <a:pt x="228" y="1040"/>
                  </a:lnTo>
                  <a:lnTo>
                    <a:pt x="220" y="1064"/>
                  </a:lnTo>
                  <a:lnTo>
                    <a:pt x="186" y="1088"/>
                  </a:lnTo>
                  <a:lnTo>
                    <a:pt x="152" y="1104"/>
                  </a:lnTo>
                  <a:lnTo>
                    <a:pt x="127" y="1128"/>
                  </a:lnTo>
                  <a:lnTo>
                    <a:pt x="93" y="1144"/>
                  </a:lnTo>
                  <a:lnTo>
                    <a:pt x="68" y="1168"/>
                  </a:lnTo>
                  <a:lnTo>
                    <a:pt x="51" y="1192"/>
                  </a:lnTo>
                  <a:lnTo>
                    <a:pt x="26" y="1200"/>
                  </a:lnTo>
                  <a:lnTo>
                    <a:pt x="17" y="1208"/>
                  </a:lnTo>
                  <a:lnTo>
                    <a:pt x="17" y="1248"/>
                  </a:lnTo>
                  <a:lnTo>
                    <a:pt x="9" y="1264"/>
                  </a:lnTo>
                  <a:lnTo>
                    <a:pt x="17" y="1272"/>
                  </a:lnTo>
                  <a:lnTo>
                    <a:pt x="17" y="1288"/>
                  </a:lnTo>
                  <a:lnTo>
                    <a:pt x="9" y="1304"/>
                  </a:lnTo>
                  <a:lnTo>
                    <a:pt x="17" y="1312"/>
                  </a:lnTo>
                  <a:lnTo>
                    <a:pt x="17" y="1328"/>
                  </a:lnTo>
                  <a:lnTo>
                    <a:pt x="0" y="1352"/>
                  </a:lnTo>
                  <a:lnTo>
                    <a:pt x="17" y="1384"/>
                  </a:lnTo>
                  <a:lnTo>
                    <a:pt x="43" y="1408"/>
                  </a:lnTo>
                  <a:lnTo>
                    <a:pt x="9" y="1424"/>
                  </a:lnTo>
                  <a:lnTo>
                    <a:pt x="34" y="1432"/>
                  </a:lnTo>
                  <a:lnTo>
                    <a:pt x="9" y="1480"/>
                  </a:lnTo>
                  <a:lnTo>
                    <a:pt x="51" y="1464"/>
                  </a:lnTo>
                  <a:lnTo>
                    <a:pt x="51" y="1480"/>
                  </a:lnTo>
                  <a:lnTo>
                    <a:pt x="43" y="1488"/>
                  </a:lnTo>
                  <a:lnTo>
                    <a:pt x="17" y="1512"/>
                  </a:lnTo>
                  <a:lnTo>
                    <a:pt x="17" y="1544"/>
                  </a:lnTo>
                  <a:lnTo>
                    <a:pt x="43" y="1544"/>
                  </a:lnTo>
                  <a:lnTo>
                    <a:pt x="59" y="1552"/>
                  </a:lnTo>
                  <a:lnTo>
                    <a:pt x="59" y="1568"/>
                  </a:lnTo>
                  <a:lnTo>
                    <a:pt x="34" y="1584"/>
                  </a:lnTo>
                  <a:lnTo>
                    <a:pt x="17" y="1584"/>
                  </a:lnTo>
                  <a:lnTo>
                    <a:pt x="9" y="1592"/>
                  </a:lnTo>
                  <a:lnTo>
                    <a:pt x="26" y="1616"/>
                  </a:lnTo>
                  <a:lnTo>
                    <a:pt x="51" y="1632"/>
                  </a:lnTo>
                  <a:lnTo>
                    <a:pt x="76" y="1656"/>
                  </a:lnTo>
                  <a:lnTo>
                    <a:pt x="118" y="1664"/>
                  </a:lnTo>
                  <a:lnTo>
                    <a:pt x="102" y="1688"/>
                  </a:lnTo>
                  <a:lnTo>
                    <a:pt x="177" y="1688"/>
                  </a:lnTo>
                  <a:lnTo>
                    <a:pt x="236" y="1664"/>
                  </a:lnTo>
                  <a:lnTo>
                    <a:pt x="278" y="1624"/>
                  </a:lnTo>
                  <a:lnTo>
                    <a:pt x="312" y="1576"/>
                  </a:lnTo>
                  <a:lnTo>
                    <a:pt x="329" y="1584"/>
                  </a:lnTo>
                  <a:lnTo>
                    <a:pt x="346" y="1576"/>
                  </a:lnTo>
                  <a:lnTo>
                    <a:pt x="363" y="1544"/>
                  </a:lnTo>
                  <a:lnTo>
                    <a:pt x="363" y="1512"/>
                  </a:lnTo>
                  <a:lnTo>
                    <a:pt x="388" y="1512"/>
                  </a:lnTo>
                  <a:lnTo>
                    <a:pt x="396" y="1528"/>
                  </a:lnTo>
                  <a:lnTo>
                    <a:pt x="405" y="1560"/>
                  </a:lnTo>
                  <a:lnTo>
                    <a:pt x="422" y="1592"/>
                  </a:lnTo>
                  <a:lnTo>
                    <a:pt x="439" y="1584"/>
                  </a:lnTo>
                  <a:lnTo>
                    <a:pt x="455" y="1488"/>
                  </a:lnTo>
                  <a:lnTo>
                    <a:pt x="489" y="1456"/>
                  </a:lnTo>
                  <a:lnTo>
                    <a:pt x="489" y="1368"/>
                  </a:lnTo>
                  <a:lnTo>
                    <a:pt x="514" y="1328"/>
                  </a:lnTo>
                  <a:lnTo>
                    <a:pt x="514" y="1288"/>
                  </a:lnTo>
                  <a:lnTo>
                    <a:pt x="472" y="1248"/>
                  </a:lnTo>
                  <a:lnTo>
                    <a:pt x="472" y="1168"/>
                  </a:lnTo>
                  <a:lnTo>
                    <a:pt x="455" y="1048"/>
                  </a:lnTo>
                  <a:lnTo>
                    <a:pt x="489" y="976"/>
                  </a:lnTo>
                  <a:lnTo>
                    <a:pt x="565" y="968"/>
                  </a:lnTo>
                  <a:lnTo>
                    <a:pt x="582" y="912"/>
                  </a:lnTo>
                  <a:lnTo>
                    <a:pt x="540" y="888"/>
                  </a:lnTo>
                  <a:lnTo>
                    <a:pt x="590" y="808"/>
                  </a:lnTo>
                  <a:lnTo>
                    <a:pt x="590" y="712"/>
                  </a:lnTo>
                  <a:lnTo>
                    <a:pt x="632" y="688"/>
                  </a:lnTo>
                  <a:lnTo>
                    <a:pt x="632" y="624"/>
                  </a:lnTo>
                  <a:lnTo>
                    <a:pt x="691" y="568"/>
                  </a:lnTo>
                  <a:lnTo>
                    <a:pt x="683" y="528"/>
                  </a:lnTo>
                  <a:lnTo>
                    <a:pt x="683" y="480"/>
                  </a:lnTo>
                  <a:lnTo>
                    <a:pt x="717" y="440"/>
                  </a:lnTo>
                  <a:lnTo>
                    <a:pt x="759" y="440"/>
                  </a:lnTo>
                  <a:lnTo>
                    <a:pt x="776" y="384"/>
                  </a:lnTo>
                  <a:lnTo>
                    <a:pt x="851" y="400"/>
                  </a:lnTo>
                  <a:lnTo>
                    <a:pt x="851" y="320"/>
                  </a:lnTo>
                  <a:lnTo>
                    <a:pt x="868" y="312"/>
                  </a:lnTo>
                  <a:lnTo>
                    <a:pt x="851" y="296"/>
                  </a:lnTo>
                  <a:lnTo>
                    <a:pt x="894" y="272"/>
                  </a:lnTo>
                  <a:lnTo>
                    <a:pt x="995" y="320"/>
                  </a:lnTo>
                  <a:lnTo>
                    <a:pt x="1037" y="304"/>
                  </a:lnTo>
                  <a:lnTo>
                    <a:pt x="1096" y="320"/>
                  </a:lnTo>
                  <a:lnTo>
                    <a:pt x="1113" y="248"/>
                  </a:lnTo>
                  <a:lnTo>
                    <a:pt x="1113" y="176"/>
                  </a:lnTo>
                  <a:lnTo>
                    <a:pt x="1146" y="136"/>
                  </a:lnTo>
                  <a:lnTo>
                    <a:pt x="1197" y="136"/>
                  </a:lnTo>
                  <a:lnTo>
                    <a:pt x="1264" y="168"/>
                  </a:lnTo>
                  <a:lnTo>
                    <a:pt x="1281" y="208"/>
                  </a:lnTo>
                  <a:lnTo>
                    <a:pt x="1306" y="176"/>
                  </a:lnTo>
                  <a:lnTo>
                    <a:pt x="1340" y="144"/>
                  </a:lnTo>
                  <a:lnTo>
                    <a:pt x="1340" y="120"/>
                  </a:lnTo>
                  <a:lnTo>
                    <a:pt x="1239" y="104"/>
                  </a:lnTo>
                  <a:close/>
                </a:path>
              </a:pathLst>
            </a:custGeom>
            <a:grpFill/>
            <a:ln w="9525">
              <a:noFill/>
              <a:round/>
              <a:headEnd/>
              <a:tailEnd/>
            </a:ln>
          </p:spPr>
          <p:txBody>
            <a:bodyPr/>
            <a:lstStyle/>
            <a:p>
              <a:pPr>
                <a:defRPr/>
              </a:pPr>
              <a:endParaRPr lang="en-GB"/>
            </a:p>
          </p:txBody>
        </p:sp>
        <p:sp>
          <p:nvSpPr>
            <p:cNvPr id="114" name="Freeform 105"/>
            <p:cNvSpPr>
              <a:spLocks/>
            </p:cNvSpPr>
            <p:nvPr/>
          </p:nvSpPr>
          <p:spPr bwMode="auto">
            <a:xfrm>
              <a:off x="3423" y="-8"/>
              <a:ext cx="1340" cy="1688"/>
            </a:xfrm>
            <a:custGeom>
              <a:avLst/>
              <a:gdLst/>
              <a:ahLst/>
              <a:cxnLst>
                <a:cxn ang="0">
                  <a:pos x="1323" y="40"/>
                </a:cxn>
                <a:cxn ang="0">
                  <a:pos x="1205" y="24"/>
                </a:cxn>
                <a:cxn ang="0">
                  <a:pos x="1172" y="0"/>
                </a:cxn>
                <a:cxn ang="0">
                  <a:pos x="1130" y="24"/>
                </a:cxn>
                <a:cxn ang="0">
                  <a:pos x="1071" y="120"/>
                </a:cxn>
                <a:cxn ang="0">
                  <a:pos x="1012" y="40"/>
                </a:cxn>
                <a:cxn ang="0">
                  <a:pos x="961" y="136"/>
                </a:cxn>
                <a:cxn ang="0">
                  <a:pos x="877" y="184"/>
                </a:cxn>
                <a:cxn ang="0">
                  <a:pos x="809" y="176"/>
                </a:cxn>
                <a:cxn ang="0">
                  <a:pos x="717" y="248"/>
                </a:cxn>
                <a:cxn ang="0">
                  <a:pos x="700" y="328"/>
                </a:cxn>
                <a:cxn ang="0">
                  <a:pos x="645" y="422"/>
                </a:cxn>
                <a:cxn ang="0">
                  <a:pos x="590" y="504"/>
                </a:cxn>
                <a:cxn ang="0">
                  <a:pos x="565" y="560"/>
                </a:cxn>
                <a:cxn ang="0">
                  <a:pos x="472" y="744"/>
                </a:cxn>
                <a:cxn ang="0">
                  <a:pos x="396" y="848"/>
                </a:cxn>
                <a:cxn ang="0">
                  <a:pos x="396" y="896"/>
                </a:cxn>
                <a:cxn ang="0">
                  <a:pos x="304" y="1024"/>
                </a:cxn>
                <a:cxn ang="0">
                  <a:pos x="236" y="1032"/>
                </a:cxn>
                <a:cxn ang="0">
                  <a:pos x="186" y="1088"/>
                </a:cxn>
                <a:cxn ang="0">
                  <a:pos x="93" y="1144"/>
                </a:cxn>
                <a:cxn ang="0">
                  <a:pos x="26" y="1200"/>
                </a:cxn>
                <a:cxn ang="0">
                  <a:pos x="9" y="1264"/>
                </a:cxn>
                <a:cxn ang="0">
                  <a:pos x="9" y="1304"/>
                </a:cxn>
                <a:cxn ang="0">
                  <a:pos x="0" y="1352"/>
                </a:cxn>
                <a:cxn ang="0">
                  <a:pos x="9" y="1424"/>
                </a:cxn>
                <a:cxn ang="0">
                  <a:pos x="51" y="1464"/>
                </a:cxn>
                <a:cxn ang="0">
                  <a:pos x="17" y="1512"/>
                </a:cxn>
                <a:cxn ang="0">
                  <a:pos x="59" y="1552"/>
                </a:cxn>
                <a:cxn ang="0">
                  <a:pos x="17" y="1584"/>
                </a:cxn>
                <a:cxn ang="0">
                  <a:pos x="51" y="1632"/>
                </a:cxn>
                <a:cxn ang="0">
                  <a:pos x="102" y="1688"/>
                </a:cxn>
                <a:cxn ang="0">
                  <a:pos x="278" y="1624"/>
                </a:cxn>
                <a:cxn ang="0">
                  <a:pos x="346" y="1576"/>
                </a:cxn>
                <a:cxn ang="0">
                  <a:pos x="388" y="1512"/>
                </a:cxn>
                <a:cxn ang="0">
                  <a:pos x="422" y="1592"/>
                </a:cxn>
                <a:cxn ang="0">
                  <a:pos x="489" y="1456"/>
                </a:cxn>
                <a:cxn ang="0">
                  <a:pos x="514" y="1288"/>
                </a:cxn>
                <a:cxn ang="0">
                  <a:pos x="455" y="1048"/>
                </a:cxn>
                <a:cxn ang="0">
                  <a:pos x="582" y="912"/>
                </a:cxn>
                <a:cxn ang="0">
                  <a:pos x="590" y="712"/>
                </a:cxn>
                <a:cxn ang="0">
                  <a:pos x="691" y="568"/>
                </a:cxn>
                <a:cxn ang="0">
                  <a:pos x="717" y="440"/>
                </a:cxn>
                <a:cxn ang="0">
                  <a:pos x="851" y="400"/>
                </a:cxn>
                <a:cxn ang="0">
                  <a:pos x="851" y="296"/>
                </a:cxn>
                <a:cxn ang="0">
                  <a:pos x="1037" y="304"/>
                </a:cxn>
                <a:cxn ang="0">
                  <a:pos x="1113" y="176"/>
                </a:cxn>
                <a:cxn ang="0">
                  <a:pos x="1264" y="168"/>
                </a:cxn>
                <a:cxn ang="0">
                  <a:pos x="1340" y="144"/>
                </a:cxn>
                <a:cxn ang="0">
                  <a:pos x="1239" y="104"/>
                </a:cxn>
              </a:cxnLst>
              <a:rect l="0" t="0" r="r" b="b"/>
              <a:pathLst>
                <a:path w="1340" h="1688">
                  <a:moveTo>
                    <a:pt x="1239" y="104"/>
                  </a:moveTo>
                  <a:lnTo>
                    <a:pt x="1281" y="80"/>
                  </a:lnTo>
                  <a:lnTo>
                    <a:pt x="1323" y="40"/>
                  </a:lnTo>
                  <a:lnTo>
                    <a:pt x="1239" y="16"/>
                  </a:lnTo>
                  <a:lnTo>
                    <a:pt x="1214" y="8"/>
                  </a:lnTo>
                  <a:lnTo>
                    <a:pt x="1205" y="24"/>
                  </a:lnTo>
                  <a:lnTo>
                    <a:pt x="1180" y="56"/>
                  </a:lnTo>
                  <a:lnTo>
                    <a:pt x="1172" y="16"/>
                  </a:lnTo>
                  <a:lnTo>
                    <a:pt x="1172" y="0"/>
                  </a:lnTo>
                  <a:lnTo>
                    <a:pt x="1146" y="0"/>
                  </a:lnTo>
                  <a:lnTo>
                    <a:pt x="1130" y="0"/>
                  </a:lnTo>
                  <a:lnTo>
                    <a:pt x="1130" y="24"/>
                  </a:lnTo>
                  <a:lnTo>
                    <a:pt x="1130" y="64"/>
                  </a:lnTo>
                  <a:lnTo>
                    <a:pt x="1104" y="24"/>
                  </a:lnTo>
                  <a:lnTo>
                    <a:pt x="1071" y="120"/>
                  </a:lnTo>
                  <a:lnTo>
                    <a:pt x="1062" y="48"/>
                  </a:lnTo>
                  <a:lnTo>
                    <a:pt x="1037" y="24"/>
                  </a:lnTo>
                  <a:lnTo>
                    <a:pt x="1012" y="40"/>
                  </a:lnTo>
                  <a:lnTo>
                    <a:pt x="961" y="80"/>
                  </a:lnTo>
                  <a:lnTo>
                    <a:pt x="953" y="112"/>
                  </a:lnTo>
                  <a:lnTo>
                    <a:pt x="961" y="136"/>
                  </a:lnTo>
                  <a:lnTo>
                    <a:pt x="902" y="144"/>
                  </a:lnTo>
                  <a:lnTo>
                    <a:pt x="885" y="160"/>
                  </a:lnTo>
                  <a:lnTo>
                    <a:pt x="877" y="184"/>
                  </a:lnTo>
                  <a:lnTo>
                    <a:pt x="851" y="192"/>
                  </a:lnTo>
                  <a:lnTo>
                    <a:pt x="826" y="192"/>
                  </a:lnTo>
                  <a:lnTo>
                    <a:pt x="809" y="176"/>
                  </a:lnTo>
                  <a:lnTo>
                    <a:pt x="784" y="176"/>
                  </a:lnTo>
                  <a:lnTo>
                    <a:pt x="750" y="208"/>
                  </a:lnTo>
                  <a:lnTo>
                    <a:pt x="717" y="248"/>
                  </a:lnTo>
                  <a:lnTo>
                    <a:pt x="683" y="296"/>
                  </a:lnTo>
                  <a:lnTo>
                    <a:pt x="683" y="320"/>
                  </a:lnTo>
                  <a:lnTo>
                    <a:pt x="700" y="328"/>
                  </a:lnTo>
                  <a:lnTo>
                    <a:pt x="658" y="376"/>
                  </a:lnTo>
                  <a:lnTo>
                    <a:pt x="639" y="374"/>
                  </a:lnTo>
                  <a:lnTo>
                    <a:pt x="645" y="422"/>
                  </a:lnTo>
                  <a:lnTo>
                    <a:pt x="616" y="456"/>
                  </a:lnTo>
                  <a:lnTo>
                    <a:pt x="599" y="480"/>
                  </a:lnTo>
                  <a:lnTo>
                    <a:pt x="590" y="504"/>
                  </a:lnTo>
                  <a:lnTo>
                    <a:pt x="607" y="520"/>
                  </a:lnTo>
                  <a:lnTo>
                    <a:pt x="573" y="536"/>
                  </a:lnTo>
                  <a:lnTo>
                    <a:pt x="565" y="560"/>
                  </a:lnTo>
                  <a:lnTo>
                    <a:pt x="540" y="576"/>
                  </a:lnTo>
                  <a:lnTo>
                    <a:pt x="523" y="624"/>
                  </a:lnTo>
                  <a:lnTo>
                    <a:pt x="472" y="744"/>
                  </a:lnTo>
                  <a:lnTo>
                    <a:pt x="455" y="816"/>
                  </a:lnTo>
                  <a:lnTo>
                    <a:pt x="439" y="840"/>
                  </a:lnTo>
                  <a:lnTo>
                    <a:pt x="396" y="848"/>
                  </a:lnTo>
                  <a:lnTo>
                    <a:pt x="405" y="872"/>
                  </a:lnTo>
                  <a:lnTo>
                    <a:pt x="413" y="888"/>
                  </a:lnTo>
                  <a:lnTo>
                    <a:pt x="396" y="896"/>
                  </a:lnTo>
                  <a:lnTo>
                    <a:pt x="346" y="952"/>
                  </a:lnTo>
                  <a:lnTo>
                    <a:pt x="321" y="1008"/>
                  </a:lnTo>
                  <a:lnTo>
                    <a:pt x="304" y="1024"/>
                  </a:lnTo>
                  <a:lnTo>
                    <a:pt x="295" y="1032"/>
                  </a:lnTo>
                  <a:lnTo>
                    <a:pt x="262" y="1024"/>
                  </a:lnTo>
                  <a:lnTo>
                    <a:pt x="236" y="1032"/>
                  </a:lnTo>
                  <a:lnTo>
                    <a:pt x="228" y="1040"/>
                  </a:lnTo>
                  <a:lnTo>
                    <a:pt x="220" y="1064"/>
                  </a:lnTo>
                  <a:lnTo>
                    <a:pt x="186" y="1088"/>
                  </a:lnTo>
                  <a:lnTo>
                    <a:pt x="152" y="1104"/>
                  </a:lnTo>
                  <a:lnTo>
                    <a:pt x="127" y="1128"/>
                  </a:lnTo>
                  <a:lnTo>
                    <a:pt x="93" y="1144"/>
                  </a:lnTo>
                  <a:lnTo>
                    <a:pt x="68" y="1168"/>
                  </a:lnTo>
                  <a:lnTo>
                    <a:pt x="51" y="1192"/>
                  </a:lnTo>
                  <a:lnTo>
                    <a:pt x="26" y="1200"/>
                  </a:lnTo>
                  <a:lnTo>
                    <a:pt x="17" y="1208"/>
                  </a:lnTo>
                  <a:lnTo>
                    <a:pt x="17" y="1248"/>
                  </a:lnTo>
                  <a:lnTo>
                    <a:pt x="9" y="1264"/>
                  </a:lnTo>
                  <a:lnTo>
                    <a:pt x="17" y="1272"/>
                  </a:lnTo>
                  <a:lnTo>
                    <a:pt x="17" y="1288"/>
                  </a:lnTo>
                  <a:lnTo>
                    <a:pt x="9" y="1304"/>
                  </a:lnTo>
                  <a:lnTo>
                    <a:pt x="17" y="1312"/>
                  </a:lnTo>
                  <a:lnTo>
                    <a:pt x="17" y="1328"/>
                  </a:lnTo>
                  <a:lnTo>
                    <a:pt x="0" y="1352"/>
                  </a:lnTo>
                  <a:lnTo>
                    <a:pt x="17" y="1384"/>
                  </a:lnTo>
                  <a:lnTo>
                    <a:pt x="43" y="1408"/>
                  </a:lnTo>
                  <a:lnTo>
                    <a:pt x="9" y="1424"/>
                  </a:lnTo>
                  <a:lnTo>
                    <a:pt x="34" y="1432"/>
                  </a:lnTo>
                  <a:lnTo>
                    <a:pt x="9" y="1480"/>
                  </a:lnTo>
                  <a:lnTo>
                    <a:pt x="51" y="1464"/>
                  </a:lnTo>
                  <a:lnTo>
                    <a:pt x="51" y="1480"/>
                  </a:lnTo>
                  <a:lnTo>
                    <a:pt x="43" y="1488"/>
                  </a:lnTo>
                  <a:lnTo>
                    <a:pt x="17" y="1512"/>
                  </a:lnTo>
                  <a:lnTo>
                    <a:pt x="17" y="1544"/>
                  </a:lnTo>
                  <a:lnTo>
                    <a:pt x="43" y="1544"/>
                  </a:lnTo>
                  <a:lnTo>
                    <a:pt x="59" y="1552"/>
                  </a:lnTo>
                  <a:lnTo>
                    <a:pt x="59" y="1568"/>
                  </a:lnTo>
                  <a:lnTo>
                    <a:pt x="34" y="1584"/>
                  </a:lnTo>
                  <a:lnTo>
                    <a:pt x="17" y="1584"/>
                  </a:lnTo>
                  <a:lnTo>
                    <a:pt x="9" y="1592"/>
                  </a:lnTo>
                  <a:lnTo>
                    <a:pt x="26" y="1616"/>
                  </a:lnTo>
                  <a:lnTo>
                    <a:pt x="51" y="1632"/>
                  </a:lnTo>
                  <a:lnTo>
                    <a:pt x="76" y="1656"/>
                  </a:lnTo>
                  <a:lnTo>
                    <a:pt x="118" y="1664"/>
                  </a:lnTo>
                  <a:lnTo>
                    <a:pt x="102" y="1688"/>
                  </a:lnTo>
                  <a:lnTo>
                    <a:pt x="177" y="1688"/>
                  </a:lnTo>
                  <a:lnTo>
                    <a:pt x="236" y="1664"/>
                  </a:lnTo>
                  <a:lnTo>
                    <a:pt x="278" y="1624"/>
                  </a:lnTo>
                  <a:lnTo>
                    <a:pt x="312" y="1576"/>
                  </a:lnTo>
                  <a:lnTo>
                    <a:pt x="329" y="1584"/>
                  </a:lnTo>
                  <a:lnTo>
                    <a:pt x="346" y="1576"/>
                  </a:lnTo>
                  <a:lnTo>
                    <a:pt x="363" y="1544"/>
                  </a:lnTo>
                  <a:lnTo>
                    <a:pt x="363" y="1512"/>
                  </a:lnTo>
                  <a:lnTo>
                    <a:pt x="388" y="1512"/>
                  </a:lnTo>
                  <a:lnTo>
                    <a:pt x="396" y="1528"/>
                  </a:lnTo>
                  <a:lnTo>
                    <a:pt x="405" y="1560"/>
                  </a:lnTo>
                  <a:lnTo>
                    <a:pt x="422" y="1592"/>
                  </a:lnTo>
                  <a:lnTo>
                    <a:pt x="439" y="1584"/>
                  </a:lnTo>
                  <a:lnTo>
                    <a:pt x="455" y="1488"/>
                  </a:lnTo>
                  <a:lnTo>
                    <a:pt x="489" y="1456"/>
                  </a:lnTo>
                  <a:lnTo>
                    <a:pt x="489" y="1368"/>
                  </a:lnTo>
                  <a:lnTo>
                    <a:pt x="514" y="1328"/>
                  </a:lnTo>
                  <a:lnTo>
                    <a:pt x="514" y="1288"/>
                  </a:lnTo>
                  <a:lnTo>
                    <a:pt x="472" y="1248"/>
                  </a:lnTo>
                  <a:lnTo>
                    <a:pt x="472" y="1168"/>
                  </a:lnTo>
                  <a:lnTo>
                    <a:pt x="455" y="1048"/>
                  </a:lnTo>
                  <a:lnTo>
                    <a:pt x="489" y="976"/>
                  </a:lnTo>
                  <a:lnTo>
                    <a:pt x="565" y="968"/>
                  </a:lnTo>
                  <a:lnTo>
                    <a:pt x="582" y="912"/>
                  </a:lnTo>
                  <a:lnTo>
                    <a:pt x="540" y="888"/>
                  </a:lnTo>
                  <a:lnTo>
                    <a:pt x="590" y="808"/>
                  </a:lnTo>
                  <a:lnTo>
                    <a:pt x="590" y="712"/>
                  </a:lnTo>
                  <a:lnTo>
                    <a:pt x="632" y="688"/>
                  </a:lnTo>
                  <a:lnTo>
                    <a:pt x="632" y="624"/>
                  </a:lnTo>
                  <a:lnTo>
                    <a:pt x="691" y="568"/>
                  </a:lnTo>
                  <a:lnTo>
                    <a:pt x="683" y="528"/>
                  </a:lnTo>
                  <a:lnTo>
                    <a:pt x="683" y="480"/>
                  </a:lnTo>
                  <a:lnTo>
                    <a:pt x="717" y="440"/>
                  </a:lnTo>
                  <a:lnTo>
                    <a:pt x="759" y="440"/>
                  </a:lnTo>
                  <a:lnTo>
                    <a:pt x="776" y="384"/>
                  </a:lnTo>
                  <a:lnTo>
                    <a:pt x="851" y="400"/>
                  </a:lnTo>
                  <a:lnTo>
                    <a:pt x="851" y="320"/>
                  </a:lnTo>
                  <a:lnTo>
                    <a:pt x="868" y="312"/>
                  </a:lnTo>
                  <a:lnTo>
                    <a:pt x="851" y="296"/>
                  </a:lnTo>
                  <a:lnTo>
                    <a:pt x="894" y="272"/>
                  </a:lnTo>
                  <a:lnTo>
                    <a:pt x="995" y="320"/>
                  </a:lnTo>
                  <a:lnTo>
                    <a:pt x="1037" y="304"/>
                  </a:lnTo>
                  <a:lnTo>
                    <a:pt x="1096" y="320"/>
                  </a:lnTo>
                  <a:lnTo>
                    <a:pt x="1113" y="248"/>
                  </a:lnTo>
                  <a:lnTo>
                    <a:pt x="1113" y="176"/>
                  </a:lnTo>
                  <a:lnTo>
                    <a:pt x="1146" y="136"/>
                  </a:lnTo>
                  <a:lnTo>
                    <a:pt x="1197" y="136"/>
                  </a:lnTo>
                  <a:lnTo>
                    <a:pt x="1264" y="168"/>
                  </a:lnTo>
                  <a:lnTo>
                    <a:pt x="1281" y="208"/>
                  </a:lnTo>
                  <a:lnTo>
                    <a:pt x="1306" y="176"/>
                  </a:lnTo>
                  <a:lnTo>
                    <a:pt x="1340" y="144"/>
                  </a:lnTo>
                  <a:lnTo>
                    <a:pt x="1340" y="120"/>
                  </a:lnTo>
                  <a:lnTo>
                    <a:pt x="1239" y="104"/>
                  </a:lnTo>
                  <a:lnTo>
                    <a:pt x="1239" y="104"/>
                  </a:lnTo>
                  <a:close/>
                </a:path>
              </a:pathLst>
            </a:custGeom>
            <a:solidFill>
              <a:srgbClr val="00B050"/>
            </a:solidFill>
            <a:ln w="12700">
              <a:solidFill>
                <a:srgbClr val="000000"/>
              </a:solidFill>
              <a:prstDash val="solid"/>
              <a:round/>
              <a:headEnd/>
              <a:tailEnd/>
            </a:ln>
          </p:spPr>
          <p:txBody>
            <a:bodyPr/>
            <a:lstStyle/>
            <a:p>
              <a:pPr>
                <a:defRPr/>
              </a:pPr>
              <a:endParaRPr lang="en-GB"/>
            </a:p>
          </p:txBody>
        </p:sp>
      </p:grpSp>
      <p:sp>
        <p:nvSpPr>
          <p:cNvPr id="115" name="Content Placeholder 114"/>
          <p:cNvSpPr txBox="1">
            <a:spLocks/>
          </p:cNvSpPr>
          <p:nvPr/>
        </p:nvSpPr>
        <p:spPr bwMode="auto">
          <a:xfrm>
            <a:off x="228600" y="5562600"/>
            <a:ext cx="2971800" cy="533400"/>
          </a:xfrm>
          <a:prstGeom prst="rect">
            <a:avLst/>
          </a:prstGeom>
          <a:noFill/>
          <a:ln w="9525">
            <a:noFill/>
            <a:miter lim="800000"/>
            <a:headEnd/>
            <a:tailEnd/>
          </a:ln>
        </p:spPr>
        <p:txBody>
          <a:bodyPr/>
          <a:lstStyle/>
          <a:p>
            <a:pPr marL="365125" indent="-255588" eaLnBrk="0" hangingPunct="0">
              <a:spcBef>
                <a:spcPts val="300"/>
              </a:spcBef>
              <a:spcAft>
                <a:spcPts val="600"/>
              </a:spcAft>
              <a:buClr>
                <a:srgbClr val="0BD0D9"/>
              </a:buClr>
              <a:buFont typeface="Georgia" pitchFamily="18" charset="0"/>
              <a:buChar char="•"/>
            </a:pPr>
            <a:r>
              <a:rPr lang="et-EE" sz="2400">
                <a:ea typeface="MS PGothic" pitchFamily="34" charset="-128"/>
              </a:rPr>
              <a:t>Buc</a:t>
            </a:r>
            <a:r>
              <a:rPr lang="ro-RO" sz="2400">
                <a:ea typeface="MS PGothic" pitchFamily="34" charset="-128"/>
              </a:rPr>
              <a:t>urești</a:t>
            </a:r>
            <a:r>
              <a:rPr lang="et-EE" sz="2400">
                <a:ea typeface="MS PGothic" pitchFamily="34" charset="-128"/>
              </a:rPr>
              <a:t> (2012)</a:t>
            </a:r>
            <a:endParaRPr lang="en-GB" sz="2400">
              <a:ea typeface="MS PGothic" pitchFamily="34" charset="-128"/>
            </a:endParaRPr>
          </a:p>
        </p:txBody>
      </p:sp>
      <p:pic>
        <p:nvPicPr>
          <p:cNvPr id="116" name="Picture 128" descr="red"/>
          <p:cNvPicPr>
            <a:picLocks noChangeAspect="1" noChangeArrowheads="1"/>
          </p:cNvPicPr>
          <p:nvPr/>
        </p:nvPicPr>
        <p:blipFill>
          <a:blip r:embed="rId3" cstate="print"/>
          <a:srcRect/>
          <a:stretch>
            <a:fillRect/>
          </a:stretch>
        </p:blipFill>
        <p:spPr bwMode="auto">
          <a:xfrm>
            <a:off x="7212013" y="4038600"/>
            <a:ext cx="1246187" cy="1012825"/>
          </a:xfrm>
          <a:prstGeom prst="rect">
            <a:avLst/>
          </a:prstGeom>
          <a:noFill/>
          <a:ln w="9525">
            <a:noFill/>
            <a:miter lim="800000"/>
            <a:headEnd/>
            <a:tailEnd/>
          </a:ln>
        </p:spPr>
      </p:pic>
      <p:sp>
        <p:nvSpPr>
          <p:cNvPr id="4102" name="TextBox 116"/>
          <p:cNvSpPr txBox="1">
            <a:spLocks noChangeArrowheads="1"/>
          </p:cNvSpPr>
          <p:nvPr/>
        </p:nvSpPr>
        <p:spPr bwMode="auto">
          <a:xfrm>
            <a:off x="61913" y="712788"/>
            <a:ext cx="6327775" cy="1384300"/>
          </a:xfrm>
          <a:prstGeom prst="rect">
            <a:avLst/>
          </a:prstGeom>
          <a:noFill/>
          <a:ln w="9525">
            <a:noFill/>
            <a:miter lim="800000"/>
            <a:headEnd/>
            <a:tailEnd/>
          </a:ln>
        </p:spPr>
        <p:txBody>
          <a:bodyPr>
            <a:spAutoFit/>
          </a:bodyPr>
          <a:lstStyle/>
          <a:p>
            <a:r>
              <a:rPr lang="en-GB" sz="2800" b="1"/>
              <a:t>Istoricul și evoluția Procesului Bologna</a:t>
            </a:r>
            <a:r>
              <a:rPr lang="ro-RO" sz="2800" b="1"/>
              <a:t>/SEIS I</a:t>
            </a:r>
            <a:endParaRPr lang="en-GB" sz="2800" b="1"/>
          </a:p>
          <a:p>
            <a:r>
              <a:rPr lang="en-GB" sz="2800" b="1"/>
              <a:t>(1999</a:t>
            </a:r>
            <a:r>
              <a:rPr lang="ro-RO" sz="2800" b="1"/>
              <a:t> </a:t>
            </a:r>
            <a:r>
              <a:rPr lang="en-GB" sz="2800" b="1"/>
              <a:t>-</a:t>
            </a:r>
            <a:r>
              <a:rPr lang="ro-RO" sz="2800" b="1"/>
              <a:t> </a:t>
            </a:r>
            <a:r>
              <a:rPr lang="en-GB" sz="2800" b="1"/>
              <a:t>)</a:t>
            </a:r>
          </a:p>
        </p:txBody>
      </p:sp>
      <p:sp>
        <p:nvSpPr>
          <p:cNvPr id="118" name="Rectangle 117"/>
          <p:cNvSpPr>
            <a:spLocks noChangeArrowheads="1"/>
          </p:cNvSpPr>
          <p:nvPr/>
        </p:nvSpPr>
        <p:spPr bwMode="auto">
          <a:xfrm>
            <a:off x="228600" y="2387600"/>
            <a:ext cx="3124200" cy="4619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Bologna (1999)</a:t>
            </a:r>
          </a:p>
        </p:txBody>
      </p:sp>
      <p:sp>
        <p:nvSpPr>
          <p:cNvPr id="119" name="Rectangle 118"/>
          <p:cNvSpPr>
            <a:spLocks noChangeArrowheads="1"/>
          </p:cNvSpPr>
          <p:nvPr/>
        </p:nvSpPr>
        <p:spPr bwMode="auto">
          <a:xfrm>
            <a:off x="209550" y="2819400"/>
            <a:ext cx="3676650" cy="4619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Prague (2001)</a:t>
            </a:r>
          </a:p>
        </p:txBody>
      </p:sp>
      <p:sp>
        <p:nvSpPr>
          <p:cNvPr id="120" name="Rectangle 119"/>
          <p:cNvSpPr>
            <a:spLocks noChangeArrowheads="1"/>
          </p:cNvSpPr>
          <p:nvPr/>
        </p:nvSpPr>
        <p:spPr bwMode="auto">
          <a:xfrm>
            <a:off x="228600" y="3276600"/>
            <a:ext cx="2895600" cy="4619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Berlin (2003)</a:t>
            </a:r>
          </a:p>
        </p:txBody>
      </p:sp>
      <p:sp>
        <p:nvSpPr>
          <p:cNvPr id="121" name="Rectangle 120"/>
          <p:cNvSpPr>
            <a:spLocks noChangeArrowheads="1"/>
          </p:cNvSpPr>
          <p:nvPr/>
        </p:nvSpPr>
        <p:spPr bwMode="auto">
          <a:xfrm>
            <a:off x="228600" y="3759200"/>
            <a:ext cx="3124200" cy="4619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Bergen (2005)</a:t>
            </a:r>
          </a:p>
        </p:txBody>
      </p:sp>
      <p:sp>
        <p:nvSpPr>
          <p:cNvPr id="122" name="Rectangle 121"/>
          <p:cNvSpPr>
            <a:spLocks noChangeArrowheads="1"/>
          </p:cNvSpPr>
          <p:nvPr/>
        </p:nvSpPr>
        <p:spPr bwMode="auto">
          <a:xfrm>
            <a:off x="228600" y="4267200"/>
            <a:ext cx="2632075" cy="4619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London (2007)</a:t>
            </a:r>
          </a:p>
        </p:txBody>
      </p:sp>
      <p:sp>
        <p:nvSpPr>
          <p:cNvPr id="123" name="Rectangle 122"/>
          <p:cNvSpPr>
            <a:spLocks noChangeArrowheads="1"/>
          </p:cNvSpPr>
          <p:nvPr/>
        </p:nvSpPr>
        <p:spPr bwMode="auto">
          <a:xfrm>
            <a:off x="228600" y="4724400"/>
            <a:ext cx="3962400" cy="830263"/>
          </a:xfrm>
          <a:prstGeom prst="rect">
            <a:avLst/>
          </a:prstGeom>
          <a:noFill/>
          <a:ln w="9525">
            <a:noFill/>
            <a:miter lim="800000"/>
            <a:headEnd/>
            <a:tailEnd/>
          </a:ln>
        </p:spPr>
        <p:txBody>
          <a:bodyPr>
            <a:spAutoFit/>
          </a:bodyPr>
          <a:lstStyle/>
          <a:p>
            <a:pPr marL="365125" indent="-255588" eaLnBrk="0" hangingPunct="0">
              <a:spcBef>
                <a:spcPts val="300"/>
              </a:spcBef>
              <a:spcAft>
                <a:spcPts val="600"/>
              </a:spcAft>
              <a:buClr>
                <a:srgbClr val="0BD0D9"/>
              </a:buClr>
              <a:buFont typeface="Georgia" pitchFamily="18" charset="0"/>
              <a:buChar char="•"/>
            </a:pPr>
            <a:r>
              <a:rPr lang="et-EE" sz="2400">
                <a:solidFill>
                  <a:srgbClr val="000000"/>
                </a:solidFill>
                <a:ea typeface="MS PGothic" pitchFamily="34" charset="-128"/>
              </a:rPr>
              <a:t>Leuven/Louvain-la Neuve (2009)</a:t>
            </a:r>
          </a:p>
        </p:txBody>
      </p:sp>
      <p:pic>
        <p:nvPicPr>
          <p:cNvPr id="124" name="Picture 122" descr="blue"/>
          <p:cNvPicPr>
            <a:picLocks noChangeAspect="1" noChangeArrowheads="1"/>
          </p:cNvPicPr>
          <p:nvPr/>
        </p:nvPicPr>
        <p:blipFill>
          <a:blip r:embed="rId4" cstate="print"/>
          <a:srcRect/>
          <a:stretch>
            <a:fillRect/>
          </a:stretch>
        </p:blipFill>
        <p:spPr bwMode="auto">
          <a:xfrm>
            <a:off x="5029200" y="4191000"/>
            <a:ext cx="1246188" cy="1012825"/>
          </a:xfrm>
          <a:prstGeom prst="rect">
            <a:avLst/>
          </a:prstGeom>
          <a:noFill/>
          <a:ln w="9525">
            <a:noFill/>
            <a:miter lim="800000"/>
            <a:headEnd/>
            <a:tailEnd/>
          </a:ln>
        </p:spPr>
      </p:pic>
      <p:pic>
        <p:nvPicPr>
          <p:cNvPr id="125" name="Picture 123" descr="green"/>
          <p:cNvPicPr>
            <a:picLocks noChangeAspect="1" noChangeArrowheads="1"/>
          </p:cNvPicPr>
          <p:nvPr/>
        </p:nvPicPr>
        <p:blipFill>
          <a:blip r:embed="rId5" cstate="print"/>
          <a:srcRect/>
          <a:stretch>
            <a:fillRect/>
          </a:stretch>
        </p:blipFill>
        <p:spPr bwMode="auto">
          <a:xfrm>
            <a:off x="5638800" y="3276600"/>
            <a:ext cx="1246188" cy="1012825"/>
          </a:xfrm>
          <a:prstGeom prst="rect">
            <a:avLst/>
          </a:prstGeom>
          <a:noFill/>
          <a:ln w="9525">
            <a:noFill/>
            <a:miter lim="800000"/>
            <a:headEnd/>
            <a:tailEnd/>
          </a:ln>
        </p:spPr>
      </p:pic>
      <p:pic>
        <p:nvPicPr>
          <p:cNvPr id="126" name="Picture 130" descr="yellow"/>
          <p:cNvPicPr>
            <a:picLocks noChangeAspect="1" noChangeArrowheads="1"/>
          </p:cNvPicPr>
          <p:nvPr/>
        </p:nvPicPr>
        <p:blipFill>
          <a:blip r:embed="rId6" cstate="print"/>
          <a:srcRect/>
          <a:stretch>
            <a:fillRect/>
          </a:stretch>
        </p:blipFill>
        <p:spPr bwMode="auto">
          <a:xfrm>
            <a:off x="5181600" y="2720975"/>
            <a:ext cx="1246188" cy="1012825"/>
          </a:xfrm>
          <a:prstGeom prst="rect">
            <a:avLst/>
          </a:prstGeom>
          <a:noFill/>
          <a:ln w="9525">
            <a:noFill/>
            <a:miter lim="800000"/>
            <a:headEnd/>
            <a:tailEnd/>
          </a:ln>
        </p:spPr>
      </p:pic>
      <p:pic>
        <p:nvPicPr>
          <p:cNvPr id="127" name="Picture 123" descr="green"/>
          <p:cNvPicPr>
            <a:picLocks noChangeAspect="1" noChangeArrowheads="1"/>
          </p:cNvPicPr>
          <p:nvPr/>
        </p:nvPicPr>
        <p:blipFill>
          <a:blip r:embed="rId5" cstate="print"/>
          <a:srcRect/>
          <a:stretch>
            <a:fillRect/>
          </a:stretch>
        </p:blipFill>
        <p:spPr bwMode="auto">
          <a:xfrm>
            <a:off x="4572000" y="1066800"/>
            <a:ext cx="1246188" cy="1012825"/>
          </a:xfrm>
          <a:prstGeom prst="rect">
            <a:avLst/>
          </a:prstGeom>
          <a:noFill/>
          <a:ln w="9525">
            <a:noFill/>
            <a:miter lim="800000"/>
            <a:headEnd/>
            <a:tailEnd/>
          </a:ln>
        </p:spPr>
      </p:pic>
      <p:pic>
        <p:nvPicPr>
          <p:cNvPr id="128" name="Picture 122" descr="blue"/>
          <p:cNvPicPr>
            <a:picLocks noChangeAspect="1" noChangeArrowheads="1"/>
          </p:cNvPicPr>
          <p:nvPr/>
        </p:nvPicPr>
        <p:blipFill>
          <a:blip r:embed="rId4" cstate="print"/>
          <a:srcRect/>
          <a:stretch>
            <a:fillRect/>
          </a:stretch>
        </p:blipFill>
        <p:spPr bwMode="auto">
          <a:xfrm>
            <a:off x="3581400" y="2895600"/>
            <a:ext cx="1246188" cy="1012825"/>
          </a:xfrm>
          <a:prstGeom prst="rect">
            <a:avLst/>
          </a:prstGeom>
          <a:noFill/>
          <a:ln w="9525">
            <a:noFill/>
            <a:miter lim="800000"/>
            <a:headEnd/>
            <a:tailEnd/>
          </a:ln>
        </p:spPr>
      </p:pic>
      <p:pic>
        <p:nvPicPr>
          <p:cNvPr id="129" name="Picture 129" descr="white"/>
          <p:cNvPicPr>
            <a:picLocks noChangeAspect="1" noChangeArrowheads="1"/>
          </p:cNvPicPr>
          <p:nvPr/>
        </p:nvPicPr>
        <p:blipFill>
          <a:blip r:embed="rId7" cstate="print"/>
          <a:srcRect/>
          <a:stretch>
            <a:fillRect/>
          </a:stretch>
        </p:blipFill>
        <p:spPr bwMode="auto">
          <a:xfrm>
            <a:off x="4191000" y="3124200"/>
            <a:ext cx="1246188" cy="1012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385" decel="100000"/>
                                        <p:tgtEl>
                                          <p:spTgt spid="124"/>
                                        </p:tgtEl>
                                      </p:cBhvr>
                                    </p:animEffect>
                                    <p:animScale>
                                      <p:cBhvr>
                                        <p:cTn id="8" dur="385" decel="100000"/>
                                        <p:tgtEl>
                                          <p:spTgt spid="124"/>
                                        </p:tgtEl>
                                      </p:cBhvr>
                                      <p:from x="10000" y="10000"/>
                                      <p:to x="200000" y="450000"/>
                                    </p:animScale>
                                    <p:animScale>
                                      <p:cBhvr>
                                        <p:cTn id="9" dur="615" accel="100000" fill="hold">
                                          <p:stCondLst>
                                            <p:cond delay="385"/>
                                          </p:stCondLst>
                                        </p:cTn>
                                        <p:tgtEl>
                                          <p:spTgt spid="124"/>
                                        </p:tgtEl>
                                      </p:cBhvr>
                                      <p:from x="200000" y="450000"/>
                                      <p:to x="100000" y="100000"/>
                                    </p:animScale>
                                    <p:set>
                                      <p:cBhvr>
                                        <p:cTn id="10" dur="385" fill="hold"/>
                                        <p:tgtEl>
                                          <p:spTgt spid="124"/>
                                        </p:tgtEl>
                                        <p:attrNameLst>
                                          <p:attrName>ppt_x</p:attrName>
                                        </p:attrNameLst>
                                      </p:cBhvr>
                                      <p:to>
                                        <p:strVal val="(0.5)"/>
                                      </p:to>
                                    </p:set>
                                    <p:anim from="(0.5)" to="(#ppt_x)" calcmode="lin" valueType="num">
                                      <p:cBhvr>
                                        <p:cTn id="11" dur="615" accel="100000" fill="hold">
                                          <p:stCondLst>
                                            <p:cond delay="385"/>
                                          </p:stCondLst>
                                        </p:cTn>
                                        <p:tgtEl>
                                          <p:spTgt spid="124"/>
                                        </p:tgtEl>
                                        <p:attrNameLst>
                                          <p:attrName>ppt_x</p:attrName>
                                        </p:attrNameLst>
                                      </p:cBhvr>
                                    </p:anim>
                                    <p:set>
                                      <p:cBhvr>
                                        <p:cTn id="12" dur="385" fill="hold"/>
                                        <p:tgtEl>
                                          <p:spTgt spid="124"/>
                                        </p:tgtEl>
                                        <p:attrNameLst>
                                          <p:attrName>ppt_y</p:attrName>
                                        </p:attrNameLst>
                                      </p:cBhvr>
                                      <p:to>
                                        <p:strVal val="(#ppt_y+0.4)"/>
                                      </p:to>
                                    </p:set>
                                    <p:anim from="(#ppt_y+0.4)" to="(#ppt_y)" calcmode="lin" valueType="num">
                                      <p:cBhvr>
                                        <p:cTn id="13" dur="615" accel="100000" fill="hold">
                                          <p:stCondLst>
                                            <p:cond delay="385"/>
                                          </p:stCondLst>
                                        </p:cTn>
                                        <p:tgtEl>
                                          <p:spTgt spid="124"/>
                                        </p:tgtEl>
                                        <p:attrNameLst>
                                          <p:attrName>ppt_y</p:attrName>
                                        </p:attrNameLst>
                                      </p:cBhvr>
                                    </p:anim>
                                  </p:childTnLst>
                                </p:cTn>
                              </p:par>
                              <p:par>
                                <p:cTn id="14" presetID="51" presetClass="entr" presetSubtype="0" fill="hold" grpId="0" nodeType="withEffect">
                                  <p:stCondLst>
                                    <p:cond delay="0"/>
                                  </p:stCondLst>
                                  <p:childTnLst>
                                    <p:set>
                                      <p:cBhvr>
                                        <p:cTn id="15" dur="1" fill="hold">
                                          <p:stCondLst>
                                            <p:cond delay="0"/>
                                          </p:stCondLst>
                                        </p:cTn>
                                        <p:tgtEl>
                                          <p:spTgt spid="118"/>
                                        </p:tgtEl>
                                        <p:attrNameLst>
                                          <p:attrName>style.visibility</p:attrName>
                                        </p:attrNameLst>
                                      </p:cBhvr>
                                      <p:to>
                                        <p:strVal val="visible"/>
                                      </p:to>
                                    </p:set>
                                    <p:animEffect transition="in" filter="fade">
                                      <p:cBhvr>
                                        <p:cTn id="16" dur="385" decel="100000"/>
                                        <p:tgtEl>
                                          <p:spTgt spid="118"/>
                                        </p:tgtEl>
                                      </p:cBhvr>
                                    </p:animEffect>
                                    <p:animScale>
                                      <p:cBhvr>
                                        <p:cTn id="17" dur="385" decel="100000"/>
                                        <p:tgtEl>
                                          <p:spTgt spid="118"/>
                                        </p:tgtEl>
                                      </p:cBhvr>
                                      <p:from x="10000" y="10000"/>
                                      <p:to x="200000" y="450000"/>
                                    </p:animScale>
                                    <p:animScale>
                                      <p:cBhvr>
                                        <p:cTn id="18" dur="615" accel="100000" fill="hold">
                                          <p:stCondLst>
                                            <p:cond delay="385"/>
                                          </p:stCondLst>
                                        </p:cTn>
                                        <p:tgtEl>
                                          <p:spTgt spid="118"/>
                                        </p:tgtEl>
                                      </p:cBhvr>
                                      <p:from x="200000" y="450000"/>
                                      <p:to x="100000" y="100000"/>
                                    </p:animScale>
                                    <p:set>
                                      <p:cBhvr>
                                        <p:cTn id="19" dur="385" fill="hold"/>
                                        <p:tgtEl>
                                          <p:spTgt spid="118"/>
                                        </p:tgtEl>
                                        <p:attrNameLst>
                                          <p:attrName>ppt_x</p:attrName>
                                        </p:attrNameLst>
                                      </p:cBhvr>
                                      <p:to>
                                        <p:strVal val="(0.5)"/>
                                      </p:to>
                                    </p:set>
                                    <p:anim from="(0.5)" to="(#ppt_x)" calcmode="lin" valueType="num">
                                      <p:cBhvr>
                                        <p:cTn id="20" dur="615" accel="100000" fill="hold">
                                          <p:stCondLst>
                                            <p:cond delay="385"/>
                                          </p:stCondLst>
                                        </p:cTn>
                                        <p:tgtEl>
                                          <p:spTgt spid="118"/>
                                        </p:tgtEl>
                                        <p:attrNameLst>
                                          <p:attrName>ppt_x</p:attrName>
                                        </p:attrNameLst>
                                      </p:cBhvr>
                                    </p:anim>
                                    <p:set>
                                      <p:cBhvr>
                                        <p:cTn id="21" dur="385" fill="hold"/>
                                        <p:tgtEl>
                                          <p:spTgt spid="118"/>
                                        </p:tgtEl>
                                        <p:attrNameLst>
                                          <p:attrName>ppt_y</p:attrName>
                                        </p:attrNameLst>
                                      </p:cBhvr>
                                      <p:to>
                                        <p:strVal val="(#ppt_y+0.4)"/>
                                      </p:to>
                                    </p:set>
                                    <p:anim from="(#ppt_y+0.4)" to="(#ppt_y)" calcmode="lin" valueType="num">
                                      <p:cBhvr>
                                        <p:cTn id="22" dur="615" accel="100000" fill="hold">
                                          <p:stCondLst>
                                            <p:cond delay="385"/>
                                          </p:stCondLst>
                                        </p:cTn>
                                        <p:tgtEl>
                                          <p:spTgt spid="118"/>
                                        </p:tgtEl>
                                        <p:attrNameLst>
                                          <p:attrName>ppt_y</p:attrName>
                                        </p:attrNameLst>
                                      </p:cBhvr>
                                    </p:anim>
                                  </p:childTnLst>
                                </p:cTn>
                              </p:par>
                            </p:childTnLst>
                          </p:cTn>
                        </p:par>
                        <p:par>
                          <p:cTn id="23" fill="hold" nodeType="afterGroup">
                            <p:stCondLst>
                              <p:cond delay="1000"/>
                            </p:stCondLst>
                            <p:childTnLst>
                              <p:par>
                                <p:cTn id="24" presetID="51" presetClass="entr" presetSubtype="0" fill="hold" nodeType="afterEffect">
                                  <p:stCondLst>
                                    <p:cond delay="0"/>
                                  </p:stCondLst>
                                  <p:childTnLst>
                                    <p:set>
                                      <p:cBhvr>
                                        <p:cTn id="25" dur="1" fill="hold">
                                          <p:stCondLst>
                                            <p:cond delay="0"/>
                                          </p:stCondLst>
                                        </p:cTn>
                                        <p:tgtEl>
                                          <p:spTgt spid="125"/>
                                        </p:tgtEl>
                                        <p:attrNameLst>
                                          <p:attrName>style.visibility</p:attrName>
                                        </p:attrNameLst>
                                      </p:cBhvr>
                                      <p:to>
                                        <p:strVal val="visible"/>
                                      </p:to>
                                    </p:set>
                                    <p:animEffect transition="in" filter="fade">
                                      <p:cBhvr>
                                        <p:cTn id="26" dur="385" decel="100000"/>
                                        <p:tgtEl>
                                          <p:spTgt spid="125"/>
                                        </p:tgtEl>
                                      </p:cBhvr>
                                    </p:animEffect>
                                    <p:animScale>
                                      <p:cBhvr>
                                        <p:cTn id="27" dur="385" decel="100000"/>
                                        <p:tgtEl>
                                          <p:spTgt spid="125"/>
                                        </p:tgtEl>
                                      </p:cBhvr>
                                      <p:from x="10000" y="10000"/>
                                      <p:to x="200000" y="450000"/>
                                    </p:animScale>
                                    <p:animScale>
                                      <p:cBhvr>
                                        <p:cTn id="28" dur="615" accel="100000" fill="hold">
                                          <p:stCondLst>
                                            <p:cond delay="385"/>
                                          </p:stCondLst>
                                        </p:cTn>
                                        <p:tgtEl>
                                          <p:spTgt spid="125"/>
                                        </p:tgtEl>
                                      </p:cBhvr>
                                      <p:from x="200000" y="450000"/>
                                      <p:to x="100000" y="100000"/>
                                    </p:animScale>
                                    <p:set>
                                      <p:cBhvr>
                                        <p:cTn id="29" dur="385" fill="hold"/>
                                        <p:tgtEl>
                                          <p:spTgt spid="125"/>
                                        </p:tgtEl>
                                        <p:attrNameLst>
                                          <p:attrName>ppt_x</p:attrName>
                                        </p:attrNameLst>
                                      </p:cBhvr>
                                      <p:to>
                                        <p:strVal val="(0.5)"/>
                                      </p:to>
                                    </p:set>
                                    <p:anim from="(0.5)" to="(#ppt_x)" calcmode="lin" valueType="num">
                                      <p:cBhvr>
                                        <p:cTn id="30" dur="615" accel="100000" fill="hold">
                                          <p:stCondLst>
                                            <p:cond delay="385"/>
                                          </p:stCondLst>
                                        </p:cTn>
                                        <p:tgtEl>
                                          <p:spTgt spid="125"/>
                                        </p:tgtEl>
                                        <p:attrNameLst>
                                          <p:attrName>ppt_x</p:attrName>
                                        </p:attrNameLst>
                                      </p:cBhvr>
                                    </p:anim>
                                    <p:set>
                                      <p:cBhvr>
                                        <p:cTn id="31" dur="385" fill="hold"/>
                                        <p:tgtEl>
                                          <p:spTgt spid="125"/>
                                        </p:tgtEl>
                                        <p:attrNameLst>
                                          <p:attrName>ppt_y</p:attrName>
                                        </p:attrNameLst>
                                      </p:cBhvr>
                                      <p:to>
                                        <p:strVal val="(#ppt_y+0.4)"/>
                                      </p:to>
                                    </p:set>
                                    <p:anim from="(#ppt_y+0.4)" to="(#ppt_y)" calcmode="lin" valueType="num">
                                      <p:cBhvr>
                                        <p:cTn id="32" dur="615" accel="100000" fill="hold">
                                          <p:stCondLst>
                                            <p:cond delay="385"/>
                                          </p:stCondLst>
                                        </p:cTn>
                                        <p:tgtEl>
                                          <p:spTgt spid="125"/>
                                        </p:tgtEl>
                                        <p:attrNameLst>
                                          <p:attrName>ppt_y</p:attrName>
                                        </p:attrNameLst>
                                      </p:cBhvr>
                                    </p:anim>
                                  </p:childTnLst>
                                </p:cTn>
                              </p:par>
                              <p:par>
                                <p:cTn id="33" presetID="51" presetClass="entr" presetSubtype="0" fill="hold" grpId="0" nodeType="withEffect">
                                  <p:stCondLst>
                                    <p:cond delay="0"/>
                                  </p:stCondLst>
                                  <p:childTnLst>
                                    <p:set>
                                      <p:cBhvr>
                                        <p:cTn id="34" dur="1" fill="hold">
                                          <p:stCondLst>
                                            <p:cond delay="0"/>
                                          </p:stCondLst>
                                        </p:cTn>
                                        <p:tgtEl>
                                          <p:spTgt spid="119"/>
                                        </p:tgtEl>
                                        <p:attrNameLst>
                                          <p:attrName>style.visibility</p:attrName>
                                        </p:attrNameLst>
                                      </p:cBhvr>
                                      <p:to>
                                        <p:strVal val="visible"/>
                                      </p:to>
                                    </p:set>
                                    <p:animEffect transition="in" filter="fade">
                                      <p:cBhvr>
                                        <p:cTn id="35" dur="385" decel="100000"/>
                                        <p:tgtEl>
                                          <p:spTgt spid="119"/>
                                        </p:tgtEl>
                                      </p:cBhvr>
                                    </p:animEffect>
                                    <p:animScale>
                                      <p:cBhvr>
                                        <p:cTn id="36" dur="385" decel="100000"/>
                                        <p:tgtEl>
                                          <p:spTgt spid="119"/>
                                        </p:tgtEl>
                                      </p:cBhvr>
                                      <p:from x="10000" y="10000"/>
                                      <p:to x="200000" y="450000"/>
                                    </p:animScale>
                                    <p:animScale>
                                      <p:cBhvr>
                                        <p:cTn id="37" dur="615" accel="100000" fill="hold">
                                          <p:stCondLst>
                                            <p:cond delay="385"/>
                                          </p:stCondLst>
                                        </p:cTn>
                                        <p:tgtEl>
                                          <p:spTgt spid="119"/>
                                        </p:tgtEl>
                                      </p:cBhvr>
                                      <p:from x="200000" y="450000"/>
                                      <p:to x="100000" y="100000"/>
                                    </p:animScale>
                                    <p:set>
                                      <p:cBhvr>
                                        <p:cTn id="38" dur="385" fill="hold"/>
                                        <p:tgtEl>
                                          <p:spTgt spid="119"/>
                                        </p:tgtEl>
                                        <p:attrNameLst>
                                          <p:attrName>ppt_x</p:attrName>
                                        </p:attrNameLst>
                                      </p:cBhvr>
                                      <p:to>
                                        <p:strVal val="(0.5)"/>
                                      </p:to>
                                    </p:set>
                                    <p:anim from="(0.5)" to="(#ppt_x)" calcmode="lin" valueType="num">
                                      <p:cBhvr>
                                        <p:cTn id="39" dur="615" accel="100000" fill="hold">
                                          <p:stCondLst>
                                            <p:cond delay="385"/>
                                          </p:stCondLst>
                                        </p:cTn>
                                        <p:tgtEl>
                                          <p:spTgt spid="119"/>
                                        </p:tgtEl>
                                        <p:attrNameLst>
                                          <p:attrName>ppt_x</p:attrName>
                                        </p:attrNameLst>
                                      </p:cBhvr>
                                    </p:anim>
                                    <p:set>
                                      <p:cBhvr>
                                        <p:cTn id="40" dur="385" fill="hold"/>
                                        <p:tgtEl>
                                          <p:spTgt spid="119"/>
                                        </p:tgtEl>
                                        <p:attrNameLst>
                                          <p:attrName>ppt_y</p:attrName>
                                        </p:attrNameLst>
                                      </p:cBhvr>
                                      <p:to>
                                        <p:strVal val="(#ppt_y+0.4)"/>
                                      </p:to>
                                    </p:set>
                                    <p:anim from="(#ppt_y+0.4)" to="(#ppt_y)" calcmode="lin" valueType="num">
                                      <p:cBhvr>
                                        <p:cTn id="41" dur="615" accel="100000" fill="hold">
                                          <p:stCondLst>
                                            <p:cond delay="385"/>
                                          </p:stCondLst>
                                        </p:cTn>
                                        <p:tgtEl>
                                          <p:spTgt spid="119"/>
                                        </p:tgtEl>
                                        <p:attrNameLst>
                                          <p:attrName>ppt_y</p:attrName>
                                        </p:attrNameLst>
                                      </p:cBhvr>
                                    </p:anim>
                                  </p:childTnLst>
                                </p:cTn>
                              </p:par>
                            </p:childTnLst>
                          </p:cTn>
                        </p:par>
                        <p:par>
                          <p:cTn id="42" fill="hold" nodeType="afterGroup">
                            <p:stCondLst>
                              <p:cond delay="2000"/>
                            </p:stCondLst>
                            <p:childTnLst>
                              <p:par>
                                <p:cTn id="43" presetID="51" presetClass="entr" presetSubtype="0" fill="hold" nodeType="afterEffect">
                                  <p:stCondLst>
                                    <p:cond delay="0"/>
                                  </p:stCondLst>
                                  <p:childTnLst>
                                    <p:set>
                                      <p:cBhvr>
                                        <p:cTn id="44" dur="1" fill="hold">
                                          <p:stCondLst>
                                            <p:cond delay="0"/>
                                          </p:stCondLst>
                                        </p:cTn>
                                        <p:tgtEl>
                                          <p:spTgt spid="126"/>
                                        </p:tgtEl>
                                        <p:attrNameLst>
                                          <p:attrName>style.visibility</p:attrName>
                                        </p:attrNameLst>
                                      </p:cBhvr>
                                      <p:to>
                                        <p:strVal val="visible"/>
                                      </p:to>
                                    </p:set>
                                    <p:animEffect transition="in" filter="fade">
                                      <p:cBhvr>
                                        <p:cTn id="45" dur="385" decel="100000"/>
                                        <p:tgtEl>
                                          <p:spTgt spid="126"/>
                                        </p:tgtEl>
                                      </p:cBhvr>
                                    </p:animEffect>
                                    <p:animScale>
                                      <p:cBhvr>
                                        <p:cTn id="46" dur="385" decel="100000"/>
                                        <p:tgtEl>
                                          <p:spTgt spid="126"/>
                                        </p:tgtEl>
                                      </p:cBhvr>
                                      <p:from x="10000" y="10000"/>
                                      <p:to x="200000" y="450000"/>
                                    </p:animScale>
                                    <p:animScale>
                                      <p:cBhvr>
                                        <p:cTn id="47" dur="615" accel="100000" fill="hold">
                                          <p:stCondLst>
                                            <p:cond delay="385"/>
                                          </p:stCondLst>
                                        </p:cTn>
                                        <p:tgtEl>
                                          <p:spTgt spid="126"/>
                                        </p:tgtEl>
                                      </p:cBhvr>
                                      <p:from x="200000" y="450000"/>
                                      <p:to x="100000" y="100000"/>
                                    </p:animScale>
                                    <p:set>
                                      <p:cBhvr>
                                        <p:cTn id="48" dur="385" fill="hold"/>
                                        <p:tgtEl>
                                          <p:spTgt spid="126"/>
                                        </p:tgtEl>
                                        <p:attrNameLst>
                                          <p:attrName>ppt_x</p:attrName>
                                        </p:attrNameLst>
                                      </p:cBhvr>
                                      <p:to>
                                        <p:strVal val="(0.5)"/>
                                      </p:to>
                                    </p:set>
                                    <p:anim from="(0.5)" to="(#ppt_x)" calcmode="lin" valueType="num">
                                      <p:cBhvr>
                                        <p:cTn id="49" dur="615" accel="100000" fill="hold">
                                          <p:stCondLst>
                                            <p:cond delay="385"/>
                                          </p:stCondLst>
                                        </p:cTn>
                                        <p:tgtEl>
                                          <p:spTgt spid="126"/>
                                        </p:tgtEl>
                                        <p:attrNameLst>
                                          <p:attrName>ppt_x</p:attrName>
                                        </p:attrNameLst>
                                      </p:cBhvr>
                                    </p:anim>
                                    <p:set>
                                      <p:cBhvr>
                                        <p:cTn id="50" dur="385" fill="hold"/>
                                        <p:tgtEl>
                                          <p:spTgt spid="126"/>
                                        </p:tgtEl>
                                        <p:attrNameLst>
                                          <p:attrName>ppt_y</p:attrName>
                                        </p:attrNameLst>
                                      </p:cBhvr>
                                      <p:to>
                                        <p:strVal val="(#ppt_y+0.4)"/>
                                      </p:to>
                                    </p:set>
                                    <p:anim from="(#ppt_y+0.4)" to="(#ppt_y)" calcmode="lin" valueType="num">
                                      <p:cBhvr>
                                        <p:cTn id="51" dur="615" accel="100000" fill="hold">
                                          <p:stCondLst>
                                            <p:cond delay="385"/>
                                          </p:stCondLst>
                                        </p:cTn>
                                        <p:tgtEl>
                                          <p:spTgt spid="126"/>
                                        </p:tgtEl>
                                        <p:attrNameLst>
                                          <p:attrName>ppt_y</p:attrName>
                                        </p:attrNameLst>
                                      </p:cBhvr>
                                    </p:anim>
                                  </p:childTnLst>
                                </p:cTn>
                              </p:par>
                              <p:par>
                                <p:cTn id="52" presetID="51" presetClass="entr" presetSubtype="0" fill="hold" grpId="0" nodeType="withEffect">
                                  <p:stCondLst>
                                    <p:cond delay="0"/>
                                  </p:stCondLst>
                                  <p:childTnLst>
                                    <p:set>
                                      <p:cBhvr>
                                        <p:cTn id="53" dur="1" fill="hold">
                                          <p:stCondLst>
                                            <p:cond delay="0"/>
                                          </p:stCondLst>
                                        </p:cTn>
                                        <p:tgtEl>
                                          <p:spTgt spid="120"/>
                                        </p:tgtEl>
                                        <p:attrNameLst>
                                          <p:attrName>style.visibility</p:attrName>
                                        </p:attrNameLst>
                                      </p:cBhvr>
                                      <p:to>
                                        <p:strVal val="visible"/>
                                      </p:to>
                                    </p:set>
                                    <p:animEffect transition="in" filter="fade">
                                      <p:cBhvr>
                                        <p:cTn id="54" dur="385" decel="100000"/>
                                        <p:tgtEl>
                                          <p:spTgt spid="120"/>
                                        </p:tgtEl>
                                      </p:cBhvr>
                                    </p:animEffect>
                                    <p:animScale>
                                      <p:cBhvr>
                                        <p:cTn id="55" dur="385" decel="100000"/>
                                        <p:tgtEl>
                                          <p:spTgt spid="120"/>
                                        </p:tgtEl>
                                      </p:cBhvr>
                                      <p:from x="10000" y="10000"/>
                                      <p:to x="200000" y="450000"/>
                                    </p:animScale>
                                    <p:animScale>
                                      <p:cBhvr>
                                        <p:cTn id="56" dur="615" accel="100000" fill="hold">
                                          <p:stCondLst>
                                            <p:cond delay="385"/>
                                          </p:stCondLst>
                                        </p:cTn>
                                        <p:tgtEl>
                                          <p:spTgt spid="120"/>
                                        </p:tgtEl>
                                      </p:cBhvr>
                                      <p:from x="200000" y="450000"/>
                                      <p:to x="100000" y="100000"/>
                                    </p:animScale>
                                    <p:set>
                                      <p:cBhvr>
                                        <p:cTn id="57" dur="385" fill="hold"/>
                                        <p:tgtEl>
                                          <p:spTgt spid="120"/>
                                        </p:tgtEl>
                                        <p:attrNameLst>
                                          <p:attrName>ppt_x</p:attrName>
                                        </p:attrNameLst>
                                      </p:cBhvr>
                                      <p:to>
                                        <p:strVal val="(0.5)"/>
                                      </p:to>
                                    </p:set>
                                    <p:anim from="(0.5)" to="(#ppt_x)" calcmode="lin" valueType="num">
                                      <p:cBhvr>
                                        <p:cTn id="58" dur="615" accel="100000" fill="hold">
                                          <p:stCondLst>
                                            <p:cond delay="385"/>
                                          </p:stCondLst>
                                        </p:cTn>
                                        <p:tgtEl>
                                          <p:spTgt spid="120"/>
                                        </p:tgtEl>
                                        <p:attrNameLst>
                                          <p:attrName>ppt_x</p:attrName>
                                        </p:attrNameLst>
                                      </p:cBhvr>
                                    </p:anim>
                                    <p:set>
                                      <p:cBhvr>
                                        <p:cTn id="59" dur="385" fill="hold"/>
                                        <p:tgtEl>
                                          <p:spTgt spid="120"/>
                                        </p:tgtEl>
                                        <p:attrNameLst>
                                          <p:attrName>ppt_y</p:attrName>
                                        </p:attrNameLst>
                                      </p:cBhvr>
                                      <p:to>
                                        <p:strVal val="(#ppt_y+0.4)"/>
                                      </p:to>
                                    </p:set>
                                    <p:anim from="(#ppt_y+0.4)" to="(#ppt_y)" calcmode="lin" valueType="num">
                                      <p:cBhvr>
                                        <p:cTn id="60" dur="615" accel="100000" fill="hold">
                                          <p:stCondLst>
                                            <p:cond delay="385"/>
                                          </p:stCondLst>
                                        </p:cTn>
                                        <p:tgtEl>
                                          <p:spTgt spid="120"/>
                                        </p:tgtEl>
                                        <p:attrNameLst>
                                          <p:attrName>ppt_y</p:attrName>
                                        </p:attrNameLst>
                                      </p:cBhvr>
                                    </p:anim>
                                  </p:childTnLst>
                                </p:cTn>
                              </p:par>
                            </p:childTnLst>
                          </p:cTn>
                        </p:par>
                        <p:par>
                          <p:cTn id="61" fill="hold" nodeType="afterGroup">
                            <p:stCondLst>
                              <p:cond delay="3000"/>
                            </p:stCondLst>
                            <p:childTnLst>
                              <p:par>
                                <p:cTn id="62" presetID="51" presetClass="entr" presetSubtype="0" fill="hold" nodeType="afterEffect">
                                  <p:stCondLst>
                                    <p:cond delay="0"/>
                                  </p:stCondLst>
                                  <p:childTnLst>
                                    <p:set>
                                      <p:cBhvr>
                                        <p:cTn id="63" dur="1" fill="hold">
                                          <p:stCondLst>
                                            <p:cond delay="0"/>
                                          </p:stCondLst>
                                        </p:cTn>
                                        <p:tgtEl>
                                          <p:spTgt spid="127"/>
                                        </p:tgtEl>
                                        <p:attrNameLst>
                                          <p:attrName>style.visibility</p:attrName>
                                        </p:attrNameLst>
                                      </p:cBhvr>
                                      <p:to>
                                        <p:strVal val="visible"/>
                                      </p:to>
                                    </p:set>
                                    <p:animEffect transition="in" filter="fade">
                                      <p:cBhvr>
                                        <p:cTn id="64" dur="385" decel="100000"/>
                                        <p:tgtEl>
                                          <p:spTgt spid="127"/>
                                        </p:tgtEl>
                                      </p:cBhvr>
                                    </p:animEffect>
                                    <p:animScale>
                                      <p:cBhvr>
                                        <p:cTn id="65" dur="385" decel="100000"/>
                                        <p:tgtEl>
                                          <p:spTgt spid="127"/>
                                        </p:tgtEl>
                                      </p:cBhvr>
                                      <p:from x="10000" y="10000"/>
                                      <p:to x="200000" y="450000"/>
                                    </p:animScale>
                                    <p:animScale>
                                      <p:cBhvr>
                                        <p:cTn id="66" dur="615" accel="100000" fill="hold">
                                          <p:stCondLst>
                                            <p:cond delay="385"/>
                                          </p:stCondLst>
                                        </p:cTn>
                                        <p:tgtEl>
                                          <p:spTgt spid="127"/>
                                        </p:tgtEl>
                                      </p:cBhvr>
                                      <p:from x="200000" y="450000"/>
                                      <p:to x="100000" y="100000"/>
                                    </p:animScale>
                                    <p:set>
                                      <p:cBhvr>
                                        <p:cTn id="67" dur="385" fill="hold"/>
                                        <p:tgtEl>
                                          <p:spTgt spid="127"/>
                                        </p:tgtEl>
                                        <p:attrNameLst>
                                          <p:attrName>ppt_x</p:attrName>
                                        </p:attrNameLst>
                                      </p:cBhvr>
                                      <p:to>
                                        <p:strVal val="(0.5)"/>
                                      </p:to>
                                    </p:set>
                                    <p:anim from="(0.5)" to="(#ppt_x)" calcmode="lin" valueType="num">
                                      <p:cBhvr>
                                        <p:cTn id="68" dur="615" accel="100000" fill="hold">
                                          <p:stCondLst>
                                            <p:cond delay="385"/>
                                          </p:stCondLst>
                                        </p:cTn>
                                        <p:tgtEl>
                                          <p:spTgt spid="127"/>
                                        </p:tgtEl>
                                        <p:attrNameLst>
                                          <p:attrName>ppt_x</p:attrName>
                                        </p:attrNameLst>
                                      </p:cBhvr>
                                    </p:anim>
                                    <p:set>
                                      <p:cBhvr>
                                        <p:cTn id="69" dur="385" fill="hold"/>
                                        <p:tgtEl>
                                          <p:spTgt spid="127"/>
                                        </p:tgtEl>
                                        <p:attrNameLst>
                                          <p:attrName>ppt_y</p:attrName>
                                        </p:attrNameLst>
                                      </p:cBhvr>
                                      <p:to>
                                        <p:strVal val="(#ppt_y+0.4)"/>
                                      </p:to>
                                    </p:set>
                                    <p:anim from="(#ppt_y+0.4)" to="(#ppt_y)" calcmode="lin" valueType="num">
                                      <p:cBhvr>
                                        <p:cTn id="70" dur="615" accel="100000" fill="hold">
                                          <p:stCondLst>
                                            <p:cond delay="385"/>
                                          </p:stCondLst>
                                        </p:cTn>
                                        <p:tgtEl>
                                          <p:spTgt spid="127"/>
                                        </p:tgtEl>
                                        <p:attrNameLst>
                                          <p:attrName>ppt_y</p:attrName>
                                        </p:attrNameLst>
                                      </p:cBhvr>
                                    </p:anim>
                                  </p:childTnLst>
                                </p:cTn>
                              </p:par>
                              <p:par>
                                <p:cTn id="71" presetID="51" presetClass="entr" presetSubtype="0" fill="hold" grpId="0" nodeType="withEffect">
                                  <p:stCondLst>
                                    <p:cond delay="0"/>
                                  </p:stCondLst>
                                  <p:childTnLst>
                                    <p:set>
                                      <p:cBhvr>
                                        <p:cTn id="72" dur="1" fill="hold">
                                          <p:stCondLst>
                                            <p:cond delay="0"/>
                                          </p:stCondLst>
                                        </p:cTn>
                                        <p:tgtEl>
                                          <p:spTgt spid="121"/>
                                        </p:tgtEl>
                                        <p:attrNameLst>
                                          <p:attrName>style.visibility</p:attrName>
                                        </p:attrNameLst>
                                      </p:cBhvr>
                                      <p:to>
                                        <p:strVal val="visible"/>
                                      </p:to>
                                    </p:set>
                                    <p:animEffect transition="in" filter="fade">
                                      <p:cBhvr>
                                        <p:cTn id="73" dur="385" decel="100000"/>
                                        <p:tgtEl>
                                          <p:spTgt spid="121"/>
                                        </p:tgtEl>
                                      </p:cBhvr>
                                    </p:animEffect>
                                    <p:animScale>
                                      <p:cBhvr>
                                        <p:cTn id="74" dur="385" decel="100000"/>
                                        <p:tgtEl>
                                          <p:spTgt spid="121"/>
                                        </p:tgtEl>
                                      </p:cBhvr>
                                      <p:from x="10000" y="10000"/>
                                      <p:to x="200000" y="450000"/>
                                    </p:animScale>
                                    <p:animScale>
                                      <p:cBhvr>
                                        <p:cTn id="75" dur="615" accel="100000" fill="hold">
                                          <p:stCondLst>
                                            <p:cond delay="385"/>
                                          </p:stCondLst>
                                        </p:cTn>
                                        <p:tgtEl>
                                          <p:spTgt spid="121"/>
                                        </p:tgtEl>
                                      </p:cBhvr>
                                      <p:from x="200000" y="450000"/>
                                      <p:to x="100000" y="100000"/>
                                    </p:animScale>
                                    <p:set>
                                      <p:cBhvr>
                                        <p:cTn id="76" dur="385" fill="hold"/>
                                        <p:tgtEl>
                                          <p:spTgt spid="121"/>
                                        </p:tgtEl>
                                        <p:attrNameLst>
                                          <p:attrName>ppt_x</p:attrName>
                                        </p:attrNameLst>
                                      </p:cBhvr>
                                      <p:to>
                                        <p:strVal val="(0.5)"/>
                                      </p:to>
                                    </p:set>
                                    <p:anim from="(0.5)" to="(#ppt_x)" calcmode="lin" valueType="num">
                                      <p:cBhvr>
                                        <p:cTn id="77" dur="615" accel="100000" fill="hold">
                                          <p:stCondLst>
                                            <p:cond delay="385"/>
                                          </p:stCondLst>
                                        </p:cTn>
                                        <p:tgtEl>
                                          <p:spTgt spid="121"/>
                                        </p:tgtEl>
                                        <p:attrNameLst>
                                          <p:attrName>ppt_x</p:attrName>
                                        </p:attrNameLst>
                                      </p:cBhvr>
                                    </p:anim>
                                    <p:set>
                                      <p:cBhvr>
                                        <p:cTn id="78" dur="385" fill="hold"/>
                                        <p:tgtEl>
                                          <p:spTgt spid="121"/>
                                        </p:tgtEl>
                                        <p:attrNameLst>
                                          <p:attrName>ppt_y</p:attrName>
                                        </p:attrNameLst>
                                      </p:cBhvr>
                                      <p:to>
                                        <p:strVal val="(#ppt_y+0.4)"/>
                                      </p:to>
                                    </p:set>
                                    <p:anim from="(#ppt_y+0.4)" to="(#ppt_y)" calcmode="lin" valueType="num">
                                      <p:cBhvr>
                                        <p:cTn id="79" dur="615" accel="100000" fill="hold">
                                          <p:stCondLst>
                                            <p:cond delay="385"/>
                                          </p:stCondLst>
                                        </p:cTn>
                                        <p:tgtEl>
                                          <p:spTgt spid="121"/>
                                        </p:tgtEl>
                                        <p:attrNameLst>
                                          <p:attrName>ppt_y</p:attrName>
                                        </p:attrNameLst>
                                      </p:cBhvr>
                                    </p:anim>
                                  </p:childTnLst>
                                </p:cTn>
                              </p:par>
                            </p:childTnLst>
                          </p:cTn>
                        </p:par>
                        <p:par>
                          <p:cTn id="80" fill="hold" nodeType="afterGroup">
                            <p:stCondLst>
                              <p:cond delay="4000"/>
                            </p:stCondLst>
                            <p:childTnLst>
                              <p:par>
                                <p:cTn id="81" presetID="51" presetClass="entr" presetSubtype="0" fill="hold" nodeType="afterEffect">
                                  <p:stCondLst>
                                    <p:cond delay="0"/>
                                  </p:stCondLst>
                                  <p:childTnLst>
                                    <p:set>
                                      <p:cBhvr>
                                        <p:cTn id="82" dur="1" fill="hold">
                                          <p:stCondLst>
                                            <p:cond delay="0"/>
                                          </p:stCondLst>
                                        </p:cTn>
                                        <p:tgtEl>
                                          <p:spTgt spid="128"/>
                                        </p:tgtEl>
                                        <p:attrNameLst>
                                          <p:attrName>style.visibility</p:attrName>
                                        </p:attrNameLst>
                                      </p:cBhvr>
                                      <p:to>
                                        <p:strVal val="visible"/>
                                      </p:to>
                                    </p:set>
                                    <p:animEffect transition="in" filter="fade">
                                      <p:cBhvr>
                                        <p:cTn id="83" dur="385" decel="100000"/>
                                        <p:tgtEl>
                                          <p:spTgt spid="128"/>
                                        </p:tgtEl>
                                      </p:cBhvr>
                                    </p:animEffect>
                                    <p:animScale>
                                      <p:cBhvr>
                                        <p:cTn id="84" dur="385" decel="100000"/>
                                        <p:tgtEl>
                                          <p:spTgt spid="128"/>
                                        </p:tgtEl>
                                      </p:cBhvr>
                                      <p:from x="10000" y="10000"/>
                                      <p:to x="200000" y="450000"/>
                                    </p:animScale>
                                    <p:animScale>
                                      <p:cBhvr>
                                        <p:cTn id="85" dur="615" accel="100000" fill="hold">
                                          <p:stCondLst>
                                            <p:cond delay="385"/>
                                          </p:stCondLst>
                                        </p:cTn>
                                        <p:tgtEl>
                                          <p:spTgt spid="128"/>
                                        </p:tgtEl>
                                      </p:cBhvr>
                                      <p:from x="200000" y="450000"/>
                                      <p:to x="100000" y="100000"/>
                                    </p:animScale>
                                    <p:set>
                                      <p:cBhvr>
                                        <p:cTn id="86" dur="385" fill="hold"/>
                                        <p:tgtEl>
                                          <p:spTgt spid="128"/>
                                        </p:tgtEl>
                                        <p:attrNameLst>
                                          <p:attrName>ppt_x</p:attrName>
                                        </p:attrNameLst>
                                      </p:cBhvr>
                                      <p:to>
                                        <p:strVal val="(0.5)"/>
                                      </p:to>
                                    </p:set>
                                    <p:anim from="(0.5)" to="(#ppt_x)" calcmode="lin" valueType="num">
                                      <p:cBhvr>
                                        <p:cTn id="87" dur="615" accel="100000" fill="hold">
                                          <p:stCondLst>
                                            <p:cond delay="385"/>
                                          </p:stCondLst>
                                        </p:cTn>
                                        <p:tgtEl>
                                          <p:spTgt spid="128"/>
                                        </p:tgtEl>
                                        <p:attrNameLst>
                                          <p:attrName>ppt_x</p:attrName>
                                        </p:attrNameLst>
                                      </p:cBhvr>
                                    </p:anim>
                                    <p:set>
                                      <p:cBhvr>
                                        <p:cTn id="88" dur="385" fill="hold"/>
                                        <p:tgtEl>
                                          <p:spTgt spid="128"/>
                                        </p:tgtEl>
                                        <p:attrNameLst>
                                          <p:attrName>ppt_y</p:attrName>
                                        </p:attrNameLst>
                                      </p:cBhvr>
                                      <p:to>
                                        <p:strVal val="(#ppt_y+0.4)"/>
                                      </p:to>
                                    </p:set>
                                    <p:anim from="(#ppt_y+0.4)" to="(#ppt_y)" calcmode="lin" valueType="num">
                                      <p:cBhvr>
                                        <p:cTn id="89" dur="615" accel="100000" fill="hold">
                                          <p:stCondLst>
                                            <p:cond delay="385"/>
                                          </p:stCondLst>
                                        </p:cTn>
                                        <p:tgtEl>
                                          <p:spTgt spid="128"/>
                                        </p:tgtEl>
                                        <p:attrNameLst>
                                          <p:attrName>ppt_y</p:attrName>
                                        </p:attrNameLst>
                                      </p:cBhvr>
                                    </p:anim>
                                  </p:childTnLst>
                                </p:cTn>
                              </p:par>
                              <p:par>
                                <p:cTn id="90" presetID="51" presetClass="entr" presetSubtype="0" fill="hold" grpId="0" nodeType="withEffect">
                                  <p:stCondLst>
                                    <p:cond delay="0"/>
                                  </p:stCondLst>
                                  <p:childTnLst>
                                    <p:set>
                                      <p:cBhvr>
                                        <p:cTn id="91" dur="1" fill="hold">
                                          <p:stCondLst>
                                            <p:cond delay="0"/>
                                          </p:stCondLst>
                                        </p:cTn>
                                        <p:tgtEl>
                                          <p:spTgt spid="122"/>
                                        </p:tgtEl>
                                        <p:attrNameLst>
                                          <p:attrName>style.visibility</p:attrName>
                                        </p:attrNameLst>
                                      </p:cBhvr>
                                      <p:to>
                                        <p:strVal val="visible"/>
                                      </p:to>
                                    </p:set>
                                    <p:animEffect transition="in" filter="fade">
                                      <p:cBhvr>
                                        <p:cTn id="92" dur="385" decel="100000"/>
                                        <p:tgtEl>
                                          <p:spTgt spid="122"/>
                                        </p:tgtEl>
                                      </p:cBhvr>
                                    </p:animEffect>
                                    <p:animScale>
                                      <p:cBhvr>
                                        <p:cTn id="93" dur="385" decel="100000"/>
                                        <p:tgtEl>
                                          <p:spTgt spid="122"/>
                                        </p:tgtEl>
                                      </p:cBhvr>
                                      <p:from x="10000" y="10000"/>
                                      <p:to x="200000" y="450000"/>
                                    </p:animScale>
                                    <p:animScale>
                                      <p:cBhvr>
                                        <p:cTn id="94" dur="615" accel="100000" fill="hold">
                                          <p:stCondLst>
                                            <p:cond delay="385"/>
                                          </p:stCondLst>
                                        </p:cTn>
                                        <p:tgtEl>
                                          <p:spTgt spid="122"/>
                                        </p:tgtEl>
                                      </p:cBhvr>
                                      <p:from x="200000" y="450000"/>
                                      <p:to x="100000" y="100000"/>
                                    </p:animScale>
                                    <p:set>
                                      <p:cBhvr>
                                        <p:cTn id="95" dur="385" fill="hold"/>
                                        <p:tgtEl>
                                          <p:spTgt spid="122"/>
                                        </p:tgtEl>
                                        <p:attrNameLst>
                                          <p:attrName>ppt_x</p:attrName>
                                        </p:attrNameLst>
                                      </p:cBhvr>
                                      <p:to>
                                        <p:strVal val="(0.5)"/>
                                      </p:to>
                                    </p:set>
                                    <p:anim from="(0.5)" to="(#ppt_x)" calcmode="lin" valueType="num">
                                      <p:cBhvr>
                                        <p:cTn id="96" dur="615" accel="100000" fill="hold">
                                          <p:stCondLst>
                                            <p:cond delay="385"/>
                                          </p:stCondLst>
                                        </p:cTn>
                                        <p:tgtEl>
                                          <p:spTgt spid="122"/>
                                        </p:tgtEl>
                                        <p:attrNameLst>
                                          <p:attrName>ppt_x</p:attrName>
                                        </p:attrNameLst>
                                      </p:cBhvr>
                                    </p:anim>
                                    <p:set>
                                      <p:cBhvr>
                                        <p:cTn id="97" dur="385" fill="hold"/>
                                        <p:tgtEl>
                                          <p:spTgt spid="122"/>
                                        </p:tgtEl>
                                        <p:attrNameLst>
                                          <p:attrName>ppt_y</p:attrName>
                                        </p:attrNameLst>
                                      </p:cBhvr>
                                      <p:to>
                                        <p:strVal val="(#ppt_y+0.4)"/>
                                      </p:to>
                                    </p:set>
                                    <p:anim from="(#ppt_y+0.4)" to="(#ppt_y)" calcmode="lin" valueType="num">
                                      <p:cBhvr>
                                        <p:cTn id="98" dur="615" accel="100000" fill="hold">
                                          <p:stCondLst>
                                            <p:cond delay="385"/>
                                          </p:stCondLst>
                                        </p:cTn>
                                        <p:tgtEl>
                                          <p:spTgt spid="122"/>
                                        </p:tgtEl>
                                        <p:attrNameLst>
                                          <p:attrName>ppt_y</p:attrName>
                                        </p:attrNameLst>
                                      </p:cBhvr>
                                    </p:anim>
                                  </p:childTnLst>
                                </p:cTn>
                              </p:par>
                            </p:childTnLst>
                          </p:cTn>
                        </p:par>
                        <p:par>
                          <p:cTn id="99" fill="hold" nodeType="afterGroup">
                            <p:stCondLst>
                              <p:cond delay="5000"/>
                            </p:stCondLst>
                            <p:childTnLst>
                              <p:par>
                                <p:cTn id="100" presetID="51" presetClass="entr" presetSubtype="0" fill="hold" nodeType="afterEffect">
                                  <p:stCondLst>
                                    <p:cond delay="0"/>
                                  </p:stCondLst>
                                  <p:childTnLst>
                                    <p:set>
                                      <p:cBhvr>
                                        <p:cTn id="101" dur="1" fill="hold">
                                          <p:stCondLst>
                                            <p:cond delay="0"/>
                                          </p:stCondLst>
                                        </p:cTn>
                                        <p:tgtEl>
                                          <p:spTgt spid="129"/>
                                        </p:tgtEl>
                                        <p:attrNameLst>
                                          <p:attrName>style.visibility</p:attrName>
                                        </p:attrNameLst>
                                      </p:cBhvr>
                                      <p:to>
                                        <p:strVal val="visible"/>
                                      </p:to>
                                    </p:set>
                                    <p:animEffect transition="in" filter="fade">
                                      <p:cBhvr>
                                        <p:cTn id="102" dur="385" decel="100000"/>
                                        <p:tgtEl>
                                          <p:spTgt spid="129"/>
                                        </p:tgtEl>
                                      </p:cBhvr>
                                    </p:animEffect>
                                    <p:animScale>
                                      <p:cBhvr>
                                        <p:cTn id="103" dur="385" decel="100000"/>
                                        <p:tgtEl>
                                          <p:spTgt spid="129"/>
                                        </p:tgtEl>
                                      </p:cBhvr>
                                      <p:from x="10000" y="10000"/>
                                      <p:to x="200000" y="450000"/>
                                    </p:animScale>
                                    <p:animScale>
                                      <p:cBhvr>
                                        <p:cTn id="104" dur="615" accel="100000" fill="hold">
                                          <p:stCondLst>
                                            <p:cond delay="385"/>
                                          </p:stCondLst>
                                        </p:cTn>
                                        <p:tgtEl>
                                          <p:spTgt spid="129"/>
                                        </p:tgtEl>
                                      </p:cBhvr>
                                      <p:from x="200000" y="450000"/>
                                      <p:to x="100000" y="100000"/>
                                    </p:animScale>
                                    <p:set>
                                      <p:cBhvr>
                                        <p:cTn id="105" dur="385" fill="hold"/>
                                        <p:tgtEl>
                                          <p:spTgt spid="129"/>
                                        </p:tgtEl>
                                        <p:attrNameLst>
                                          <p:attrName>ppt_x</p:attrName>
                                        </p:attrNameLst>
                                      </p:cBhvr>
                                      <p:to>
                                        <p:strVal val="(0.5)"/>
                                      </p:to>
                                    </p:set>
                                    <p:anim from="(0.5)" to="(#ppt_x)" calcmode="lin" valueType="num">
                                      <p:cBhvr>
                                        <p:cTn id="106" dur="615" accel="100000" fill="hold">
                                          <p:stCondLst>
                                            <p:cond delay="385"/>
                                          </p:stCondLst>
                                        </p:cTn>
                                        <p:tgtEl>
                                          <p:spTgt spid="129"/>
                                        </p:tgtEl>
                                        <p:attrNameLst>
                                          <p:attrName>ppt_x</p:attrName>
                                        </p:attrNameLst>
                                      </p:cBhvr>
                                    </p:anim>
                                    <p:set>
                                      <p:cBhvr>
                                        <p:cTn id="107" dur="385" fill="hold"/>
                                        <p:tgtEl>
                                          <p:spTgt spid="129"/>
                                        </p:tgtEl>
                                        <p:attrNameLst>
                                          <p:attrName>ppt_y</p:attrName>
                                        </p:attrNameLst>
                                      </p:cBhvr>
                                      <p:to>
                                        <p:strVal val="(#ppt_y+0.4)"/>
                                      </p:to>
                                    </p:set>
                                    <p:anim from="(#ppt_y+0.4)" to="(#ppt_y)" calcmode="lin" valueType="num">
                                      <p:cBhvr>
                                        <p:cTn id="108" dur="615" accel="100000" fill="hold">
                                          <p:stCondLst>
                                            <p:cond delay="385"/>
                                          </p:stCondLst>
                                        </p:cTn>
                                        <p:tgtEl>
                                          <p:spTgt spid="129"/>
                                        </p:tgtEl>
                                        <p:attrNameLst>
                                          <p:attrName>ppt_y</p:attrName>
                                        </p:attrNameLst>
                                      </p:cBhvr>
                                    </p:anim>
                                  </p:childTnLst>
                                </p:cTn>
                              </p:par>
                              <p:par>
                                <p:cTn id="109" presetID="51" presetClass="entr" presetSubtype="0" fill="hold" grpId="0" nodeType="withEffect">
                                  <p:stCondLst>
                                    <p:cond delay="0"/>
                                  </p:stCondLst>
                                  <p:childTnLst>
                                    <p:set>
                                      <p:cBhvr>
                                        <p:cTn id="110" dur="1" fill="hold">
                                          <p:stCondLst>
                                            <p:cond delay="0"/>
                                          </p:stCondLst>
                                        </p:cTn>
                                        <p:tgtEl>
                                          <p:spTgt spid="123"/>
                                        </p:tgtEl>
                                        <p:attrNameLst>
                                          <p:attrName>style.visibility</p:attrName>
                                        </p:attrNameLst>
                                      </p:cBhvr>
                                      <p:to>
                                        <p:strVal val="visible"/>
                                      </p:to>
                                    </p:set>
                                    <p:animEffect transition="in" filter="fade">
                                      <p:cBhvr>
                                        <p:cTn id="111" dur="385" decel="100000"/>
                                        <p:tgtEl>
                                          <p:spTgt spid="123"/>
                                        </p:tgtEl>
                                      </p:cBhvr>
                                    </p:animEffect>
                                    <p:animScale>
                                      <p:cBhvr>
                                        <p:cTn id="112" dur="385" decel="100000"/>
                                        <p:tgtEl>
                                          <p:spTgt spid="123"/>
                                        </p:tgtEl>
                                      </p:cBhvr>
                                      <p:from x="10000" y="10000"/>
                                      <p:to x="200000" y="450000"/>
                                    </p:animScale>
                                    <p:animScale>
                                      <p:cBhvr>
                                        <p:cTn id="113" dur="615" accel="100000" fill="hold">
                                          <p:stCondLst>
                                            <p:cond delay="385"/>
                                          </p:stCondLst>
                                        </p:cTn>
                                        <p:tgtEl>
                                          <p:spTgt spid="123"/>
                                        </p:tgtEl>
                                      </p:cBhvr>
                                      <p:from x="200000" y="450000"/>
                                      <p:to x="100000" y="100000"/>
                                    </p:animScale>
                                    <p:set>
                                      <p:cBhvr>
                                        <p:cTn id="114" dur="385" fill="hold"/>
                                        <p:tgtEl>
                                          <p:spTgt spid="123"/>
                                        </p:tgtEl>
                                        <p:attrNameLst>
                                          <p:attrName>ppt_x</p:attrName>
                                        </p:attrNameLst>
                                      </p:cBhvr>
                                      <p:to>
                                        <p:strVal val="(0.5)"/>
                                      </p:to>
                                    </p:set>
                                    <p:anim from="(0.5)" to="(#ppt_x)" calcmode="lin" valueType="num">
                                      <p:cBhvr>
                                        <p:cTn id="115" dur="615" accel="100000" fill="hold">
                                          <p:stCondLst>
                                            <p:cond delay="385"/>
                                          </p:stCondLst>
                                        </p:cTn>
                                        <p:tgtEl>
                                          <p:spTgt spid="123"/>
                                        </p:tgtEl>
                                        <p:attrNameLst>
                                          <p:attrName>ppt_x</p:attrName>
                                        </p:attrNameLst>
                                      </p:cBhvr>
                                    </p:anim>
                                    <p:set>
                                      <p:cBhvr>
                                        <p:cTn id="116" dur="385" fill="hold"/>
                                        <p:tgtEl>
                                          <p:spTgt spid="123"/>
                                        </p:tgtEl>
                                        <p:attrNameLst>
                                          <p:attrName>ppt_y</p:attrName>
                                        </p:attrNameLst>
                                      </p:cBhvr>
                                      <p:to>
                                        <p:strVal val="(#ppt_y+0.4)"/>
                                      </p:to>
                                    </p:set>
                                    <p:anim from="(#ppt_y+0.4)" to="(#ppt_y)" calcmode="lin" valueType="num">
                                      <p:cBhvr>
                                        <p:cTn id="117" dur="615" accel="100000" fill="hold">
                                          <p:stCondLst>
                                            <p:cond delay="385"/>
                                          </p:stCondLst>
                                        </p:cTn>
                                        <p:tgtEl>
                                          <p:spTgt spid="123"/>
                                        </p:tgtEl>
                                        <p:attrNameLst>
                                          <p:attrName>ppt_y</p:attrName>
                                        </p:attrNameLst>
                                      </p:cBhvr>
                                    </p:anim>
                                  </p:childTnLst>
                                </p:cTn>
                              </p:par>
                              <p:par>
                                <p:cTn id="118" presetID="51" presetClass="entr" presetSubtype="0" fill="hold" grpId="0" nodeType="withEffect">
                                  <p:stCondLst>
                                    <p:cond delay="0"/>
                                  </p:stCondLst>
                                  <p:childTnLst>
                                    <p:set>
                                      <p:cBhvr>
                                        <p:cTn id="119" dur="1" fill="hold">
                                          <p:stCondLst>
                                            <p:cond delay="0"/>
                                          </p:stCondLst>
                                        </p:cTn>
                                        <p:tgtEl>
                                          <p:spTgt spid="115"/>
                                        </p:tgtEl>
                                        <p:attrNameLst>
                                          <p:attrName>style.visibility</p:attrName>
                                        </p:attrNameLst>
                                      </p:cBhvr>
                                      <p:to>
                                        <p:strVal val="visible"/>
                                      </p:to>
                                    </p:set>
                                    <p:animEffect transition="in" filter="fade">
                                      <p:cBhvr>
                                        <p:cTn id="120" dur="385" decel="100000"/>
                                        <p:tgtEl>
                                          <p:spTgt spid="115"/>
                                        </p:tgtEl>
                                      </p:cBhvr>
                                    </p:animEffect>
                                    <p:animScale>
                                      <p:cBhvr>
                                        <p:cTn id="121" dur="385" decel="100000"/>
                                        <p:tgtEl>
                                          <p:spTgt spid="115"/>
                                        </p:tgtEl>
                                      </p:cBhvr>
                                      <p:from x="10000" y="10000"/>
                                      <p:to x="200000" y="450000"/>
                                    </p:animScale>
                                    <p:animScale>
                                      <p:cBhvr>
                                        <p:cTn id="122" dur="615" accel="100000" fill="hold">
                                          <p:stCondLst>
                                            <p:cond delay="385"/>
                                          </p:stCondLst>
                                        </p:cTn>
                                        <p:tgtEl>
                                          <p:spTgt spid="115"/>
                                        </p:tgtEl>
                                      </p:cBhvr>
                                      <p:from x="200000" y="450000"/>
                                      <p:to x="100000" y="100000"/>
                                    </p:animScale>
                                    <p:set>
                                      <p:cBhvr>
                                        <p:cTn id="123" dur="385" fill="hold"/>
                                        <p:tgtEl>
                                          <p:spTgt spid="115"/>
                                        </p:tgtEl>
                                        <p:attrNameLst>
                                          <p:attrName>ppt_x</p:attrName>
                                        </p:attrNameLst>
                                      </p:cBhvr>
                                      <p:to>
                                        <p:strVal val="(0.5)"/>
                                      </p:to>
                                    </p:set>
                                    <p:anim from="(0.5)" to="(#ppt_x)" calcmode="lin" valueType="num">
                                      <p:cBhvr>
                                        <p:cTn id="124" dur="615" accel="100000" fill="hold">
                                          <p:stCondLst>
                                            <p:cond delay="385"/>
                                          </p:stCondLst>
                                        </p:cTn>
                                        <p:tgtEl>
                                          <p:spTgt spid="115"/>
                                        </p:tgtEl>
                                        <p:attrNameLst>
                                          <p:attrName>ppt_x</p:attrName>
                                        </p:attrNameLst>
                                      </p:cBhvr>
                                    </p:anim>
                                    <p:set>
                                      <p:cBhvr>
                                        <p:cTn id="125" dur="385" fill="hold"/>
                                        <p:tgtEl>
                                          <p:spTgt spid="115"/>
                                        </p:tgtEl>
                                        <p:attrNameLst>
                                          <p:attrName>ppt_y</p:attrName>
                                        </p:attrNameLst>
                                      </p:cBhvr>
                                      <p:to>
                                        <p:strVal val="(#ppt_y+0.4)"/>
                                      </p:to>
                                    </p:set>
                                    <p:anim from="(#ppt_y+0.4)" to="(#ppt_y)" calcmode="lin" valueType="num">
                                      <p:cBhvr>
                                        <p:cTn id="126" dur="615" accel="100000" fill="hold">
                                          <p:stCondLst>
                                            <p:cond delay="385"/>
                                          </p:stCondLst>
                                        </p:cTn>
                                        <p:tgtEl>
                                          <p:spTgt spid="115"/>
                                        </p:tgtEl>
                                        <p:attrNameLst>
                                          <p:attrName>ppt_y</p:attrName>
                                        </p:attrNameLst>
                                      </p:cBhvr>
                                    </p:anim>
                                  </p:childTnLst>
                                </p:cTn>
                              </p:par>
                            </p:childTnLst>
                          </p:cTn>
                        </p:par>
                        <p:par>
                          <p:cTn id="127" fill="hold" nodeType="afterGroup">
                            <p:stCondLst>
                              <p:cond delay="6000"/>
                            </p:stCondLst>
                            <p:childTnLst>
                              <p:par>
                                <p:cTn id="128" presetID="51" presetClass="entr" presetSubtype="0" fill="hold" nodeType="afterEffect">
                                  <p:stCondLst>
                                    <p:cond delay="0"/>
                                  </p:stCondLst>
                                  <p:childTnLst>
                                    <p:set>
                                      <p:cBhvr>
                                        <p:cTn id="129" dur="1" fill="hold">
                                          <p:stCondLst>
                                            <p:cond delay="0"/>
                                          </p:stCondLst>
                                        </p:cTn>
                                        <p:tgtEl>
                                          <p:spTgt spid="116"/>
                                        </p:tgtEl>
                                        <p:attrNameLst>
                                          <p:attrName>style.visibility</p:attrName>
                                        </p:attrNameLst>
                                      </p:cBhvr>
                                      <p:to>
                                        <p:strVal val="visible"/>
                                      </p:to>
                                    </p:set>
                                    <p:animEffect transition="in" filter="fade">
                                      <p:cBhvr>
                                        <p:cTn id="130" dur="385" decel="100000"/>
                                        <p:tgtEl>
                                          <p:spTgt spid="116"/>
                                        </p:tgtEl>
                                      </p:cBhvr>
                                    </p:animEffect>
                                    <p:animScale>
                                      <p:cBhvr>
                                        <p:cTn id="131" dur="385" decel="100000"/>
                                        <p:tgtEl>
                                          <p:spTgt spid="116"/>
                                        </p:tgtEl>
                                      </p:cBhvr>
                                      <p:from x="10000" y="10000"/>
                                      <p:to x="200000" y="450000"/>
                                    </p:animScale>
                                    <p:animScale>
                                      <p:cBhvr>
                                        <p:cTn id="132" dur="615" accel="100000" fill="hold">
                                          <p:stCondLst>
                                            <p:cond delay="385"/>
                                          </p:stCondLst>
                                        </p:cTn>
                                        <p:tgtEl>
                                          <p:spTgt spid="116"/>
                                        </p:tgtEl>
                                      </p:cBhvr>
                                      <p:from x="200000" y="450000"/>
                                      <p:to x="100000" y="100000"/>
                                    </p:animScale>
                                    <p:set>
                                      <p:cBhvr>
                                        <p:cTn id="133" dur="385" fill="hold"/>
                                        <p:tgtEl>
                                          <p:spTgt spid="116"/>
                                        </p:tgtEl>
                                        <p:attrNameLst>
                                          <p:attrName>ppt_x</p:attrName>
                                        </p:attrNameLst>
                                      </p:cBhvr>
                                      <p:to>
                                        <p:strVal val="(0.5)"/>
                                      </p:to>
                                    </p:set>
                                    <p:anim from="(0.5)" to="(#ppt_x)" calcmode="lin" valueType="num">
                                      <p:cBhvr>
                                        <p:cTn id="134" dur="615" accel="100000" fill="hold">
                                          <p:stCondLst>
                                            <p:cond delay="385"/>
                                          </p:stCondLst>
                                        </p:cTn>
                                        <p:tgtEl>
                                          <p:spTgt spid="116"/>
                                        </p:tgtEl>
                                        <p:attrNameLst>
                                          <p:attrName>ppt_x</p:attrName>
                                        </p:attrNameLst>
                                      </p:cBhvr>
                                    </p:anim>
                                    <p:set>
                                      <p:cBhvr>
                                        <p:cTn id="135" dur="385" fill="hold"/>
                                        <p:tgtEl>
                                          <p:spTgt spid="116"/>
                                        </p:tgtEl>
                                        <p:attrNameLst>
                                          <p:attrName>ppt_y</p:attrName>
                                        </p:attrNameLst>
                                      </p:cBhvr>
                                      <p:to>
                                        <p:strVal val="(#ppt_y+0.4)"/>
                                      </p:to>
                                    </p:set>
                                    <p:anim from="(#ppt_y+0.4)" to="(#ppt_y)" calcmode="lin" valueType="num">
                                      <p:cBhvr>
                                        <p:cTn id="136" dur="615" accel="100000" fill="hold">
                                          <p:stCondLst>
                                            <p:cond delay="385"/>
                                          </p:stCondLst>
                                        </p:cTn>
                                        <p:tgtEl>
                                          <p:spTgt spid="116"/>
                                        </p:tgtEl>
                                        <p:attrNameLst>
                                          <p:attrName>ppt_y</p:attrName>
                                        </p:attrNameLst>
                                      </p:cBhvr>
                                    </p:anim>
                                  </p:childTnLst>
                                </p:cTn>
                              </p:par>
                            </p:childTnLst>
                          </p:cTn>
                        </p:par>
                      </p:childTnLst>
                    </p:cTn>
                  </p:par>
                  <p:par>
                    <p:cTn id="137" fill="hold" nodeType="clickPar">
                      <p:stCondLst>
                        <p:cond delay="indefinite"/>
                      </p:stCondLst>
                      <p:childTnLst>
                        <p:par>
                          <p:cTn id="138" fill="hold" nodeType="withGroup">
                            <p:stCondLst>
                              <p:cond delay="0"/>
                            </p:stCondLst>
                            <p:childTnLst>
                              <p:par>
                                <p:cTn id="139" presetID="8" presetClass="emph" presetSubtype="0" accel="50000" decel="50000" fill="hold" nodeType="clickEffect">
                                  <p:stCondLst>
                                    <p:cond delay="0"/>
                                  </p:stCondLst>
                                  <p:childTnLst>
                                    <p:animRot by="21600000">
                                      <p:cBhvr>
                                        <p:cTn id="140" dur="2000" fill="hold"/>
                                        <p:tgtEl>
                                          <p:spTgt spid="1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18" grpId="0"/>
      <p:bldP spid="119" grpId="0"/>
      <p:bldP spid="120" grpId="0"/>
      <p:bldP spid="121" grpId="0"/>
      <p:bldP spid="122" grpId="0"/>
      <p:bldP spid="1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250825" y="1139825"/>
            <a:ext cx="8569325" cy="5354638"/>
          </a:xfrm>
          <a:prstGeom prst="rect">
            <a:avLst/>
          </a:prstGeom>
          <a:noFill/>
          <a:ln w="9525">
            <a:noFill/>
            <a:miter lim="800000"/>
            <a:headEnd/>
            <a:tailEnd/>
          </a:ln>
        </p:spPr>
        <p:txBody>
          <a:bodyPr>
            <a:spAutoFit/>
          </a:bodyPr>
          <a:lstStyle/>
          <a:p>
            <a:pPr algn="just"/>
            <a:endParaRPr lang="ro-RO"/>
          </a:p>
          <a:p>
            <a:pPr algn="just">
              <a:buFontTx/>
              <a:buChar char="-"/>
            </a:pPr>
            <a:r>
              <a:rPr lang="ro-RO"/>
              <a:t>la 25 mai 1998, miniștrii responsabili de învățământul superior din Franța, Italia, Marea Britanie și Germania au semnat Declarația de la Sorbona. </a:t>
            </a:r>
          </a:p>
          <a:p>
            <a:pPr algn="just"/>
            <a:endParaRPr lang="ro-RO"/>
          </a:p>
          <a:p>
            <a:pPr algn="just">
              <a:buFontTx/>
              <a:buChar char="-"/>
            </a:pPr>
            <a:r>
              <a:rPr lang="ro-RO"/>
              <a:t>la 19 iunie 1999, miniștrii din 30 de state au afirmat intenția de a susține și promova ideea creării Spațiului European al Învățământului Superior până în anul 2010, prin semnarea la Bologna, a Declarației cu același nume.</a:t>
            </a:r>
          </a:p>
          <a:p>
            <a:pPr algn="just">
              <a:buFontTx/>
              <a:buChar char="-"/>
            </a:pPr>
            <a:endParaRPr lang="ro-RO"/>
          </a:p>
          <a:p>
            <a:pPr algn="just">
              <a:buFontTx/>
              <a:buChar char="-"/>
            </a:pPr>
            <a:r>
              <a:rPr lang="ro-RO"/>
              <a:t>la 19 mai 2001, 33 de miniștri se întâlnesc la Praga și, în vederea realizării demersului formulat la Bologna, au determinat obiective noi.</a:t>
            </a:r>
          </a:p>
          <a:p>
            <a:pPr algn="just">
              <a:buFontTx/>
              <a:buChar char="-"/>
            </a:pPr>
            <a:endParaRPr lang="ro-RO"/>
          </a:p>
          <a:p>
            <a:pPr algn="just">
              <a:buFontTx/>
              <a:buChar char="-"/>
            </a:pPr>
            <a:r>
              <a:rPr lang="ro-RO"/>
              <a:t>conferinta de la Berlin din 19 septembrie 2003 – miniștrii au considerat necesară introducerea celui de-al treilea ciclu – doctorat, în vederea asigurării unei corelări strânse dintre Spațiul European al Învățământului Superior și Spațiul European al Cercetării într-o Europă a Cunoașterii.</a:t>
            </a:r>
          </a:p>
          <a:p>
            <a:pPr algn="just">
              <a:buFontTx/>
              <a:buChar char="-"/>
            </a:pPr>
            <a:endParaRPr lang="ro-RO"/>
          </a:p>
          <a:p>
            <a:pPr algn="just">
              <a:buFontTx/>
              <a:buChar char="-"/>
            </a:pPr>
            <a:r>
              <a:rPr lang="ro-RO"/>
              <a:t>În cadrul Conferinței de la Berlin, au aderat la Procesul de la Bologna Rusia și țările ex-Iugoslave</a:t>
            </a:r>
          </a:p>
          <a:p>
            <a:pPr algn="just">
              <a:buFontTx/>
              <a:buChar char="-"/>
            </a:pPr>
            <a:endParaRPr lang="ro-RO"/>
          </a:p>
        </p:txBody>
      </p:sp>
      <p:sp>
        <p:nvSpPr>
          <p:cNvPr id="5123" name="TextBox 2"/>
          <p:cNvSpPr txBox="1">
            <a:spLocks noChangeArrowheads="1"/>
          </p:cNvSpPr>
          <p:nvPr/>
        </p:nvSpPr>
        <p:spPr bwMode="auto">
          <a:xfrm>
            <a:off x="265113" y="836613"/>
            <a:ext cx="8569325" cy="461962"/>
          </a:xfrm>
          <a:prstGeom prst="rect">
            <a:avLst/>
          </a:prstGeom>
          <a:noFill/>
          <a:ln w="9525">
            <a:noFill/>
            <a:miter lim="800000"/>
            <a:headEnd/>
            <a:tailEnd/>
          </a:ln>
        </p:spPr>
        <p:txBody>
          <a:bodyPr>
            <a:spAutoFit/>
          </a:bodyPr>
          <a:lstStyle/>
          <a:p>
            <a:r>
              <a:rPr lang="en-GB" sz="2400" b="1"/>
              <a:t>Istoricul și evoluția Procesului Bologna</a:t>
            </a:r>
            <a:r>
              <a:rPr lang="ro-RO" sz="2400" b="1"/>
              <a:t>/SEIS II</a:t>
            </a:r>
            <a:endParaRPr lang="en-GB" sz="24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177800" y="1628775"/>
            <a:ext cx="8642350" cy="5078413"/>
          </a:xfrm>
          <a:prstGeom prst="rect">
            <a:avLst/>
          </a:prstGeom>
          <a:noFill/>
          <a:ln w="9525">
            <a:noFill/>
            <a:miter lim="800000"/>
            <a:headEnd/>
            <a:tailEnd/>
          </a:ln>
        </p:spPr>
        <p:txBody>
          <a:bodyPr>
            <a:spAutoFit/>
          </a:bodyPr>
          <a:lstStyle/>
          <a:p>
            <a:pPr algn="just"/>
            <a:endParaRPr lang="ro-RO"/>
          </a:p>
          <a:p>
            <a:pPr algn="just">
              <a:buFontTx/>
              <a:buChar char="-"/>
            </a:pPr>
            <a:r>
              <a:rPr lang="ro-RO"/>
              <a:t>În mai 2005, la Bergen, au aderat Republica Moldova, Armenia, Azerbaidjan, Georgia și Ucraina. </a:t>
            </a:r>
          </a:p>
          <a:p>
            <a:pPr algn="just">
              <a:buFontTx/>
              <a:buChar char="-"/>
            </a:pPr>
            <a:endParaRPr lang="ro-RO"/>
          </a:p>
          <a:p>
            <a:pPr algn="just">
              <a:buFontTx/>
              <a:buChar char="-"/>
            </a:pPr>
            <a:r>
              <a:rPr lang="ro-RO"/>
              <a:t>La conferinta ministerială de la Londra, 2007, s-au luat măsuri pentru înființarea unui Registru al Agențiilor Europene de Asigurare a Calității în Învățământul Superior cu scopul de a crește încrederea în sistemul educațional european </a:t>
            </a:r>
          </a:p>
          <a:p>
            <a:pPr algn="just">
              <a:buFontTx/>
              <a:buChar char="-"/>
            </a:pPr>
            <a:endParaRPr lang="ro-RO"/>
          </a:p>
          <a:p>
            <a:pPr algn="just">
              <a:buFontTx/>
              <a:buChar char="-"/>
            </a:pPr>
            <a:r>
              <a:rPr lang="ro-RO"/>
              <a:t>Aprilie 2009 - stabilirea priorităților pentru Spațiul European al Învățământului Superior până în 2020, în special importanța învățării pe tot parcursul vieții, creșterea accesului la educația superioară și mobilitatea. </a:t>
            </a:r>
          </a:p>
          <a:p>
            <a:pPr algn="just">
              <a:buFontTx/>
              <a:buChar char="-"/>
            </a:pPr>
            <a:endParaRPr lang="ro-RO"/>
          </a:p>
          <a:p>
            <a:pPr algn="just">
              <a:buFontTx/>
              <a:buChar char="-"/>
            </a:pPr>
            <a:r>
              <a:rPr lang="ro-RO"/>
              <a:t>În martie 2010, la Viena a fost lansat Spațiul European al Învățământului Superior. Se subliniază și în noul format eforturile de a îmbunătăți mobilitatea, angajabilitatea și dezvoltarea dimensiunii sociale pentru a permite accesul tuturor la un învățământ superior de calitate.</a:t>
            </a:r>
          </a:p>
          <a:p>
            <a:pPr algn="just">
              <a:buFontTx/>
              <a:buChar char="-"/>
            </a:pPr>
            <a:endParaRPr lang="ro-RO"/>
          </a:p>
          <a:p>
            <a:pPr algn="just"/>
            <a:endParaRPr lang="ro-RO"/>
          </a:p>
        </p:txBody>
      </p:sp>
      <p:sp>
        <p:nvSpPr>
          <p:cNvPr id="6147" name="TextBox 3"/>
          <p:cNvSpPr txBox="1">
            <a:spLocks noChangeArrowheads="1"/>
          </p:cNvSpPr>
          <p:nvPr/>
        </p:nvSpPr>
        <p:spPr bwMode="auto">
          <a:xfrm>
            <a:off x="250825" y="954088"/>
            <a:ext cx="8569325" cy="461962"/>
          </a:xfrm>
          <a:prstGeom prst="rect">
            <a:avLst/>
          </a:prstGeom>
          <a:noFill/>
          <a:ln w="9525">
            <a:noFill/>
            <a:miter lim="800000"/>
            <a:headEnd/>
            <a:tailEnd/>
          </a:ln>
        </p:spPr>
        <p:txBody>
          <a:bodyPr>
            <a:spAutoFit/>
          </a:bodyPr>
          <a:lstStyle/>
          <a:p>
            <a:r>
              <a:rPr lang="en-GB" sz="2400" b="1"/>
              <a:t>Istoricul și evoluția Procesului Bologna</a:t>
            </a:r>
            <a:r>
              <a:rPr lang="ro-RO" sz="2400" b="1"/>
              <a:t>/SEIS III</a:t>
            </a:r>
            <a:endParaRPr lang="en-GB" sz="24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152400" y="1485900"/>
            <a:ext cx="8642350" cy="5356225"/>
          </a:xfrm>
          <a:prstGeom prst="rect">
            <a:avLst/>
          </a:prstGeom>
          <a:noFill/>
          <a:ln w="9525">
            <a:noFill/>
            <a:miter lim="800000"/>
            <a:headEnd/>
            <a:tailEnd/>
          </a:ln>
        </p:spPr>
        <p:txBody>
          <a:bodyPr>
            <a:spAutoFit/>
          </a:bodyPr>
          <a:lstStyle/>
          <a:p>
            <a:pPr marL="285750" indent="-285750" algn="just">
              <a:buFontTx/>
              <a:buChar char="-"/>
            </a:pPr>
            <a:endParaRPr lang="ro-RO"/>
          </a:p>
          <a:p>
            <a:pPr marL="285750" indent="-285750" algn="just">
              <a:buFontTx/>
              <a:buChar char="-"/>
            </a:pPr>
            <a:r>
              <a:rPr lang="ro-RO"/>
              <a:t>Conferința din Aprilie 2012, București, a avut ca principal mesaj acela că reforma învățământului superior poate ajuta redresarea Europei și poate genera creștere sustenabilă și locuri de muncă. </a:t>
            </a:r>
          </a:p>
          <a:p>
            <a:pPr marL="285750" indent="-285750" algn="just">
              <a:buFontTx/>
              <a:buChar char="-"/>
            </a:pPr>
            <a:r>
              <a:rPr lang="ro-RO"/>
              <a:t>În fața crizei economice, miniștrii s-au pus de acord asupra 3 obiective: de a oferi educație de calitate mai multor studenți, de a forma studenți mai angajabili și de a crește mobilitatea studenților. </a:t>
            </a:r>
          </a:p>
          <a:p>
            <a:pPr marL="285750" indent="-285750" algn="just">
              <a:buFontTx/>
              <a:buChar char="-"/>
            </a:pPr>
            <a:r>
              <a:rPr lang="ro-RO"/>
              <a:t>Cele 47 de state membre au adoptat la București o nouă strategie europeană ce vizează obiectivul ca până în 2020 cel puțin 20% dintre absolvenții europei să fi luat parte la o perioadă de studii sau training în străinătate. </a:t>
            </a:r>
          </a:p>
          <a:p>
            <a:pPr marL="285750" indent="-285750" algn="just">
              <a:buFontTx/>
              <a:buChar char="-"/>
            </a:pPr>
            <a:r>
              <a:rPr lang="ro-RO"/>
              <a:t>Numără astăzi 47 de state, ultima acceptată fiind Kazakhstan.</a:t>
            </a:r>
          </a:p>
          <a:p>
            <a:pPr marL="285750" indent="-285750" algn="just">
              <a:buFontTx/>
              <a:buChar char="-"/>
            </a:pPr>
            <a:endParaRPr lang="ro-RO"/>
          </a:p>
          <a:p>
            <a:pPr marL="285750" indent="-285750" algn="just">
              <a:buFontTx/>
              <a:buChar char="-"/>
            </a:pPr>
            <a:r>
              <a:rPr lang="ro-RO"/>
              <a:t>Următoarea conferință ministerială – Armenia 2015</a:t>
            </a:r>
          </a:p>
          <a:p>
            <a:pPr marL="285750" indent="-285750" algn="just">
              <a:buFontTx/>
              <a:buChar char="-"/>
            </a:pPr>
            <a:endParaRPr lang="ro-RO"/>
          </a:p>
          <a:p>
            <a:pPr marL="285750" indent="-285750" algn="just">
              <a:buFontTx/>
              <a:buChar char="-"/>
            </a:pPr>
            <a:r>
              <a:rPr lang="ro-RO"/>
              <a:t>2018...</a:t>
            </a:r>
          </a:p>
          <a:p>
            <a:pPr marL="285750" indent="-285750" algn="just">
              <a:buFontTx/>
              <a:buChar char="-"/>
            </a:pPr>
            <a:endParaRPr lang="ro-RO"/>
          </a:p>
          <a:p>
            <a:pPr marL="285750" indent="-285750" algn="just">
              <a:buFontTx/>
              <a:buChar char="-"/>
            </a:pPr>
            <a:r>
              <a:rPr lang="ro-RO"/>
              <a:t>2020...</a:t>
            </a:r>
          </a:p>
          <a:p>
            <a:pPr marL="285750" indent="-285750" algn="just">
              <a:buFontTx/>
              <a:buChar char="-"/>
            </a:pPr>
            <a:endParaRPr lang="ro-RO"/>
          </a:p>
          <a:p>
            <a:pPr marL="285750" indent="-285750">
              <a:buFontTx/>
              <a:buChar char="-"/>
            </a:pPr>
            <a:endParaRPr lang="ro-RO"/>
          </a:p>
        </p:txBody>
      </p:sp>
      <p:sp>
        <p:nvSpPr>
          <p:cNvPr id="7171" name="TextBox 3"/>
          <p:cNvSpPr txBox="1">
            <a:spLocks noChangeArrowheads="1"/>
          </p:cNvSpPr>
          <p:nvPr/>
        </p:nvSpPr>
        <p:spPr bwMode="auto">
          <a:xfrm>
            <a:off x="250825" y="1023938"/>
            <a:ext cx="8569325" cy="461962"/>
          </a:xfrm>
          <a:prstGeom prst="rect">
            <a:avLst/>
          </a:prstGeom>
          <a:noFill/>
          <a:ln w="9525">
            <a:noFill/>
            <a:miter lim="800000"/>
            <a:headEnd/>
            <a:tailEnd/>
          </a:ln>
        </p:spPr>
        <p:txBody>
          <a:bodyPr>
            <a:spAutoFit/>
          </a:bodyPr>
          <a:lstStyle/>
          <a:p>
            <a:r>
              <a:rPr lang="en-GB" sz="2400" b="1"/>
              <a:t>Istoricul și evoluția Procesului Bologna</a:t>
            </a:r>
            <a:r>
              <a:rPr lang="ro-RO" sz="2400" b="1"/>
              <a:t>/SEIS IV</a:t>
            </a:r>
            <a:endParaRPr lang="en-GB" sz="24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266700" y="1557338"/>
            <a:ext cx="8553450" cy="4662487"/>
          </a:xfrm>
          <a:prstGeom prst="rect">
            <a:avLst/>
          </a:prstGeom>
          <a:noFill/>
          <a:ln w="9525">
            <a:noFill/>
            <a:miter lim="800000"/>
            <a:headEnd/>
            <a:tailEnd/>
          </a:ln>
        </p:spPr>
        <p:txBody>
          <a:bodyPr>
            <a:spAutoFit/>
          </a:bodyPr>
          <a:lstStyle/>
          <a:p>
            <a:pPr marL="285750" indent="-285750">
              <a:lnSpc>
                <a:spcPct val="150000"/>
              </a:lnSpc>
              <a:buFontTx/>
              <a:buChar char="-"/>
            </a:pPr>
            <a:r>
              <a:rPr lang="ro-RO"/>
              <a:t>Miniștrii educației din statele semnatare</a:t>
            </a:r>
          </a:p>
          <a:p>
            <a:pPr marL="285750" indent="-285750">
              <a:lnSpc>
                <a:spcPct val="150000"/>
              </a:lnSpc>
              <a:buFontTx/>
              <a:buChar char="-"/>
            </a:pPr>
            <a:r>
              <a:rPr lang="ro-RO"/>
              <a:t>Bologna Follow-Up Group (BFUG)</a:t>
            </a:r>
          </a:p>
          <a:p>
            <a:pPr marL="285750" indent="-285750">
              <a:lnSpc>
                <a:spcPct val="150000"/>
              </a:lnSpc>
              <a:buFontTx/>
              <a:buChar char="-"/>
            </a:pPr>
            <a:r>
              <a:rPr lang="ro-RO"/>
              <a:t>BFUG Secretariat</a:t>
            </a:r>
          </a:p>
          <a:p>
            <a:pPr marL="285750" indent="-285750">
              <a:lnSpc>
                <a:spcPct val="150000"/>
              </a:lnSpc>
            </a:pPr>
            <a:endParaRPr lang="ro-RO"/>
          </a:p>
          <a:p>
            <a:pPr marL="285750" indent="-285750">
              <a:lnSpc>
                <a:spcPct val="150000"/>
              </a:lnSpc>
            </a:pPr>
            <a:r>
              <a:rPr lang="ro-RO"/>
              <a:t>Membri consultativi</a:t>
            </a:r>
          </a:p>
          <a:p>
            <a:pPr marL="285750" indent="-285750">
              <a:lnSpc>
                <a:spcPct val="150000"/>
              </a:lnSpc>
            </a:pPr>
            <a:endParaRPr lang="ro-RO"/>
          </a:p>
          <a:p>
            <a:pPr marL="285750" indent="-285750">
              <a:lnSpc>
                <a:spcPct val="150000"/>
              </a:lnSpc>
              <a:buFontTx/>
              <a:buChar char="-"/>
            </a:pPr>
            <a:r>
              <a:rPr lang="ro-RO"/>
              <a:t>E4 (ENQA, EUA, ESU, EURASHE) + 3 (EQAR, Education International, Business Europe)</a:t>
            </a:r>
          </a:p>
          <a:p>
            <a:pPr marL="285750" indent="-285750">
              <a:lnSpc>
                <a:spcPct val="150000"/>
              </a:lnSpc>
              <a:buFontTx/>
              <a:buChar char="-"/>
            </a:pPr>
            <a:r>
              <a:rPr lang="it-IT"/>
              <a:t>Comisia European</a:t>
            </a:r>
            <a:r>
              <a:rPr lang="ro-RO"/>
              <a:t>ă</a:t>
            </a:r>
          </a:p>
          <a:p>
            <a:pPr marL="285750" indent="-285750">
              <a:lnSpc>
                <a:spcPct val="150000"/>
              </a:lnSpc>
              <a:buFontTx/>
              <a:buChar char="-"/>
            </a:pPr>
            <a:r>
              <a:rPr lang="it-IT"/>
              <a:t>Consiliul Europei</a:t>
            </a:r>
            <a:endParaRPr lang="ro-RO"/>
          </a:p>
          <a:p>
            <a:pPr marL="285750" indent="-285750">
              <a:lnSpc>
                <a:spcPct val="150000"/>
              </a:lnSpc>
              <a:buFontTx/>
              <a:buChar char="-"/>
            </a:pPr>
            <a:r>
              <a:rPr lang="it-IT"/>
              <a:t>UNESCO-CEPES</a:t>
            </a:r>
            <a:endParaRPr lang="ro-RO"/>
          </a:p>
        </p:txBody>
      </p:sp>
      <p:sp>
        <p:nvSpPr>
          <p:cNvPr id="8195" name="TextBox 2"/>
          <p:cNvSpPr txBox="1">
            <a:spLocks noChangeArrowheads="1"/>
          </p:cNvSpPr>
          <p:nvPr/>
        </p:nvSpPr>
        <p:spPr bwMode="auto">
          <a:xfrm>
            <a:off x="266700" y="908050"/>
            <a:ext cx="7559675" cy="461963"/>
          </a:xfrm>
          <a:prstGeom prst="rect">
            <a:avLst/>
          </a:prstGeom>
          <a:noFill/>
          <a:ln w="9525">
            <a:noFill/>
            <a:miter lim="800000"/>
            <a:headEnd/>
            <a:tailEnd/>
          </a:ln>
        </p:spPr>
        <p:txBody>
          <a:bodyPr>
            <a:spAutoFit/>
          </a:bodyPr>
          <a:lstStyle/>
          <a:p>
            <a:r>
              <a:rPr lang="ro-RO" sz="2400" b="1"/>
              <a:t>Actori cheie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468313" y="2420938"/>
            <a:ext cx="8207375" cy="2862262"/>
          </a:xfrm>
          <a:prstGeom prst="rect">
            <a:avLst/>
          </a:prstGeom>
          <a:noFill/>
          <a:ln w="9525">
            <a:noFill/>
            <a:miter lim="800000"/>
            <a:headEnd/>
            <a:tailEnd/>
          </a:ln>
        </p:spPr>
        <p:txBody>
          <a:bodyPr>
            <a:spAutoFit/>
          </a:bodyPr>
          <a:lstStyle/>
          <a:p>
            <a:pPr marL="285750" indent="-285750" algn="just">
              <a:buFontTx/>
              <a:buChar char="-"/>
            </a:pPr>
            <a:r>
              <a:rPr lang="it-IT"/>
              <a:t>un cadru prin intermediul c</a:t>
            </a:r>
            <a:r>
              <a:rPr lang="ro-RO"/>
              <a:t>ă</a:t>
            </a:r>
            <a:r>
              <a:rPr lang="it-IT"/>
              <a:t>ruia statele europene s</a:t>
            </a:r>
            <a:r>
              <a:rPr lang="ro-RO"/>
              <a:t>ă</a:t>
            </a:r>
            <a:r>
              <a:rPr lang="it-IT"/>
              <a:t> creeze, p</a:t>
            </a:r>
            <a:r>
              <a:rPr lang="ro-RO"/>
              <a:t>â</a:t>
            </a:r>
            <a:r>
              <a:rPr lang="it-IT"/>
              <a:t>n</a:t>
            </a:r>
            <a:r>
              <a:rPr lang="ro-RO"/>
              <a:t>ă</a:t>
            </a:r>
            <a:r>
              <a:rPr lang="it-IT"/>
              <a:t> </a:t>
            </a:r>
            <a:r>
              <a:rPr lang="ro-RO"/>
              <a:t>î</a:t>
            </a:r>
            <a:r>
              <a:rPr lang="it-IT"/>
              <a:t>n 2010, un Spa</a:t>
            </a:r>
            <a:r>
              <a:rPr lang="ro-RO"/>
              <a:t>ț</a:t>
            </a:r>
            <a:r>
              <a:rPr lang="it-IT"/>
              <a:t>iu Unic European al </a:t>
            </a:r>
            <a:r>
              <a:rPr lang="ro-RO"/>
              <a:t>Î</a:t>
            </a:r>
            <a:r>
              <a:rPr lang="it-IT"/>
              <a:t>nv</a:t>
            </a:r>
            <a:r>
              <a:rPr lang="ro-RO"/>
              <a:t>ăță</a:t>
            </a:r>
            <a:r>
              <a:rPr lang="it-IT"/>
              <a:t>m</a:t>
            </a:r>
            <a:r>
              <a:rPr lang="ro-RO"/>
              <a:t>â</a:t>
            </a:r>
            <a:r>
              <a:rPr lang="it-IT"/>
              <a:t>ntului Superior</a:t>
            </a:r>
            <a:endParaRPr lang="ro-RO"/>
          </a:p>
          <a:p>
            <a:pPr marL="285750" indent="-285750" algn="just">
              <a:buFontTx/>
              <a:buChar char="-"/>
            </a:pPr>
            <a:endParaRPr lang="ro-RO"/>
          </a:p>
          <a:p>
            <a:pPr marL="285750" indent="-285750" algn="just">
              <a:buFontTx/>
              <a:buChar char="-"/>
            </a:pPr>
            <a:r>
              <a:rPr lang="it-IT"/>
              <a:t>dezvolta</a:t>
            </a:r>
            <a:r>
              <a:rPr lang="ro-RO"/>
              <a:t>rea</a:t>
            </a:r>
            <a:r>
              <a:rPr lang="it-IT"/>
              <a:t> </a:t>
            </a:r>
            <a:r>
              <a:rPr lang="ro-RO"/>
              <a:t>î</a:t>
            </a:r>
            <a:r>
              <a:rPr lang="it-IT"/>
              <a:t>n Europa </a:t>
            </a:r>
            <a:r>
              <a:rPr lang="ro-RO"/>
              <a:t>a unei</a:t>
            </a:r>
            <a:r>
              <a:rPr lang="it-IT"/>
              <a:t> economi</a:t>
            </a:r>
            <a:r>
              <a:rPr lang="ro-RO"/>
              <a:t>i</a:t>
            </a:r>
            <a:r>
              <a:rPr lang="it-IT"/>
              <a:t> competitiv</a:t>
            </a:r>
            <a:r>
              <a:rPr lang="ro-RO"/>
              <a:t>e</a:t>
            </a:r>
            <a:r>
              <a:rPr lang="it-IT"/>
              <a:t>, bazat</a:t>
            </a:r>
            <a:r>
              <a:rPr lang="ro-RO"/>
              <a:t>e</a:t>
            </a:r>
            <a:r>
              <a:rPr lang="it-IT"/>
              <a:t> pe cunoa</a:t>
            </a:r>
            <a:r>
              <a:rPr lang="ro-RO"/>
              <a:t>ș</a:t>
            </a:r>
            <a:r>
              <a:rPr lang="it-IT"/>
              <a:t>tere, care ar avea poten</a:t>
            </a:r>
            <a:r>
              <a:rPr lang="ro-RO"/>
              <a:t>ț</a:t>
            </a:r>
            <a:r>
              <a:rPr lang="it-IT"/>
              <a:t>ialul de a oferi locuri de munc</a:t>
            </a:r>
            <a:r>
              <a:rPr lang="ro-RO"/>
              <a:t>ă</a:t>
            </a:r>
            <a:r>
              <a:rPr lang="it-IT"/>
              <a:t> mai bune </a:t>
            </a:r>
            <a:r>
              <a:rPr lang="ro-RO"/>
              <a:t>ș</a:t>
            </a:r>
            <a:r>
              <a:rPr lang="it-IT"/>
              <a:t>i de a crea o mai mare coeziune social</a:t>
            </a:r>
            <a:r>
              <a:rPr lang="ro-RO"/>
              <a:t>ă</a:t>
            </a:r>
            <a:r>
              <a:rPr lang="it-IT"/>
              <a:t>.</a:t>
            </a:r>
            <a:endParaRPr lang="ro-RO"/>
          </a:p>
          <a:p>
            <a:pPr marL="285750" indent="-285750" algn="just">
              <a:buFontTx/>
              <a:buChar char="-"/>
            </a:pPr>
            <a:endParaRPr lang="ro-RO"/>
          </a:p>
          <a:p>
            <a:pPr marL="285750" indent="-285750" algn="just">
              <a:buFontTx/>
              <a:buChar char="-"/>
            </a:pPr>
            <a:r>
              <a:rPr lang="ro-RO"/>
              <a:t>c</a:t>
            </a:r>
            <a:r>
              <a:rPr lang="it-IT"/>
              <a:t>on</a:t>
            </a:r>
            <a:r>
              <a:rPr lang="ro-RO"/>
              <a:t>ș</a:t>
            </a:r>
            <a:r>
              <a:rPr lang="it-IT"/>
              <a:t>tientizarea faptului c</a:t>
            </a:r>
            <a:r>
              <a:rPr lang="ro-RO"/>
              <a:t>ă</a:t>
            </a:r>
            <a:r>
              <a:rPr lang="it-IT"/>
              <a:t> Europa Cunoa</a:t>
            </a:r>
            <a:r>
              <a:rPr lang="ro-RO"/>
              <a:t>ș</a:t>
            </a:r>
            <a:r>
              <a:rPr lang="it-IT"/>
              <a:t>terii este un factor indispensabil al cre</a:t>
            </a:r>
            <a:r>
              <a:rPr lang="ro-RO"/>
              <a:t>ș</a:t>
            </a:r>
            <a:r>
              <a:rPr lang="it-IT"/>
              <a:t>terii social-umane, precum </a:t>
            </a:r>
            <a:r>
              <a:rPr lang="ro-RO"/>
              <a:t>ș</a:t>
            </a:r>
            <a:r>
              <a:rPr lang="it-IT"/>
              <a:t>i o component</a:t>
            </a:r>
            <a:r>
              <a:rPr lang="ro-RO"/>
              <a:t>ă</a:t>
            </a:r>
            <a:r>
              <a:rPr lang="it-IT"/>
              <a:t> esen</a:t>
            </a:r>
            <a:r>
              <a:rPr lang="ro-RO"/>
              <a:t>ț</a:t>
            </a:r>
            <a:r>
              <a:rPr lang="it-IT"/>
              <a:t>ial</a:t>
            </a:r>
            <a:r>
              <a:rPr lang="ro-RO"/>
              <a:t>ă</a:t>
            </a:r>
            <a:r>
              <a:rPr lang="it-IT"/>
              <a:t> a procesului de consolidare </a:t>
            </a:r>
            <a:r>
              <a:rPr lang="ro-RO"/>
              <a:t>ș</a:t>
            </a:r>
            <a:r>
              <a:rPr lang="it-IT"/>
              <a:t>i </a:t>
            </a:r>
            <a:r>
              <a:rPr lang="ro-RO"/>
              <a:t>î</a:t>
            </a:r>
            <a:r>
              <a:rPr lang="it-IT"/>
              <a:t>mbog</a:t>
            </a:r>
            <a:r>
              <a:rPr lang="ro-RO"/>
              <a:t>ăț</a:t>
            </a:r>
            <a:r>
              <a:rPr lang="it-IT"/>
              <a:t>ire a cet</a:t>
            </a:r>
            <a:r>
              <a:rPr lang="ro-RO"/>
              <a:t>ăț</a:t>
            </a:r>
            <a:r>
              <a:rPr lang="it-IT"/>
              <a:t>eniei europene</a:t>
            </a:r>
            <a:endParaRPr lang="ro-RO"/>
          </a:p>
        </p:txBody>
      </p:sp>
      <p:sp>
        <p:nvSpPr>
          <p:cNvPr id="9219" name="TextBox 2"/>
          <p:cNvSpPr txBox="1">
            <a:spLocks noChangeArrowheads="1"/>
          </p:cNvSpPr>
          <p:nvPr/>
        </p:nvSpPr>
        <p:spPr bwMode="auto">
          <a:xfrm>
            <a:off x="468313" y="836613"/>
            <a:ext cx="8207375" cy="676275"/>
          </a:xfrm>
          <a:prstGeom prst="rect">
            <a:avLst/>
          </a:prstGeom>
          <a:noFill/>
          <a:ln w="9525">
            <a:noFill/>
            <a:miter lim="800000"/>
            <a:headEnd/>
            <a:tailEnd/>
          </a:ln>
        </p:spPr>
        <p:txBody>
          <a:bodyPr>
            <a:spAutoFit/>
          </a:bodyPr>
          <a:lstStyle/>
          <a:p>
            <a:r>
              <a:rPr lang="ro-RO" sz="2000" b="1"/>
              <a:t>Ce presupune?</a:t>
            </a:r>
          </a:p>
          <a:p>
            <a:endParaRPr lang="ro-R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2428</TotalTime>
  <Words>1120</Words>
  <Application>Microsoft Office PowerPoint</Application>
  <PresentationFormat>On-screen Show (4:3)</PresentationFormat>
  <Paragraphs>132</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Andrei Craciun</dc:creator>
  <cp:lastModifiedBy>radu.damian</cp:lastModifiedBy>
  <cp:revision>135</cp:revision>
  <dcterms:created xsi:type="dcterms:W3CDTF">2009-02-27T10:22:31Z</dcterms:created>
  <dcterms:modified xsi:type="dcterms:W3CDTF">2015-05-27T09:06:33Z</dcterms:modified>
</cp:coreProperties>
</file>