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0"/>
  </p:notesMasterIdLst>
  <p:sldIdLst>
    <p:sldId id="264" r:id="rId4"/>
    <p:sldId id="268" r:id="rId5"/>
    <p:sldId id="282" r:id="rId6"/>
    <p:sldId id="283" r:id="rId7"/>
    <p:sldId id="293" r:id="rId8"/>
    <p:sldId id="269" r:id="rId9"/>
    <p:sldId id="271" r:id="rId10"/>
    <p:sldId id="272" r:id="rId11"/>
    <p:sldId id="273" r:id="rId12"/>
    <p:sldId id="274" r:id="rId13"/>
    <p:sldId id="275" r:id="rId14"/>
    <p:sldId id="276" r:id="rId15"/>
    <p:sldId id="279" r:id="rId16"/>
    <p:sldId id="278" r:id="rId17"/>
    <p:sldId id="280" r:id="rId18"/>
    <p:sldId id="281" r:id="rId19"/>
    <p:sldId id="284" r:id="rId20"/>
    <p:sldId id="285" r:id="rId21"/>
    <p:sldId id="286" r:id="rId22"/>
    <p:sldId id="287" r:id="rId23"/>
    <p:sldId id="288" r:id="rId24"/>
    <p:sldId id="289" r:id="rId25"/>
    <p:sldId id="292" r:id="rId26"/>
    <p:sldId id="290" r:id="rId27"/>
    <p:sldId id="259" r:id="rId28"/>
    <p:sldId id="291"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003300"/>
    <a:srgbClr val="006600"/>
    <a:srgbClr val="FFFF99"/>
    <a:srgbClr val="FFFFCC"/>
    <a:srgbClr val="319331"/>
    <a:srgbClr val="000099"/>
    <a:srgbClr val="00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94660"/>
  </p:normalViewPr>
  <p:slideViewPr>
    <p:cSldViewPr>
      <p:cViewPr varScale="1">
        <p:scale>
          <a:sx n="86" d="100"/>
          <a:sy n="86" d="100"/>
        </p:scale>
        <p:origin x="-189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73C80FC-222D-4965-AC90-4D90843764D3}" type="datetimeFigureOut">
              <a:rPr lang="en-US"/>
              <a:pPr>
                <a:defRPr/>
              </a:pPr>
              <a:t>5/19/2015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90BF16F-77BF-4041-B62D-EA049570BCBD}" type="slidenum">
              <a:rPr lang="en-US"/>
              <a:pPr>
                <a:defRPr/>
              </a:pPr>
              <a:t>‹#›</a:t>
            </a:fld>
            <a:endParaRPr lang="en-US"/>
          </a:p>
        </p:txBody>
      </p:sp>
    </p:spTree>
    <p:extLst>
      <p:ext uri="{BB962C8B-B14F-4D97-AF65-F5344CB8AC3E}">
        <p14:creationId xmlns:p14="http://schemas.microsoft.com/office/powerpoint/2010/main" xmlns="" val="14727546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D12B7DD-A299-4890-9581-152D60B5E23D}" type="datetime1">
              <a:rPr lang="en-US"/>
              <a:pPr>
                <a:defRPr/>
              </a:pPr>
              <a:t>5/19/2015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Proiect cofinanţat din Fondul Social European prin Programul Operaţional Sectorial Dezvoltarea Resurselor Umane 2007 – 2013</a:t>
            </a:r>
          </a:p>
        </p:txBody>
      </p:sp>
      <p:sp>
        <p:nvSpPr>
          <p:cNvPr id="6" name="Slide Number Placeholder 5"/>
          <p:cNvSpPr>
            <a:spLocks noGrp="1"/>
          </p:cNvSpPr>
          <p:nvPr>
            <p:ph type="sldNum" sz="quarter" idx="12"/>
          </p:nvPr>
        </p:nvSpPr>
        <p:spPr/>
        <p:txBody>
          <a:bodyPr/>
          <a:lstStyle>
            <a:lvl1pPr>
              <a:defRPr/>
            </a:lvl1pPr>
          </a:lstStyle>
          <a:p>
            <a:pPr>
              <a:defRPr/>
            </a:pPr>
            <a:fld id="{9B119C51-F4D6-4C32-A28F-61A7BD8C55B0}" type="slidenum">
              <a:rPr lang="en-US"/>
              <a:pPr>
                <a:defRPr/>
              </a:pPr>
              <a:t>‹#›</a:t>
            </a:fld>
            <a:endParaRPr 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A5A332-22F7-42F0-9D0B-87833BB91359}" type="datetime1">
              <a:rPr lang="en-US"/>
              <a:pPr>
                <a:defRPr/>
              </a:pPr>
              <a:t>5/19/2015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Proiect cofinanţat din Fondul Social European prin Programul Operaţional Sectorial Dezvoltarea Resurselor Umane 2007 – 2013</a:t>
            </a:r>
          </a:p>
        </p:txBody>
      </p:sp>
      <p:sp>
        <p:nvSpPr>
          <p:cNvPr id="6" name="Slide Number Placeholder 5"/>
          <p:cNvSpPr>
            <a:spLocks noGrp="1"/>
          </p:cNvSpPr>
          <p:nvPr>
            <p:ph type="sldNum" sz="quarter" idx="12"/>
          </p:nvPr>
        </p:nvSpPr>
        <p:spPr/>
        <p:txBody>
          <a:bodyPr/>
          <a:lstStyle>
            <a:lvl1pPr>
              <a:defRPr/>
            </a:lvl1pPr>
          </a:lstStyle>
          <a:p>
            <a:pPr>
              <a:defRPr/>
            </a:pPr>
            <a:fld id="{1BB367AB-E412-443C-A355-1560C534F9C2}" type="slidenum">
              <a:rPr lang="en-US"/>
              <a:pPr>
                <a:defRPr/>
              </a:pPr>
              <a:t>‹#›</a:t>
            </a:fld>
            <a:endParaRPr 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C2537D-255A-4619-B669-089EBDA36874}" type="datetime1">
              <a:rPr lang="en-US"/>
              <a:pPr>
                <a:defRPr/>
              </a:pPr>
              <a:t>5/19/2015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Proiect cofinanţat din Fondul Social European prin Programul Operaţional Sectorial Dezvoltarea Resurselor Umane 2007 – 2013</a:t>
            </a:r>
          </a:p>
        </p:txBody>
      </p:sp>
      <p:sp>
        <p:nvSpPr>
          <p:cNvPr id="6" name="Slide Number Placeholder 5"/>
          <p:cNvSpPr>
            <a:spLocks noGrp="1"/>
          </p:cNvSpPr>
          <p:nvPr>
            <p:ph type="sldNum" sz="quarter" idx="12"/>
          </p:nvPr>
        </p:nvSpPr>
        <p:spPr/>
        <p:txBody>
          <a:bodyPr/>
          <a:lstStyle>
            <a:lvl1pPr>
              <a:defRPr/>
            </a:lvl1pPr>
          </a:lstStyle>
          <a:p>
            <a:pPr>
              <a:defRPr/>
            </a:pPr>
            <a:fld id="{33476AFA-C466-4815-9E2D-1B13E1E0C590}" type="slidenum">
              <a:rPr lang="en-US"/>
              <a:pPr>
                <a:defRPr/>
              </a:pPr>
              <a:t>‹#›</a:t>
            </a:fld>
            <a:endParaRPr 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04906C3-B2D4-4C17-9E1D-A8A6CAD54279}" type="datetime1">
              <a:rPr lang="en-US"/>
              <a:pPr>
                <a:defRPr/>
              </a:pPr>
              <a:t>5/19/2015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Proiect cofinanţat din Fondul Social European prin Programul Operaţional Sectorial Dezvoltarea Resurselor Umane 2007 – 2013</a:t>
            </a:r>
          </a:p>
        </p:txBody>
      </p:sp>
      <p:sp>
        <p:nvSpPr>
          <p:cNvPr id="6" name="Slide Number Placeholder 5"/>
          <p:cNvSpPr>
            <a:spLocks noGrp="1"/>
          </p:cNvSpPr>
          <p:nvPr>
            <p:ph type="sldNum" sz="quarter" idx="12"/>
          </p:nvPr>
        </p:nvSpPr>
        <p:spPr/>
        <p:txBody>
          <a:bodyPr/>
          <a:lstStyle>
            <a:lvl1pPr>
              <a:defRPr/>
            </a:lvl1pPr>
          </a:lstStyle>
          <a:p>
            <a:pPr>
              <a:defRPr/>
            </a:pPr>
            <a:fld id="{7F5889E0-828A-41A6-8E53-D6BD43C9FBD0}" type="slidenum">
              <a:rPr lang="en-US"/>
              <a:pPr>
                <a:defRPr/>
              </a:pPr>
              <a:t>‹#›</a:t>
            </a:fld>
            <a:endParaRPr 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C4C0DD-0C59-4A59-B714-73C5E22F9A68}" type="datetime1">
              <a:rPr lang="en-US"/>
              <a:pPr>
                <a:defRPr/>
              </a:pPr>
              <a:t>5/19/2015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Proiect cofinanţat din Fondul Social European prin Programul Operaţional Sectorial Dezvoltarea Resurselor Umane 2007 – 2013</a:t>
            </a:r>
          </a:p>
        </p:txBody>
      </p:sp>
      <p:sp>
        <p:nvSpPr>
          <p:cNvPr id="6" name="Slide Number Placeholder 5"/>
          <p:cNvSpPr>
            <a:spLocks noGrp="1"/>
          </p:cNvSpPr>
          <p:nvPr>
            <p:ph type="sldNum" sz="quarter" idx="12"/>
          </p:nvPr>
        </p:nvSpPr>
        <p:spPr/>
        <p:txBody>
          <a:bodyPr/>
          <a:lstStyle>
            <a:lvl1pPr>
              <a:defRPr/>
            </a:lvl1pPr>
          </a:lstStyle>
          <a:p>
            <a:pPr>
              <a:defRPr/>
            </a:pPr>
            <a:fld id="{6015F03F-065D-4D78-857F-7AB9FF6BFA75}" type="slidenum">
              <a:rPr lang="en-US"/>
              <a:pPr>
                <a:defRPr/>
              </a:pPr>
              <a:t>‹#›</a:t>
            </a:fld>
            <a:endParaRPr lang="en-US"/>
          </a:p>
        </p:txBody>
      </p:sp>
    </p:spTree>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4A1CB52-6741-406B-830C-D4A9BE75331A}" type="datetime1">
              <a:rPr lang="en-US"/>
              <a:pPr>
                <a:defRPr/>
              </a:pPr>
              <a:t>5/19/2015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Proiect cofinanţat din Fondul Social European prin Programul Operaţional Sectorial Dezvoltarea Resurselor Umane 2007 – 2013</a:t>
            </a:r>
          </a:p>
        </p:txBody>
      </p:sp>
      <p:sp>
        <p:nvSpPr>
          <p:cNvPr id="6" name="Slide Number Placeholder 5"/>
          <p:cNvSpPr>
            <a:spLocks noGrp="1"/>
          </p:cNvSpPr>
          <p:nvPr>
            <p:ph type="sldNum" sz="quarter" idx="12"/>
          </p:nvPr>
        </p:nvSpPr>
        <p:spPr/>
        <p:txBody>
          <a:bodyPr/>
          <a:lstStyle>
            <a:lvl1pPr>
              <a:defRPr/>
            </a:lvl1pPr>
          </a:lstStyle>
          <a:p>
            <a:pPr>
              <a:defRPr/>
            </a:pPr>
            <a:fld id="{E043CCC6-CE40-4102-A167-9E8AB1948BD1}" type="slidenum">
              <a:rPr lang="en-US"/>
              <a:pPr>
                <a:defRPr/>
              </a:pPr>
              <a:t>‹#›</a:t>
            </a:fld>
            <a:endParaRPr lang="en-US"/>
          </a:p>
        </p:txBody>
      </p:sp>
    </p:spTree>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F29E9C6-FEE6-4632-9D21-F8E619ADFD93}" type="datetime1">
              <a:rPr lang="en-US"/>
              <a:pPr>
                <a:defRPr/>
              </a:pPr>
              <a:t>5/19/2015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Proiect cofinanţat din Fondul Social European prin Programul Operaţional Sectorial Dezvoltarea Resurselor Umane 2007 – 2013</a:t>
            </a:r>
          </a:p>
        </p:txBody>
      </p:sp>
      <p:sp>
        <p:nvSpPr>
          <p:cNvPr id="7" name="Slide Number Placeholder 5"/>
          <p:cNvSpPr>
            <a:spLocks noGrp="1"/>
          </p:cNvSpPr>
          <p:nvPr>
            <p:ph type="sldNum" sz="quarter" idx="12"/>
          </p:nvPr>
        </p:nvSpPr>
        <p:spPr/>
        <p:txBody>
          <a:bodyPr/>
          <a:lstStyle>
            <a:lvl1pPr>
              <a:defRPr/>
            </a:lvl1pPr>
          </a:lstStyle>
          <a:p>
            <a:pPr>
              <a:defRPr/>
            </a:pPr>
            <a:fld id="{9F872915-D112-42E9-B613-441AB4AE095F}" type="slidenum">
              <a:rPr lang="en-US"/>
              <a:pPr>
                <a:defRPr/>
              </a:pPr>
              <a:t>‹#›</a:t>
            </a:fld>
            <a:endParaRPr lang="en-US"/>
          </a:p>
        </p:txBody>
      </p:sp>
    </p:spTree>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1D4635D-8CD1-44EF-8183-16EE497ED66E}" type="datetime1">
              <a:rPr lang="en-US"/>
              <a:pPr>
                <a:defRPr/>
              </a:pPr>
              <a:t>5/19/2015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Proiect cofinanţat din Fondul Social European prin Programul Operaţional Sectorial Dezvoltarea Resurselor Umane 2007 – 2013</a:t>
            </a:r>
          </a:p>
        </p:txBody>
      </p:sp>
      <p:sp>
        <p:nvSpPr>
          <p:cNvPr id="9" name="Slide Number Placeholder 5"/>
          <p:cNvSpPr>
            <a:spLocks noGrp="1"/>
          </p:cNvSpPr>
          <p:nvPr>
            <p:ph type="sldNum" sz="quarter" idx="12"/>
          </p:nvPr>
        </p:nvSpPr>
        <p:spPr/>
        <p:txBody>
          <a:bodyPr/>
          <a:lstStyle>
            <a:lvl1pPr>
              <a:defRPr/>
            </a:lvl1pPr>
          </a:lstStyle>
          <a:p>
            <a:pPr>
              <a:defRPr/>
            </a:pPr>
            <a:fld id="{6AAAD1D9-D875-4B79-BA52-A2C4C7F37264}" type="slidenum">
              <a:rPr lang="en-US"/>
              <a:pPr>
                <a:defRPr/>
              </a:pPr>
              <a:t>‹#›</a:t>
            </a:fld>
            <a:endParaRPr lang="en-US"/>
          </a:p>
        </p:txBody>
      </p:sp>
    </p:spTree>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8F82D63-7F5E-4C1D-B57F-A4510381F039}" type="datetime1">
              <a:rPr lang="en-US"/>
              <a:pPr>
                <a:defRPr/>
              </a:pPr>
              <a:t>5/19/2015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Proiect cofinanţat din Fondul Social European prin Programul Operaţional Sectorial Dezvoltarea Resurselor Umane 2007 – 2013</a:t>
            </a:r>
          </a:p>
        </p:txBody>
      </p:sp>
      <p:sp>
        <p:nvSpPr>
          <p:cNvPr id="5" name="Slide Number Placeholder 5"/>
          <p:cNvSpPr>
            <a:spLocks noGrp="1"/>
          </p:cNvSpPr>
          <p:nvPr>
            <p:ph type="sldNum" sz="quarter" idx="12"/>
          </p:nvPr>
        </p:nvSpPr>
        <p:spPr/>
        <p:txBody>
          <a:bodyPr/>
          <a:lstStyle>
            <a:lvl1pPr>
              <a:defRPr/>
            </a:lvl1pPr>
          </a:lstStyle>
          <a:p>
            <a:pPr>
              <a:defRPr/>
            </a:pPr>
            <a:fld id="{44F8CC32-8CD2-4759-AC72-6E015FCCF32D}" type="slidenum">
              <a:rPr lang="en-US"/>
              <a:pPr>
                <a:defRPr/>
              </a:pPr>
              <a:t>‹#›</a:t>
            </a:fld>
            <a:endParaRPr lang="en-US"/>
          </a:p>
        </p:txBody>
      </p:sp>
    </p:spTree>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456BA5C-615E-49F5-B9C9-48903578552A}" type="datetime1">
              <a:rPr lang="en-US"/>
              <a:pPr>
                <a:defRPr/>
              </a:pPr>
              <a:t>5/19/2015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Proiect cofinanţat din Fondul Social European prin Programul Operaţional Sectorial Dezvoltarea Resurselor Umane 2007 – 2013</a:t>
            </a:r>
          </a:p>
        </p:txBody>
      </p:sp>
      <p:sp>
        <p:nvSpPr>
          <p:cNvPr id="4" name="Slide Number Placeholder 5"/>
          <p:cNvSpPr>
            <a:spLocks noGrp="1"/>
          </p:cNvSpPr>
          <p:nvPr>
            <p:ph type="sldNum" sz="quarter" idx="12"/>
          </p:nvPr>
        </p:nvSpPr>
        <p:spPr/>
        <p:txBody>
          <a:bodyPr/>
          <a:lstStyle>
            <a:lvl1pPr>
              <a:defRPr/>
            </a:lvl1pPr>
          </a:lstStyle>
          <a:p>
            <a:pPr>
              <a:defRPr/>
            </a:pPr>
            <a:fld id="{39570DA0-2797-4228-9DFE-7E3D795D834D}" type="slidenum">
              <a:rPr lang="en-US"/>
              <a:pPr>
                <a:defRPr/>
              </a:pPr>
              <a:t>‹#›</a:t>
            </a:fld>
            <a:endParaRPr lang="en-US"/>
          </a:p>
        </p:txBody>
      </p:sp>
    </p:spTree>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8A8084-EA99-4F1C-8189-46264F591E8D}" type="datetime1">
              <a:rPr lang="en-US"/>
              <a:pPr>
                <a:defRPr/>
              </a:pPr>
              <a:t>5/19/2015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Proiect cofinanţat din Fondul Social European prin Programul Operaţional Sectorial Dezvoltarea Resurselor Umane 2007 – 2013</a:t>
            </a:r>
          </a:p>
        </p:txBody>
      </p:sp>
      <p:sp>
        <p:nvSpPr>
          <p:cNvPr id="7" name="Slide Number Placeholder 5"/>
          <p:cNvSpPr>
            <a:spLocks noGrp="1"/>
          </p:cNvSpPr>
          <p:nvPr>
            <p:ph type="sldNum" sz="quarter" idx="12"/>
          </p:nvPr>
        </p:nvSpPr>
        <p:spPr/>
        <p:txBody>
          <a:bodyPr/>
          <a:lstStyle>
            <a:lvl1pPr>
              <a:defRPr/>
            </a:lvl1pPr>
          </a:lstStyle>
          <a:p>
            <a:pPr>
              <a:defRPr/>
            </a:pPr>
            <a:fld id="{D0CD3D7A-4E11-4D36-870D-153DD3A8736F}" type="slidenum">
              <a:rPr lang="en-US"/>
              <a:pPr>
                <a:defRPr/>
              </a:pPr>
              <a:t>‹#›</a:t>
            </a:fld>
            <a:endParaRPr lang="en-US"/>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18DEA0-EC2D-48F5-80F5-8C0F276633A8}" type="datetime1">
              <a:rPr lang="en-US"/>
              <a:pPr>
                <a:defRPr/>
              </a:pPr>
              <a:t>5/19/2015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Proiect cofinanţat din Fondul Social European prin Programul Operaţional Sectorial Dezvoltarea Resurselor Umane 2007 – 2013</a:t>
            </a:r>
          </a:p>
        </p:txBody>
      </p:sp>
      <p:sp>
        <p:nvSpPr>
          <p:cNvPr id="6" name="Slide Number Placeholder 5"/>
          <p:cNvSpPr>
            <a:spLocks noGrp="1"/>
          </p:cNvSpPr>
          <p:nvPr>
            <p:ph type="sldNum" sz="quarter" idx="12"/>
          </p:nvPr>
        </p:nvSpPr>
        <p:spPr/>
        <p:txBody>
          <a:bodyPr/>
          <a:lstStyle>
            <a:lvl1pPr>
              <a:defRPr/>
            </a:lvl1pPr>
          </a:lstStyle>
          <a:p>
            <a:pPr>
              <a:defRPr/>
            </a:pPr>
            <a:fld id="{42B177FD-759A-4744-BF70-B34A81788152}" type="slidenum">
              <a:rPr lang="en-US"/>
              <a:pPr>
                <a:defRPr/>
              </a:pPr>
              <a:t>‹#›</a:t>
            </a:fld>
            <a:endParaRPr lang="en-US"/>
          </a:p>
        </p:txBody>
      </p:sp>
    </p:spTree>
  </p:cSld>
  <p:clrMapOvr>
    <a:masterClrMapping/>
  </p:clrMapOvr>
  <p:transition>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2E943A-7E0F-4109-990B-D9D8E737F3E4}" type="datetime1">
              <a:rPr lang="en-US"/>
              <a:pPr>
                <a:defRPr/>
              </a:pPr>
              <a:t>5/19/2015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Proiect cofinanţat din Fondul Social European prin Programul Operaţional Sectorial Dezvoltarea Resurselor Umane 2007 – 2013</a:t>
            </a:r>
          </a:p>
        </p:txBody>
      </p:sp>
      <p:sp>
        <p:nvSpPr>
          <p:cNvPr id="7" name="Slide Number Placeholder 5"/>
          <p:cNvSpPr>
            <a:spLocks noGrp="1"/>
          </p:cNvSpPr>
          <p:nvPr>
            <p:ph type="sldNum" sz="quarter" idx="12"/>
          </p:nvPr>
        </p:nvSpPr>
        <p:spPr/>
        <p:txBody>
          <a:bodyPr/>
          <a:lstStyle>
            <a:lvl1pPr>
              <a:defRPr/>
            </a:lvl1pPr>
          </a:lstStyle>
          <a:p>
            <a:pPr>
              <a:defRPr/>
            </a:pPr>
            <a:fld id="{F88BCCA1-A496-4669-979F-62AABD0BA255}" type="slidenum">
              <a:rPr lang="en-US"/>
              <a:pPr>
                <a:defRPr/>
              </a:pPr>
              <a:t>‹#›</a:t>
            </a:fld>
            <a:endParaRPr lang="en-US"/>
          </a:p>
        </p:txBody>
      </p:sp>
    </p:spTree>
  </p:cSld>
  <p:clrMapOvr>
    <a:masterClrMapping/>
  </p:clrMapOvr>
  <p:transition>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94DF94-C1BA-4DCB-B442-207636FC5566}" type="datetime1">
              <a:rPr lang="en-US"/>
              <a:pPr>
                <a:defRPr/>
              </a:pPr>
              <a:t>5/19/2015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Proiect cofinanţat din Fondul Social European prin Programul Operaţional Sectorial Dezvoltarea Resurselor Umane 2007 – 2013</a:t>
            </a:r>
          </a:p>
        </p:txBody>
      </p:sp>
      <p:sp>
        <p:nvSpPr>
          <p:cNvPr id="6" name="Slide Number Placeholder 5"/>
          <p:cNvSpPr>
            <a:spLocks noGrp="1"/>
          </p:cNvSpPr>
          <p:nvPr>
            <p:ph type="sldNum" sz="quarter" idx="12"/>
          </p:nvPr>
        </p:nvSpPr>
        <p:spPr/>
        <p:txBody>
          <a:bodyPr/>
          <a:lstStyle>
            <a:lvl1pPr>
              <a:defRPr/>
            </a:lvl1pPr>
          </a:lstStyle>
          <a:p>
            <a:pPr>
              <a:defRPr/>
            </a:pPr>
            <a:fld id="{A41781F3-3F2E-4670-8DC2-FF4B1410AA47}" type="slidenum">
              <a:rPr lang="en-US"/>
              <a:pPr>
                <a:defRPr/>
              </a:pPr>
              <a:t>‹#›</a:t>
            </a:fld>
            <a:endParaRPr lang="en-US"/>
          </a:p>
        </p:txBody>
      </p:sp>
    </p:spTree>
  </p:cSld>
  <p:clrMapOvr>
    <a:masterClrMapping/>
  </p:clrMapOvr>
  <p:transition>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9B490B-6F19-444F-99D3-E56EB84796EF}" type="datetime1">
              <a:rPr lang="en-US"/>
              <a:pPr>
                <a:defRPr/>
              </a:pPr>
              <a:t>5/19/2015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Proiect cofinanţat din Fondul Social European prin Programul Operaţional Sectorial Dezvoltarea Resurselor Umane 2007 – 2013</a:t>
            </a:r>
          </a:p>
        </p:txBody>
      </p:sp>
      <p:sp>
        <p:nvSpPr>
          <p:cNvPr id="6" name="Slide Number Placeholder 5"/>
          <p:cNvSpPr>
            <a:spLocks noGrp="1"/>
          </p:cNvSpPr>
          <p:nvPr>
            <p:ph type="sldNum" sz="quarter" idx="12"/>
          </p:nvPr>
        </p:nvSpPr>
        <p:spPr/>
        <p:txBody>
          <a:bodyPr/>
          <a:lstStyle>
            <a:lvl1pPr>
              <a:defRPr/>
            </a:lvl1pPr>
          </a:lstStyle>
          <a:p>
            <a:pPr>
              <a:defRPr/>
            </a:pPr>
            <a:fld id="{8431D350-B6A5-4D24-84BF-694DF2848089}" type="slidenum">
              <a:rPr lang="en-US"/>
              <a:pPr>
                <a:defRPr/>
              </a:pPr>
              <a:t>‹#›</a:t>
            </a:fld>
            <a:endParaRPr lang="en-US"/>
          </a:p>
        </p:txBody>
      </p:sp>
    </p:spTree>
  </p:cSld>
  <p:clrMapOvr>
    <a:masterClrMapping/>
  </p:clrMapOvr>
  <p:transition>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7FF19FC-CFD5-45EA-B2FF-00FE7330D005}" type="datetime1">
              <a:rPr lang="en-US"/>
              <a:pPr>
                <a:defRPr/>
              </a:pPr>
              <a:t>5/19/2015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Proiect cofinanţat din Fondul Social European prin Programul Operaţional Sectorial Dezvoltarea Resurselor Umane 2007 – 2013</a:t>
            </a:r>
          </a:p>
        </p:txBody>
      </p:sp>
      <p:sp>
        <p:nvSpPr>
          <p:cNvPr id="6" name="Slide Number Placeholder 5"/>
          <p:cNvSpPr>
            <a:spLocks noGrp="1"/>
          </p:cNvSpPr>
          <p:nvPr>
            <p:ph type="sldNum" sz="quarter" idx="12"/>
          </p:nvPr>
        </p:nvSpPr>
        <p:spPr/>
        <p:txBody>
          <a:bodyPr/>
          <a:lstStyle>
            <a:lvl1pPr>
              <a:defRPr/>
            </a:lvl1pPr>
          </a:lstStyle>
          <a:p>
            <a:pPr>
              <a:defRPr/>
            </a:pPr>
            <a:fld id="{AC840116-3413-4E61-8851-91B192D576E8}" type="slidenum">
              <a:rPr lang="en-US"/>
              <a:pPr>
                <a:defRPr/>
              </a:pPr>
              <a:t>‹#›</a:t>
            </a:fld>
            <a:endParaRPr lang="en-US"/>
          </a:p>
        </p:txBody>
      </p:sp>
    </p:spTree>
  </p:cSld>
  <p:clrMapOvr>
    <a:masterClrMapping/>
  </p:clrMapOvr>
  <p:transition>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D3430E3-A73F-46BB-8DD5-1F7A2B615509}" type="datetime1">
              <a:rPr lang="en-US"/>
              <a:pPr>
                <a:defRPr/>
              </a:pPr>
              <a:t>5/19/2015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Proiect cofinanţat din Fondul Social European prin Programul Operaţional Sectorial Dezvoltarea Resurselor Umane 2007 – 2013</a:t>
            </a:r>
          </a:p>
        </p:txBody>
      </p:sp>
      <p:sp>
        <p:nvSpPr>
          <p:cNvPr id="6" name="Slide Number Placeholder 5"/>
          <p:cNvSpPr>
            <a:spLocks noGrp="1"/>
          </p:cNvSpPr>
          <p:nvPr>
            <p:ph type="sldNum" sz="quarter" idx="12"/>
          </p:nvPr>
        </p:nvSpPr>
        <p:spPr/>
        <p:txBody>
          <a:bodyPr/>
          <a:lstStyle>
            <a:lvl1pPr>
              <a:defRPr/>
            </a:lvl1pPr>
          </a:lstStyle>
          <a:p>
            <a:pPr>
              <a:defRPr/>
            </a:pPr>
            <a:fld id="{4FEE69C2-603C-49E1-860C-DDAB4751374C}" type="slidenum">
              <a:rPr lang="en-US"/>
              <a:pPr>
                <a:defRPr/>
              </a:pPr>
              <a:t>‹#›</a:t>
            </a:fld>
            <a:endParaRPr lang="en-US"/>
          </a:p>
        </p:txBody>
      </p:sp>
    </p:spTree>
  </p:cSld>
  <p:clrMapOvr>
    <a:masterClrMapping/>
  </p:clrMapOvr>
  <p:transition>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9C76726-5F44-43AF-B14F-4A42F1D9CDE6}" type="datetime1">
              <a:rPr lang="en-US"/>
              <a:pPr>
                <a:defRPr/>
              </a:pPr>
              <a:t>5/19/2015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Proiect cofinanţat din Fondul Social European prin Programul Operaţional Sectorial Dezvoltarea Resurselor Umane 2007 – 2013</a:t>
            </a:r>
          </a:p>
        </p:txBody>
      </p:sp>
      <p:sp>
        <p:nvSpPr>
          <p:cNvPr id="6" name="Slide Number Placeholder 5"/>
          <p:cNvSpPr>
            <a:spLocks noGrp="1"/>
          </p:cNvSpPr>
          <p:nvPr>
            <p:ph type="sldNum" sz="quarter" idx="12"/>
          </p:nvPr>
        </p:nvSpPr>
        <p:spPr/>
        <p:txBody>
          <a:bodyPr/>
          <a:lstStyle>
            <a:lvl1pPr>
              <a:defRPr/>
            </a:lvl1pPr>
          </a:lstStyle>
          <a:p>
            <a:pPr>
              <a:defRPr/>
            </a:pPr>
            <a:fld id="{4C8EC7A4-DEBE-4C9C-9C3D-860C18437F68}" type="slidenum">
              <a:rPr lang="en-US"/>
              <a:pPr>
                <a:defRPr/>
              </a:pPr>
              <a:t>‹#›</a:t>
            </a:fld>
            <a:endParaRPr lang="en-US"/>
          </a:p>
        </p:txBody>
      </p:sp>
    </p:spTree>
  </p:cSld>
  <p:clrMapOvr>
    <a:masterClrMapping/>
  </p:clrMapOvr>
  <p:transition>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AA8CF17-5551-4715-99E6-3869CE4402AA}" type="datetime1">
              <a:rPr lang="en-US"/>
              <a:pPr>
                <a:defRPr/>
              </a:pPr>
              <a:t>5/19/2015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Proiect cofinanţat din Fondul Social European prin Programul Operaţional Sectorial Dezvoltarea Resurselor Umane 2007 – 2013</a:t>
            </a:r>
          </a:p>
        </p:txBody>
      </p:sp>
      <p:sp>
        <p:nvSpPr>
          <p:cNvPr id="7" name="Slide Number Placeholder 5"/>
          <p:cNvSpPr>
            <a:spLocks noGrp="1"/>
          </p:cNvSpPr>
          <p:nvPr>
            <p:ph type="sldNum" sz="quarter" idx="12"/>
          </p:nvPr>
        </p:nvSpPr>
        <p:spPr/>
        <p:txBody>
          <a:bodyPr/>
          <a:lstStyle>
            <a:lvl1pPr>
              <a:defRPr/>
            </a:lvl1pPr>
          </a:lstStyle>
          <a:p>
            <a:pPr>
              <a:defRPr/>
            </a:pPr>
            <a:fld id="{39AE0C90-37F4-4910-A26E-5CDA2CD702AE}" type="slidenum">
              <a:rPr lang="en-US"/>
              <a:pPr>
                <a:defRPr/>
              </a:pPr>
              <a:t>‹#›</a:t>
            </a:fld>
            <a:endParaRPr lang="en-US"/>
          </a:p>
        </p:txBody>
      </p:sp>
    </p:spTree>
  </p:cSld>
  <p:clrMapOvr>
    <a:masterClrMapping/>
  </p:clrMapOvr>
  <p:transition>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5DC159F-B287-462C-A2FB-79CD2EBAA304}" type="datetime1">
              <a:rPr lang="en-US"/>
              <a:pPr>
                <a:defRPr/>
              </a:pPr>
              <a:t>5/19/2015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Proiect cofinanţat din Fondul Social European prin Programul Operaţional Sectorial Dezvoltarea Resurselor Umane 2007 – 2013</a:t>
            </a:r>
          </a:p>
        </p:txBody>
      </p:sp>
      <p:sp>
        <p:nvSpPr>
          <p:cNvPr id="9" name="Slide Number Placeholder 5"/>
          <p:cNvSpPr>
            <a:spLocks noGrp="1"/>
          </p:cNvSpPr>
          <p:nvPr>
            <p:ph type="sldNum" sz="quarter" idx="12"/>
          </p:nvPr>
        </p:nvSpPr>
        <p:spPr/>
        <p:txBody>
          <a:bodyPr/>
          <a:lstStyle>
            <a:lvl1pPr>
              <a:defRPr/>
            </a:lvl1pPr>
          </a:lstStyle>
          <a:p>
            <a:pPr>
              <a:defRPr/>
            </a:pPr>
            <a:fld id="{0B96E910-FCA0-43A9-99CD-ED45CAAECB01}" type="slidenum">
              <a:rPr lang="en-US"/>
              <a:pPr>
                <a:defRPr/>
              </a:pPr>
              <a:t>‹#›</a:t>
            </a:fld>
            <a:endParaRPr lang="en-US"/>
          </a:p>
        </p:txBody>
      </p:sp>
    </p:spTree>
  </p:cSld>
  <p:clrMapOvr>
    <a:masterClrMapping/>
  </p:clrMapOvr>
  <p:transition>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419A2FE-247F-4320-83A3-A758A0137DB2}" type="datetime1">
              <a:rPr lang="en-US"/>
              <a:pPr>
                <a:defRPr/>
              </a:pPr>
              <a:t>5/19/2015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Proiect cofinanţat din Fondul Social European prin Programul Operaţional Sectorial Dezvoltarea Resurselor Umane 2007 – 2013</a:t>
            </a:r>
          </a:p>
        </p:txBody>
      </p:sp>
      <p:sp>
        <p:nvSpPr>
          <p:cNvPr id="5" name="Slide Number Placeholder 5"/>
          <p:cNvSpPr>
            <a:spLocks noGrp="1"/>
          </p:cNvSpPr>
          <p:nvPr>
            <p:ph type="sldNum" sz="quarter" idx="12"/>
          </p:nvPr>
        </p:nvSpPr>
        <p:spPr/>
        <p:txBody>
          <a:bodyPr/>
          <a:lstStyle>
            <a:lvl1pPr>
              <a:defRPr/>
            </a:lvl1pPr>
          </a:lstStyle>
          <a:p>
            <a:pPr>
              <a:defRPr/>
            </a:pPr>
            <a:fld id="{CAB08D0F-ADDB-46CC-AB07-FA8507A80822}" type="slidenum">
              <a:rPr lang="en-US"/>
              <a:pPr>
                <a:defRPr/>
              </a:pPr>
              <a:t>‹#›</a:t>
            </a:fld>
            <a:endParaRPr lang="en-US"/>
          </a:p>
        </p:txBody>
      </p:sp>
    </p:spTree>
  </p:cSld>
  <p:clrMapOvr>
    <a:masterClrMapping/>
  </p:clrMapOvr>
  <p:transition>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843E0C6-2AB7-423E-930D-B92F93DB1FFA}" type="datetime1">
              <a:rPr lang="en-US"/>
              <a:pPr>
                <a:defRPr/>
              </a:pPr>
              <a:t>5/19/2015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Proiect cofinanţat din Fondul Social European prin Programul Operaţional Sectorial Dezvoltarea Resurselor Umane 2007 – 2013</a:t>
            </a:r>
          </a:p>
        </p:txBody>
      </p:sp>
      <p:sp>
        <p:nvSpPr>
          <p:cNvPr id="4" name="Slide Number Placeholder 5"/>
          <p:cNvSpPr>
            <a:spLocks noGrp="1"/>
          </p:cNvSpPr>
          <p:nvPr>
            <p:ph type="sldNum" sz="quarter" idx="12"/>
          </p:nvPr>
        </p:nvSpPr>
        <p:spPr/>
        <p:txBody>
          <a:bodyPr/>
          <a:lstStyle>
            <a:lvl1pPr>
              <a:defRPr/>
            </a:lvl1pPr>
          </a:lstStyle>
          <a:p>
            <a:pPr>
              <a:defRPr/>
            </a:pPr>
            <a:fld id="{2B82A588-192B-48BF-BE41-6004A8814E3C}" type="slidenum">
              <a:rPr lang="en-US"/>
              <a:pPr>
                <a:defRPr/>
              </a:pPr>
              <a:t>‹#›</a:t>
            </a:fld>
            <a:endParaRPr 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14A282-ADDA-4CF5-B881-1B480EB97FC4}" type="datetime1">
              <a:rPr lang="en-US"/>
              <a:pPr>
                <a:defRPr/>
              </a:pPr>
              <a:t>5/19/2015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Proiect cofinanţat din Fondul Social European prin Programul Operaţional Sectorial Dezvoltarea Resurselor Umane 2007 – 2013</a:t>
            </a:r>
          </a:p>
        </p:txBody>
      </p:sp>
      <p:sp>
        <p:nvSpPr>
          <p:cNvPr id="6" name="Slide Number Placeholder 5"/>
          <p:cNvSpPr>
            <a:spLocks noGrp="1"/>
          </p:cNvSpPr>
          <p:nvPr>
            <p:ph type="sldNum" sz="quarter" idx="12"/>
          </p:nvPr>
        </p:nvSpPr>
        <p:spPr/>
        <p:txBody>
          <a:bodyPr/>
          <a:lstStyle>
            <a:lvl1pPr>
              <a:defRPr/>
            </a:lvl1pPr>
          </a:lstStyle>
          <a:p>
            <a:pPr>
              <a:defRPr/>
            </a:pPr>
            <a:fld id="{681448F7-AEC1-419D-889C-6058EE4D11DE}" type="slidenum">
              <a:rPr lang="en-US"/>
              <a:pPr>
                <a:defRPr/>
              </a:pPr>
              <a:t>‹#›</a:t>
            </a:fld>
            <a:endParaRPr lang="en-US"/>
          </a:p>
        </p:txBody>
      </p:sp>
    </p:spTree>
  </p:cSld>
  <p:clrMapOvr>
    <a:masterClrMapping/>
  </p:clrMapOvr>
  <p:transition>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5326E1-4DB8-4B84-A6AD-2E69EBA5AA13}" type="datetime1">
              <a:rPr lang="en-US"/>
              <a:pPr>
                <a:defRPr/>
              </a:pPr>
              <a:t>5/19/2015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Proiect cofinanţat din Fondul Social European prin Programul Operaţional Sectorial Dezvoltarea Resurselor Umane 2007 – 2013</a:t>
            </a:r>
          </a:p>
        </p:txBody>
      </p:sp>
      <p:sp>
        <p:nvSpPr>
          <p:cNvPr id="7" name="Slide Number Placeholder 5"/>
          <p:cNvSpPr>
            <a:spLocks noGrp="1"/>
          </p:cNvSpPr>
          <p:nvPr>
            <p:ph type="sldNum" sz="quarter" idx="12"/>
          </p:nvPr>
        </p:nvSpPr>
        <p:spPr/>
        <p:txBody>
          <a:bodyPr/>
          <a:lstStyle>
            <a:lvl1pPr>
              <a:defRPr/>
            </a:lvl1pPr>
          </a:lstStyle>
          <a:p>
            <a:pPr>
              <a:defRPr/>
            </a:pPr>
            <a:fld id="{9CE869DA-0226-49BC-9D93-BEA432D6CB60}" type="slidenum">
              <a:rPr lang="en-US"/>
              <a:pPr>
                <a:defRPr/>
              </a:pPr>
              <a:t>‹#›</a:t>
            </a:fld>
            <a:endParaRPr lang="en-US"/>
          </a:p>
        </p:txBody>
      </p:sp>
    </p:spTree>
  </p:cSld>
  <p:clrMapOvr>
    <a:masterClrMapping/>
  </p:clrMapOvr>
  <p:transition>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4AE5EB-4B7F-4255-8492-30CAA2C76A4B}" type="datetime1">
              <a:rPr lang="en-US"/>
              <a:pPr>
                <a:defRPr/>
              </a:pPr>
              <a:t>5/19/2015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Proiect cofinanţat din Fondul Social European prin Programul Operaţional Sectorial Dezvoltarea Resurselor Umane 2007 – 2013</a:t>
            </a:r>
          </a:p>
        </p:txBody>
      </p:sp>
      <p:sp>
        <p:nvSpPr>
          <p:cNvPr id="7" name="Slide Number Placeholder 5"/>
          <p:cNvSpPr>
            <a:spLocks noGrp="1"/>
          </p:cNvSpPr>
          <p:nvPr>
            <p:ph type="sldNum" sz="quarter" idx="12"/>
          </p:nvPr>
        </p:nvSpPr>
        <p:spPr/>
        <p:txBody>
          <a:bodyPr/>
          <a:lstStyle>
            <a:lvl1pPr>
              <a:defRPr/>
            </a:lvl1pPr>
          </a:lstStyle>
          <a:p>
            <a:pPr>
              <a:defRPr/>
            </a:pPr>
            <a:fld id="{7FF9B12E-ACEF-420B-BE90-D9283AF94465}" type="slidenum">
              <a:rPr lang="en-US"/>
              <a:pPr>
                <a:defRPr/>
              </a:pPr>
              <a:t>‹#›</a:t>
            </a:fld>
            <a:endParaRPr lang="en-US"/>
          </a:p>
        </p:txBody>
      </p:sp>
    </p:spTree>
  </p:cSld>
  <p:clrMapOvr>
    <a:masterClrMapping/>
  </p:clrMapOvr>
  <p:transition>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9CB283-5A1B-45FF-9645-A78B466F8259}" type="datetime1">
              <a:rPr lang="en-US"/>
              <a:pPr>
                <a:defRPr/>
              </a:pPr>
              <a:t>5/19/2015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Proiect cofinanţat din Fondul Social European prin Programul Operaţional Sectorial Dezvoltarea Resurselor Umane 2007 – 2013</a:t>
            </a:r>
          </a:p>
        </p:txBody>
      </p:sp>
      <p:sp>
        <p:nvSpPr>
          <p:cNvPr id="6" name="Slide Number Placeholder 5"/>
          <p:cNvSpPr>
            <a:spLocks noGrp="1"/>
          </p:cNvSpPr>
          <p:nvPr>
            <p:ph type="sldNum" sz="quarter" idx="12"/>
          </p:nvPr>
        </p:nvSpPr>
        <p:spPr/>
        <p:txBody>
          <a:bodyPr/>
          <a:lstStyle>
            <a:lvl1pPr>
              <a:defRPr/>
            </a:lvl1pPr>
          </a:lstStyle>
          <a:p>
            <a:pPr>
              <a:defRPr/>
            </a:pPr>
            <a:fld id="{B212775D-1159-4BE3-AB86-07DBA4C3B1B1}" type="slidenum">
              <a:rPr lang="en-US"/>
              <a:pPr>
                <a:defRPr/>
              </a:pPr>
              <a:t>‹#›</a:t>
            </a:fld>
            <a:endParaRPr lang="en-US"/>
          </a:p>
        </p:txBody>
      </p:sp>
    </p:spTree>
  </p:cSld>
  <p:clrMapOvr>
    <a:masterClrMapping/>
  </p:clrMapOvr>
  <p:transition>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711F94-F3B3-46DA-8955-5DC4E375007F}" type="datetime1">
              <a:rPr lang="en-US"/>
              <a:pPr>
                <a:defRPr/>
              </a:pPr>
              <a:t>5/19/2015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Proiect cofinanţat din Fondul Social European prin Programul Operaţional Sectorial Dezvoltarea Resurselor Umane 2007 – 2013</a:t>
            </a:r>
          </a:p>
        </p:txBody>
      </p:sp>
      <p:sp>
        <p:nvSpPr>
          <p:cNvPr id="6" name="Slide Number Placeholder 5"/>
          <p:cNvSpPr>
            <a:spLocks noGrp="1"/>
          </p:cNvSpPr>
          <p:nvPr>
            <p:ph type="sldNum" sz="quarter" idx="12"/>
          </p:nvPr>
        </p:nvSpPr>
        <p:spPr/>
        <p:txBody>
          <a:bodyPr/>
          <a:lstStyle>
            <a:lvl1pPr>
              <a:defRPr/>
            </a:lvl1pPr>
          </a:lstStyle>
          <a:p>
            <a:pPr>
              <a:defRPr/>
            </a:pPr>
            <a:fld id="{460E115E-E4AA-4B4D-A28E-7B06BD58C32B}" type="slidenum">
              <a:rPr lang="en-US"/>
              <a:pPr>
                <a:defRPr/>
              </a:pPr>
              <a:t>‹#›</a:t>
            </a:fld>
            <a:endParaRPr 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5076616-4944-4750-B460-ADE43A5E3D3A}" type="datetime1">
              <a:rPr lang="en-US"/>
              <a:pPr>
                <a:defRPr/>
              </a:pPr>
              <a:t>5/19/2015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Proiect cofinanţat din Fondul Social European prin Programul Operaţional Sectorial Dezvoltarea Resurselor Umane 2007 – 2013</a:t>
            </a:r>
          </a:p>
        </p:txBody>
      </p:sp>
      <p:sp>
        <p:nvSpPr>
          <p:cNvPr id="7" name="Slide Number Placeholder 5"/>
          <p:cNvSpPr>
            <a:spLocks noGrp="1"/>
          </p:cNvSpPr>
          <p:nvPr>
            <p:ph type="sldNum" sz="quarter" idx="12"/>
          </p:nvPr>
        </p:nvSpPr>
        <p:spPr/>
        <p:txBody>
          <a:bodyPr/>
          <a:lstStyle>
            <a:lvl1pPr>
              <a:defRPr/>
            </a:lvl1pPr>
          </a:lstStyle>
          <a:p>
            <a:pPr>
              <a:defRPr/>
            </a:pPr>
            <a:fld id="{93D8930F-A46D-48D2-A0D7-0CDF3FAC33D4}" type="slidenum">
              <a:rPr lang="en-US"/>
              <a:pPr>
                <a:defRPr/>
              </a:pPr>
              <a:t>‹#›</a:t>
            </a:fld>
            <a:endParaRPr 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24E642F-FF78-4D35-BBE9-385769231512}" type="datetime1">
              <a:rPr lang="en-US"/>
              <a:pPr>
                <a:defRPr/>
              </a:pPr>
              <a:t>5/19/2015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Proiect cofinanţat din Fondul Social European prin Programul Operaţional Sectorial Dezvoltarea Resurselor Umane 2007 – 2013</a:t>
            </a:r>
          </a:p>
        </p:txBody>
      </p:sp>
      <p:sp>
        <p:nvSpPr>
          <p:cNvPr id="9" name="Slide Number Placeholder 5"/>
          <p:cNvSpPr>
            <a:spLocks noGrp="1"/>
          </p:cNvSpPr>
          <p:nvPr>
            <p:ph type="sldNum" sz="quarter" idx="12"/>
          </p:nvPr>
        </p:nvSpPr>
        <p:spPr/>
        <p:txBody>
          <a:bodyPr/>
          <a:lstStyle>
            <a:lvl1pPr>
              <a:defRPr/>
            </a:lvl1pPr>
          </a:lstStyle>
          <a:p>
            <a:pPr>
              <a:defRPr/>
            </a:pPr>
            <a:fld id="{8156D88D-B4C0-42D9-B631-5D4A14E7902A}" type="slidenum">
              <a:rPr lang="en-US"/>
              <a:pPr>
                <a:defRPr/>
              </a:pPr>
              <a:t>‹#›</a:t>
            </a:fld>
            <a:endParaRPr 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0E813E0-5B13-4B0D-9FE7-C49D74E63C90}" type="datetime1">
              <a:rPr lang="en-US"/>
              <a:pPr>
                <a:defRPr/>
              </a:pPr>
              <a:t>5/19/2015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Proiect cofinanţat din Fondul Social European prin Programul Operaţional Sectorial Dezvoltarea Resurselor Umane 2007 – 2013</a:t>
            </a:r>
          </a:p>
        </p:txBody>
      </p:sp>
      <p:sp>
        <p:nvSpPr>
          <p:cNvPr id="5" name="Slide Number Placeholder 5"/>
          <p:cNvSpPr>
            <a:spLocks noGrp="1"/>
          </p:cNvSpPr>
          <p:nvPr>
            <p:ph type="sldNum" sz="quarter" idx="12"/>
          </p:nvPr>
        </p:nvSpPr>
        <p:spPr/>
        <p:txBody>
          <a:bodyPr/>
          <a:lstStyle>
            <a:lvl1pPr>
              <a:defRPr/>
            </a:lvl1pPr>
          </a:lstStyle>
          <a:p>
            <a:pPr>
              <a:defRPr/>
            </a:pPr>
            <a:fld id="{933B7976-75AB-41A3-A933-432662401BAA}" type="slidenum">
              <a:rPr lang="en-US"/>
              <a:pPr>
                <a:defRPr/>
              </a:pPr>
              <a:t>‹#›</a:t>
            </a:fld>
            <a:endParaRPr 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78B81C8-0797-4E25-A74F-56A40320FDAE}" type="datetime1">
              <a:rPr lang="en-US"/>
              <a:pPr>
                <a:defRPr/>
              </a:pPr>
              <a:t>5/19/2015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Proiect cofinanţat din Fondul Social European prin Programul Operaţional Sectorial Dezvoltarea Resurselor Umane 2007 – 2013</a:t>
            </a:r>
          </a:p>
        </p:txBody>
      </p:sp>
      <p:sp>
        <p:nvSpPr>
          <p:cNvPr id="4" name="Slide Number Placeholder 5"/>
          <p:cNvSpPr>
            <a:spLocks noGrp="1"/>
          </p:cNvSpPr>
          <p:nvPr>
            <p:ph type="sldNum" sz="quarter" idx="12"/>
          </p:nvPr>
        </p:nvSpPr>
        <p:spPr/>
        <p:txBody>
          <a:bodyPr/>
          <a:lstStyle>
            <a:lvl1pPr>
              <a:defRPr/>
            </a:lvl1pPr>
          </a:lstStyle>
          <a:p>
            <a:pPr>
              <a:defRPr/>
            </a:pPr>
            <a:fld id="{9A6398A7-2B45-434D-8F5E-D88C9B1FC16D}" type="slidenum">
              <a:rPr lang="en-US"/>
              <a:pPr>
                <a:defRPr/>
              </a:pPr>
              <a:t>‹#›</a:t>
            </a:fld>
            <a:endParaRPr 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45D65FE-677A-438E-96D0-A283163FC52B}" type="datetime1">
              <a:rPr lang="en-US"/>
              <a:pPr>
                <a:defRPr/>
              </a:pPr>
              <a:t>5/19/2015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Proiect cofinanţat din Fondul Social European prin Programul Operaţional Sectorial Dezvoltarea Resurselor Umane 2007 – 2013</a:t>
            </a:r>
          </a:p>
        </p:txBody>
      </p:sp>
      <p:sp>
        <p:nvSpPr>
          <p:cNvPr id="7" name="Slide Number Placeholder 5"/>
          <p:cNvSpPr>
            <a:spLocks noGrp="1"/>
          </p:cNvSpPr>
          <p:nvPr>
            <p:ph type="sldNum" sz="quarter" idx="12"/>
          </p:nvPr>
        </p:nvSpPr>
        <p:spPr/>
        <p:txBody>
          <a:bodyPr/>
          <a:lstStyle>
            <a:lvl1pPr>
              <a:defRPr/>
            </a:lvl1pPr>
          </a:lstStyle>
          <a:p>
            <a:pPr>
              <a:defRPr/>
            </a:pPr>
            <a:fld id="{158C05E3-86E1-4A1C-BE73-335A355F2C11}" type="slidenum">
              <a:rPr lang="en-US"/>
              <a:pPr>
                <a:defRPr/>
              </a:pPr>
              <a:t>‹#›</a:t>
            </a:fld>
            <a:endParaRPr 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C62C3F-4A36-4833-A18A-74F05C6A6655}" type="datetime1">
              <a:rPr lang="en-US"/>
              <a:pPr>
                <a:defRPr/>
              </a:pPr>
              <a:t>5/19/2015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Proiect cofinanţat din Fondul Social European prin Programul Operaţional Sectorial Dezvoltarea Resurselor Umane 2007 – 2013</a:t>
            </a:r>
          </a:p>
        </p:txBody>
      </p:sp>
      <p:sp>
        <p:nvSpPr>
          <p:cNvPr id="7" name="Slide Number Placeholder 5"/>
          <p:cNvSpPr>
            <a:spLocks noGrp="1"/>
          </p:cNvSpPr>
          <p:nvPr>
            <p:ph type="sldNum" sz="quarter" idx="12"/>
          </p:nvPr>
        </p:nvSpPr>
        <p:spPr/>
        <p:txBody>
          <a:bodyPr/>
          <a:lstStyle>
            <a:lvl1pPr>
              <a:defRPr/>
            </a:lvl1pPr>
          </a:lstStyle>
          <a:p>
            <a:pPr>
              <a:defRPr/>
            </a:pPr>
            <a:fld id="{6ED90D60-9C67-4C10-848D-6499EFB0A66F}" type="slidenum">
              <a:rPr lang="en-US"/>
              <a:pPr>
                <a:defRPr/>
              </a:pPr>
              <a:t>‹#›</a:t>
            </a:fld>
            <a:endParaRPr 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2431157-798F-47BD-BAB1-56040D564D89}" type="datetime1">
              <a:rPr lang="en-US"/>
              <a:pPr>
                <a:defRPr/>
              </a:pPr>
              <a:t>5/19/2015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Proiect cofinanţat din Fondul Social European prin Programul Operaţional Sectorial Dezvoltarea Resurselor Umane 2007 – 2013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7D3CCCE-1B9E-4B8D-83DE-7749E00D90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p:transition>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69944D98-8E67-4632-930A-7E37AE74A590}" type="datetime1">
              <a:rPr lang="en-US"/>
              <a:pPr>
                <a:defRPr/>
              </a:pPr>
              <a:t>5/19/2015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r>
              <a:rPr lang="en-US"/>
              <a:t>Proiect cofinanţat din Fondul Social European prin Programul Operaţional Sectorial Dezvoltarea Resurselor Umane 2007 – 2013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8636FDB4-4EA8-43D5-99D7-23FF124CDE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wipe/>
  </p:transition>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24D0548E-D4B7-4DEF-BA77-4AAF2B9F050B}" type="datetime1">
              <a:rPr lang="en-US"/>
              <a:pPr>
                <a:defRPr/>
              </a:pPr>
              <a:t>5/19/2015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r>
              <a:rPr lang="en-US"/>
              <a:t>Proiect cofinanţat din Fondul Social European prin Programul Operaţional Sectorial Dezvoltarea Resurselor Umane 2007 – 2013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498962E9-7CF8-4ECF-BD82-FDFFA0560A6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wipe/>
  </p:transition>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5410200" y="6019800"/>
          <a:ext cx="3541713" cy="533400"/>
        </p:xfrm>
        <a:graphic>
          <a:graphicData uri="http://schemas.openxmlformats.org/presentationml/2006/ole">
            <p:oleObj spid="_x0000_s4099" name="Bitmap Image" r:id="rId3" imgW="7114286" imgH="819048" progId="PBrush">
              <p:embed/>
            </p:oleObj>
          </a:graphicData>
        </a:graphic>
      </p:graphicFrame>
      <p:sp>
        <p:nvSpPr>
          <p:cNvPr id="4099" name="Text Box 3"/>
          <p:cNvSpPr txBox="1">
            <a:spLocks noChangeArrowheads="1"/>
          </p:cNvSpPr>
          <p:nvPr/>
        </p:nvSpPr>
        <p:spPr bwMode="auto">
          <a:xfrm>
            <a:off x="4440238" y="1371600"/>
            <a:ext cx="4495800" cy="1981200"/>
          </a:xfrm>
          <a:prstGeom prst="rect">
            <a:avLst/>
          </a:prstGeom>
          <a:solidFill>
            <a:srgbClr val="FFFFFF">
              <a:alpha val="0"/>
            </a:srgbClr>
          </a:solidFill>
          <a:ln w="9525">
            <a:noFill/>
            <a:miter lim="800000"/>
            <a:headEnd/>
            <a:tailEnd/>
          </a:ln>
        </p:spPr>
        <p:txBody>
          <a:bodyPr/>
          <a:lstStyle/>
          <a:p>
            <a:pPr algn="ctr">
              <a:spcAft>
                <a:spcPts val="1000"/>
              </a:spcAft>
            </a:pPr>
            <a:r>
              <a:rPr lang="en-US" altLang="en-US" sz="1600" b="1" dirty="0" err="1">
                <a:solidFill>
                  <a:srgbClr val="FFFF00"/>
                </a:solidFill>
              </a:rPr>
              <a:t>Titlul</a:t>
            </a:r>
            <a:r>
              <a:rPr lang="en-US" altLang="en-US" sz="1600" b="1" dirty="0">
                <a:solidFill>
                  <a:srgbClr val="FFFF00"/>
                </a:solidFill>
              </a:rPr>
              <a:t> </a:t>
            </a:r>
            <a:r>
              <a:rPr lang="en-US" altLang="en-US" sz="1600" b="1" dirty="0" err="1">
                <a:solidFill>
                  <a:srgbClr val="FFFF00"/>
                </a:solidFill>
              </a:rPr>
              <a:t>proiectului</a:t>
            </a:r>
            <a:endParaRPr lang="en-US" altLang="en-US" sz="1600" b="1" dirty="0">
              <a:solidFill>
                <a:srgbClr val="FFFF00"/>
              </a:solidFill>
            </a:endParaRPr>
          </a:p>
          <a:p>
            <a:pPr algn="ctr">
              <a:spcAft>
                <a:spcPts val="1000"/>
              </a:spcAft>
            </a:pPr>
            <a:r>
              <a:rPr lang="en-US" altLang="en-US" sz="2400" b="1" dirty="0">
                <a:solidFill>
                  <a:srgbClr val="FFFFFF"/>
                </a:solidFill>
              </a:rPr>
              <a:t>„</a:t>
            </a:r>
            <a:r>
              <a:rPr lang="en-US" altLang="en-US" sz="2400" b="1" dirty="0" err="1">
                <a:solidFill>
                  <a:srgbClr val="FFFFFF"/>
                </a:solidFill>
              </a:rPr>
              <a:t>Dezvoltarea</a:t>
            </a:r>
            <a:r>
              <a:rPr lang="en-US" altLang="en-US" sz="2400" b="1" dirty="0">
                <a:solidFill>
                  <a:srgbClr val="FFFFFF"/>
                </a:solidFill>
              </a:rPr>
              <a:t> </a:t>
            </a:r>
            <a:r>
              <a:rPr lang="en-US" altLang="en-US" sz="2400" b="1" dirty="0" err="1">
                <a:solidFill>
                  <a:srgbClr val="FFFFFF"/>
                </a:solidFill>
              </a:rPr>
              <a:t>şi</a:t>
            </a:r>
            <a:r>
              <a:rPr lang="en-US" altLang="en-US" sz="2400" b="1" dirty="0">
                <a:solidFill>
                  <a:srgbClr val="FFFFFF"/>
                </a:solidFill>
              </a:rPr>
              <a:t> </a:t>
            </a:r>
            <a:r>
              <a:rPr lang="en-US" altLang="en-US" sz="2400" b="1" dirty="0" err="1">
                <a:solidFill>
                  <a:srgbClr val="FFFFFF"/>
                </a:solidFill>
              </a:rPr>
              <a:t>consolidarea</a:t>
            </a:r>
            <a:r>
              <a:rPr lang="en-US" altLang="en-US" sz="2400" b="1" dirty="0">
                <a:solidFill>
                  <a:srgbClr val="FFFFFF"/>
                </a:solidFill>
              </a:rPr>
              <a:t> </a:t>
            </a:r>
            <a:r>
              <a:rPr lang="en-US" altLang="en-US" sz="2400" b="1" dirty="0" err="1">
                <a:solidFill>
                  <a:srgbClr val="FFFFFF"/>
                </a:solidFill>
              </a:rPr>
              <a:t>culturii</a:t>
            </a:r>
            <a:r>
              <a:rPr lang="en-US" altLang="en-US" sz="2400" b="1" dirty="0">
                <a:solidFill>
                  <a:srgbClr val="FFFFFF"/>
                </a:solidFill>
              </a:rPr>
              <a:t> </a:t>
            </a:r>
            <a:r>
              <a:rPr lang="en-US" altLang="en-US" sz="2400" b="1" dirty="0" err="1">
                <a:solidFill>
                  <a:srgbClr val="FFFFFF"/>
                </a:solidFill>
              </a:rPr>
              <a:t>calităţii</a:t>
            </a:r>
            <a:r>
              <a:rPr lang="en-US" altLang="en-US" sz="2400" b="1" dirty="0">
                <a:solidFill>
                  <a:srgbClr val="FFFFFF"/>
                </a:solidFill>
              </a:rPr>
              <a:t> la </a:t>
            </a:r>
            <a:r>
              <a:rPr lang="en-US" altLang="en-US" sz="2400" b="1" dirty="0" err="1">
                <a:solidFill>
                  <a:srgbClr val="FFFFFF"/>
                </a:solidFill>
              </a:rPr>
              <a:t>nivelul</a:t>
            </a:r>
            <a:r>
              <a:rPr lang="en-US" altLang="en-US" sz="2400" b="1" dirty="0">
                <a:solidFill>
                  <a:srgbClr val="FFFFFF"/>
                </a:solidFill>
              </a:rPr>
              <a:t> </a:t>
            </a:r>
            <a:r>
              <a:rPr lang="en-US" altLang="en-US" sz="2400" b="1" dirty="0" err="1">
                <a:solidFill>
                  <a:srgbClr val="FFFFFF"/>
                </a:solidFill>
              </a:rPr>
              <a:t>sistemului</a:t>
            </a:r>
            <a:r>
              <a:rPr lang="en-US" altLang="en-US" sz="2400" b="1" dirty="0">
                <a:solidFill>
                  <a:srgbClr val="FFFFFF"/>
                </a:solidFill>
              </a:rPr>
              <a:t> de </a:t>
            </a:r>
            <a:r>
              <a:rPr lang="en-US" altLang="en-US" sz="2400" b="1" dirty="0" err="1">
                <a:solidFill>
                  <a:srgbClr val="FFFFFF"/>
                </a:solidFill>
              </a:rPr>
              <a:t>învăţământ</a:t>
            </a:r>
            <a:r>
              <a:rPr lang="en-US" altLang="en-US" sz="2400" b="1" dirty="0">
                <a:solidFill>
                  <a:srgbClr val="FFFFFF"/>
                </a:solidFill>
              </a:rPr>
              <a:t> superior </a:t>
            </a:r>
            <a:r>
              <a:rPr lang="en-US" altLang="en-US" sz="2400" b="1" dirty="0" err="1">
                <a:solidFill>
                  <a:srgbClr val="FFFFFF"/>
                </a:solidFill>
              </a:rPr>
              <a:t>românesc</a:t>
            </a:r>
            <a:r>
              <a:rPr lang="en-US" altLang="en-US" sz="2400" b="1" dirty="0">
                <a:solidFill>
                  <a:srgbClr val="FFFFFF"/>
                </a:solidFill>
              </a:rPr>
              <a:t>”</a:t>
            </a:r>
            <a:endParaRPr lang="en-US" altLang="en-US" sz="2400" dirty="0"/>
          </a:p>
        </p:txBody>
      </p:sp>
      <p:sp>
        <p:nvSpPr>
          <p:cNvPr id="4100" name="TextBox 1"/>
          <p:cNvSpPr txBox="1">
            <a:spLocks noChangeArrowheads="1"/>
          </p:cNvSpPr>
          <p:nvPr/>
        </p:nvSpPr>
        <p:spPr bwMode="auto">
          <a:xfrm>
            <a:off x="4724400" y="4267200"/>
            <a:ext cx="4225925" cy="1261884"/>
          </a:xfrm>
          <a:prstGeom prst="rect">
            <a:avLst/>
          </a:prstGeom>
          <a:noFill/>
          <a:ln w="9525">
            <a:noFill/>
            <a:miter lim="800000"/>
            <a:headEnd/>
            <a:tailEnd/>
          </a:ln>
        </p:spPr>
        <p:txBody>
          <a:bodyPr>
            <a:spAutoFit/>
          </a:bodyPr>
          <a:lstStyle/>
          <a:p>
            <a:r>
              <a:rPr lang="en-US" sz="2800" b="1" dirty="0" err="1">
                <a:solidFill>
                  <a:srgbClr val="FFFF00"/>
                </a:solidFill>
              </a:rPr>
              <a:t>Evaluare</a:t>
            </a:r>
            <a:r>
              <a:rPr lang="ro-RO" sz="2800" b="1" dirty="0">
                <a:solidFill>
                  <a:srgbClr val="FFFF00"/>
                </a:solidFill>
              </a:rPr>
              <a:t>a</a:t>
            </a:r>
            <a:r>
              <a:rPr lang="en-US" sz="2800" b="1" dirty="0">
                <a:solidFill>
                  <a:srgbClr val="FFFF00"/>
                </a:solidFill>
              </a:rPr>
              <a:t> institutional</a:t>
            </a:r>
            <a:r>
              <a:rPr lang="ro-RO" sz="2800" b="1" dirty="0">
                <a:solidFill>
                  <a:srgbClr val="FFFF00"/>
                </a:solidFill>
              </a:rPr>
              <a:t>ă </a:t>
            </a:r>
          </a:p>
          <a:p>
            <a:r>
              <a:rPr lang="ro-RO" sz="2800" b="1" dirty="0">
                <a:solidFill>
                  <a:srgbClr val="FFFF00"/>
                </a:solidFill>
              </a:rPr>
              <a:t>a </a:t>
            </a:r>
            <a:r>
              <a:rPr lang="ro-RO" sz="2800" b="1" dirty="0" smtClean="0">
                <a:solidFill>
                  <a:srgbClr val="FFFF00"/>
                </a:solidFill>
              </a:rPr>
              <a:t>Universităților</a:t>
            </a:r>
            <a:endParaRPr lang="en-US" sz="2800" b="1" dirty="0" smtClean="0">
              <a:solidFill>
                <a:srgbClr val="FFFF00"/>
              </a:solidFill>
            </a:endParaRPr>
          </a:p>
          <a:p>
            <a:r>
              <a:rPr lang="en-US" sz="2000" b="1" dirty="0" err="1" smtClean="0">
                <a:solidFill>
                  <a:srgbClr val="FFFF00"/>
                </a:solidFill>
              </a:rPr>
              <a:t>Iordan</a:t>
            </a:r>
            <a:r>
              <a:rPr lang="en-US" sz="2000" b="1" dirty="0" smtClean="0">
                <a:solidFill>
                  <a:srgbClr val="FFFF00"/>
                </a:solidFill>
              </a:rPr>
              <a:t> </a:t>
            </a:r>
            <a:r>
              <a:rPr lang="en-US" sz="2000" b="1" dirty="0" err="1" smtClean="0">
                <a:solidFill>
                  <a:srgbClr val="FFFF00"/>
                </a:solidFill>
              </a:rPr>
              <a:t>Petrescu</a:t>
            </a:r>
            <a:endParaRPr lang="en-US" sz="2000" b="1" dirty="0">
              <a:solidFill>
                <a:srgbClr val="FFFF00"/>
              </a:solidFill>
            </a:endParaRPr>
          </a:p>
        </p:txBody>
      </p:sp>
      <p:pic>
        <p:nvPicPr>
          <p:cNvPr id="5" name="Picture 2"/>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0" y="0"/>
            <a:ext cx="9144000" cy="1143000"/>
          </a:xfrm>
          <a:prstGeom prst="rect">
            <a:avLst/>
          </a:prstGeom>
        </p:spPr>
      </p:pic>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Grp="1" noChangeAspect="1" noChangeArrowheads="1"/>
          </p:cNvPicPr>
          <p:nvPr>
            <p:ph idx="1"/>
          </p:nvPr>
        </p:nvPicPr>
        <p:blipFill>
          <a:blip r:embed="rId2" cstate="print"/>
          <a:srcRect/>
          <a:stretch>
            <a:fillRect/>
          </a:stretch>
        </p:blipFill>
        <p:spPr>
          <a:xfrm>
            <a:off x="0" y="1143000"/>
            <a:ext cx="9144000" cy="5715000"/>
          </a:xfrm>
          <a:solidFill>
            <a:srgbClr val="006600">
              <a:alpha val="76077"/>
            </a:srgbClr>
          </a:solidFill>
        </p:spPr>
      </p:pic>
      <p:sp>
        <p:nvSpPr>
          <p:cNvPr id="13315" name="Title 1"/>
          <p:cNvSpPr>
            <a:spLocks noGrp="1"/>
          </p:cNvSpPr>
          <p:nvPr>
            <p:ph type="title"/>
          </p:nvPr>
        </p:nvSpPr>
        <p:spPr>
          <a:xfrm>
            <a:off x="457200" y="1295400"/>
            <a:ext cx="8229600" cy="838200"/>
          </a:xfrm>
        </p:spPr>
        <p:txBody>
          <a:bodyPr/>
          <a:lstStyle/>
          <a:p>
            <a:pPr>
              <a:lnSpc>
                <a:spcPct val="115000"/>
              </a:lnSpc>
            </a:pPr>
            <a:r>
              <a:rPr lang="ro-RO" altLang="en-US" sz="2800" b="1" smtClean="0">
                <a:solidFill>
                  <a:srgbClr val="FFFF00"/>
                </a:solidFill>
                <a:latin typeface="Arial" charset="0"/>
                <a:cs typeface="Times New Roman" pitchFamily="18" charset="0"/>
              </a:rPr>
              <a:t>PL II. Evaluarea calităţii şi acreditare</a:t>
            </a:r>
            <a:endParaRPr lang="en-US" altLang="en-US" smtClean="0"/>
          </a:p>
        </p:txBody>
      </p:sp>
      <p:sp>
        <p:nvSpPr>
          <p:cNvPr id="13316" name="TextBox 4"/>
          <p:cNvSpPr txBox="1">
            <a:spLocks noChangeArrowheads="1"/>
          </p:cNvSpPr>
          <p:nvPr/>
        </p:nvSpPr>
        <p:spPr bwMode="auto">
          <a:xfrm>
            <a:off x="152400" y="2286000"/>
            <a:ext cx="8991600" cy="3000375"/>
          </a:xfrm>
          <a:prstGeom prst="rect">
            <a:avLst/>
          </a:prstGeom>
          <a:noFill/>
          <a:ln w="9525">
            <a:noFill/>
            <a:miter lim="800000"/>
            <a:headEnd/>
            <a:tailEnd/>
          </a:ln>
        </p:spPr>
        <p:txBody>
          <a:bodyPr>
            <a:spAutoFit/>
          </a:bodyPr>
          <a:lstStyle/>
          <a:p>
            <a:r>
              <a:rPr lang="en-US" altLang="en-US" sz="2800">
                <a:solidFill>
                  <a:srgbClr val="FF0000"/>
                </a:solidFill>
                <a:ea typeface="Times New Roman" pitchFamily="18" charset="0"/>
                <a:cs typeface="Arial" charset="0"/>
              </a:rPr>
              <a:t>PL II.1</a:t>
            </a:r>
            <a:r>
              <a:rPr lang="ro-RO" altLang="en-US" sz="2800">
                <a:solidFill>
                  <a:srgbClr val="FF0000"/>
                </a:solidFill>
                <a:ea typeface="Times New Roman" pitchFamily="18" charset="0"/>
                <a:cs typeface="Arial" charset="0"/>
              </a:rPr>
              <a:t> </a:t>
            </a:r>
            <a:r>
              <a:rPr lang="en-US" altLang="en-US" sz="2800" b="1">
                <a:solidFill>
                  <a:schemeClr val="bg1"/>
                </a:solidFill>
                <a:ea typeface="Times New Roman" pitchFamily="18" charset="0"/>
                <a:cs typeface="Arial" charset="0"/>
              </a:rPr>
              <a:t>Evaluarea externă </a:t>
            </a:r>
            <a:r>
              <a:rPr lang="ro-RO" altLang="en-US" sz="2800" b="1">
                <a:solidFill>
                  <a:schemeClr val="bg1"/>
                </a:solidFill>
                <a:ea typeface="Times New Roman" pitchFamily="18" charset="0"/>
                <a:cs typeface="Arial" charset="0"/>
              </a:rPr>
              <a:t>ș</a:t>
            </a:r>
            <a:r>
              <a:rPr lang="en-US" altLang="en-US" sz="2800" b="1">
                <a:solidFill>
                  <a:schemeClr val="bg1"/>
                </a:solidFill>
                <a:ea typeface="Times New Roman" pitchFamily="18" charset="0"/>
                <a:cs typeface="Arial" charset="0"/>
              </a:rPr>
              <a:t>i intern</a:t>
            </a:r>
            <a:r>
              <a:rPr lang="ro-RO" altLang="en-US" sz="2800" b="1">
                <a:solidFill>
                  <a:schemeClr val="bg1"/>
                </a:solidFill>
                <a:ea typeface="Times New Roman" pitchFamily="18" charset="0"/>
                <a:cs typeface="Arial" charset="0"/>
              </a:rPr>
              <a:t>ă</a:t>
            </a:r>
            <a:r>
              <a:rPr lang="en-US" altLang="en-US" sz="2800" b="1">
                <a:solidFill>
                  <a:schemeClr val="bg1"/>
                </a:solidFill>
                <a:ea typeface="Times New Roman" pitchFamily="18" charset="0"/>
                <a:cs typeface="Arial" charset="0"/>
              </a:rPr>
              <a:t> a 20 universităţi </a:t>
            </a:r>
          </a:p>
          <a:p>
            <a:pPr algn="ctr">
              <a:lnSpc>
                <a:spcPct val="115000"/>
              </a:lnSpc>
            </a:pPr>
            <a:endParaRPr lang="ro-RO" altLang="en-US" sz="2800" b="1">
              <a:solidFill>
                <a:schemeClr val="bg1"/>
              </a:solidFill>
              <a:ea typeface="Times New Roman" pitchFamily="18" charset="0"/>
              <a:cs typeface="Arial" charset="0"/>
            </a:endParaRPr>
          </a:p>
          <a:p>
            <a:pPr algn="just">
              <a:lnSpc>
                <a:spcPct val="115000"/>
              </a:lnSpc>
            </a:pPr>
            <a:r>
              <a:rPr lang="en-US" altLang="en-US" sz="2400">
                <a:solidFill>
                  <a:srgbClr val="FF0000"/>
                </a:solidFill>
                <a:ea typeface="Times New Roman" pitchFamily="18" charset="0"/>
                <a:cs typeface="Arial" charset="0"/>
              </a:rPr>
              <a:t>PL II.1.</a:t>
            </a:r>
            <a:r>
              <a:rPr lang="ro-RO" altLang="en-US" sz="2400">
                <a:solidFill>
                  <a:srgbClr val="FF0000"/>
                </a:solidFill>
                <a:ea typeface="Times New Roman" pitchFamily="18" charset="0"/>
                <a:cs typeface="Arial" charset="0"/>
              </a:rPr>
              <a:t>1</a:t>
            </a:r>
            <a:r>
              <a:rPr lang="ro-RO" altLang="en-US" sz="2800">
                <a:solidFill>
                  <a:schemeClr val="bg1"/>
                </a:solidFill>
                <a:ea typeface="Times New Roman" pitchFamily="18" charset="0"/>
                <a:cs typeface="Arial" charset="0"/>
              </a:rPr>
              <a:t>. Selectarea universităţilor care vor participa la evaluarea externă şi stabilirea calendarului evaluărilor şi comunicare cu universităţile în vederea realizării rapoartelor de autoevaluare</a:t>
            </a:r>
            <a:r>
              <a:rPr lang="en-US" altLang="en-US" sz="2800">
                <a:solidFill>
                  <a:schemeClr val="bg1"/>
                </a:solidFill>
                <a:ea typeface="Times New Roman" pitchFamily="18" charset="0"/>
                <a:cs typeface="Arial" charset="0"/>
              </a:rPr>
              <a:t>.</a:t>
            </a:r>
            <a:endParaRPr lang="en-US" altLang="en-US" sz="2800">
              <a:solidFill>
                <a:schemeClr val="bg1"/>
              </a:solidFill>
              <a:latin typeface="Calibri" pitchFamily="34" charset="0"/>
              <a:ea typeface="Times New Roman" pitchFamily="18" charset="0"/>
              <a:cs typeface="Arial" charset="0"/>
            </a:endParaRPr>
          </a:p>
        </p:txBody>
      </p:sp>
      <p:pic>
        <p:nvPicPr>
          <p:cNvPr id="5" name="Picture 2"/>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0" y="0"/>
            <a:ext cx="9144000" cy="1143000"/>
          </a:xfrm>
          <a:prstGeom prst="rect">
            <a:avLst/>
          </a:prstGeom>
        </p:spPr>
      </p:pic>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cstate="print"/>
          <a:srcRect/>
          <a:stretch>
            <a:fillRect/>
          </a:stretch>
        </p:blipFill>
        <p:spPr>
          <a:xfrm>
            <a:off x="0" y="1143000"/>
            <a:ext cx="9144000" cy="5715000"/>
          </a:xfrm>
        </p:spPr>
      </p:pic>
      <p:sp>
        <p:nvSpPr>
          <p:cNvPr id="14339" name="TextBox 6"/>
          <p:cNvSpPr txBox="1">
            <a:spLocks noChangeArrowheads="1"/>
          </p:cNvSpPr>
          <p:nvPr/>
        </p:nvSpPr>
        <p:spPr bwMode="auto">
          <a:xfrm>
            <a:off x="609600" y="1066800"/>
            <a:ext cx="8001000" cy="411163"/>
          </a:xfrm>
          <a:prstGeom prst="rect">
            <a:avLst/>
          </a:prstGeom>
          <a:noFill/>
          <a:ln w="9525">
            <a:noFill/>
            <a:miter lim="800000"/>
            <a:headEnd/>
            <a:tailEnd/>
          </a:ln>
        </p:spPr>
        <p:txBody>
          <a:bodyPr>
            <a:spAutoFit/>
          </a:bodyPr>
          <a:lstStyle/>
          <a:p>
            <a:pPr algn="ctr">
              <a:lnSpc>
                <a:spcPct val="115000"/>
              </a:lnSpc>
              <a:spcAft>
                <a:spcPts val="1000"/>
              </a:spcAft>
            </a:pPr>
            <a:r>
              <a:rPr lang="en-US" altLang="en-US" b="1">
                <a:solidFill>
                  <a:srgbClr val="FFFF00"/>
                </a:solidFill>
                <a:ea typeface="Calibri" pitchFamily="34" charset="0"/>
                <a:cs typeface="Arial" charset="0"/>
              </a:rPr>
              <a:t>Date statistice a celor 20 de institutii selectate in proiectul QUALITAS </a:t>
            </a:r>
          </a:p>
        </p:txBody>
      </p:sp>
      <p:sp>
        <p:nvSpPr>
          <p:cNvPr id="6" name="Footer Placeholder 3"/>
          <p:cNvSpPr>
            <a:spLocks noGrp="1"/>
          </p:cNvSpPr>
          <p:nvPr>
            <p:ph type="ftr" sz="quarter" idx="11"/>
          </p:nvPr>
        </p:nvSpPr>
        <p:spPr bwMode="auto">
          <a:xfrm>
            <a:off x="609600" y="6324600"/>
            <a:ext cx="7772400" cy="381000"/>
          </a:xfrm>
          <a:ln>
            <a:miter lim="800000"/>
            <a:headEnd/>
            <a:tailEnd/>
          </a:ln>
        </p:spPr>
        <p:txBody>
          <a:bodyPr wrap="square" numCol="1" anchorCtr="0" compatLnSpc="1">
            <a:prstTxWarp prst="textNoShape">
              <a:avLst/>
            </a:prstTxWarp>
          </a:bodyPr>
          <a:lstStyle/>
          <a:p>
            <a:pPr algn="l" fontAlgn="base">
              <a:spcBef>
                <a:spcPct val="0"/>
              </a:spcBef>
              <a:spcAft>
                <a:spcPct val="0"/>
              </a:spcAft>
              <a:defRPr/>
            </a:pPr>
            <a:r>
              <a:rPr lang="en-US" b="1" dirty="0" err="1">
                <a:solidFill>
                  <a:schemeClr val="bg1"/>
                </a:solidFill>
              </a:rPr>
              <a:t>Sursa</a:t>
            </a:r>
            <a:r>
              <a:rPr lang="en-US" b="1" dirty="0">
                <a:solidFill>
                  <a:schemeClr val="bg1"/>
                </a:solidFill>
              </a:rPr>
              <a:t>: MEN Date </a:t>
            </a:r>
            <a:r>
              <a:rPr lang="en-US" b="1" dirty="0" err="1">
                <a:solidFill>
                  <a:schemeClr val="bg1"/>
                </a:solidFill>
              </a:rPr>
              <a:t>statistice</a:t>
            </a:r>
            <a:r>
              <a:rPr lang="en-US" b="1" dirty="0">
                <a:solidFill>
                  <a:schemeClr val="bg1"/>
                </a:solidFill>
              </a:rPr>
              <a:t> </a:t>
            </a:r>
            <a:r>
              <a:rPr lang="en-US" b="1" dirty="0" err="1">
                <a:solidFill>
                  <a:schemeClr val="bg1"/>
                </a:solidFill>
              </a:rPr>
              <a:t>anul</a:t>
            </a:r>
            <a:r>
              <a:rPr lang="en-US" b="1" dirty="0">
                <a:solidFill>
                  <a:schemeClr val="bg1"/>
                </a:solidFill>
              </a:rPr>
              <a:t> </a:t>
            </a:r>
            <a:r>
              <a:rPr lang="en-US" b="1" dirty="0" err="1">
                <a:solidFill>
                  <a:schemeClr val="bg1"/>
                </a:solidFill>
              </a:rPr>
              <a:t>universitar</a:t>
            </a:r>
            <a:r>
              <a:rPr lang="en-US" b="1" dirty="0">
                <a:solidFill>
                  <a:schemeClr val="bg1"/>
                </a:solidFill>
              </a:rPr>
              <a:t> 2013-2014. </a:t>
            </a:r>
          </a:p>
          <a:p>
            <a:pPr algn="l" fontAlgn="base">
              <a:spcBef>
                <a:spcPct val="0"/>
              </a:spcBef>
              <a:spcAft>
                <a:spcPct val="0"/>
              </a:spcAft>
              <a:defRPr/>
            </a:pPr>
            <a:r>
              <a:rPr lang="en-US" b="1" dirty="0">
                <a:solidFill>
                  <a:schemeClr val="bg1"/>
                </a:solidFill>
              </a:rPr>
              <a:t>HG 2014  </a:t>
            </a:r>
            <a:r>
              <a:rPr lang="it-IT" b="1" dirty="0" smtClean="0">
                <a:solidFill>
                  <a:schemeClr val="bg1"/>
                </a:solidFill>
              </a:rPr>
              <a:t>Nomenclatorul </a:t>
            </a:r>
            <a:r>
              <a:rPr lang="it-IT" b="1" dirty="0">
                <a:solidFill>
                  <a:schemeClr val="bg1"/>
                </a:solidFill>
              </a:rPr>
              <a:t>domeniilor si al specializarilor/programelor de studii universitare</a:t>
            </a:r>
            <a:r>
              <a:rPr lang="en-US" b="1" dirty="0">
                <a:solidFill>
                  <a:schemeClr val="bg1"/>
                </a:solidFill>
              </a:rPr>
              <a:t> </a:t>
            </a:r>
          </a:p>
        </p:txBody>
      </p:sp>
      <p:graphicFrame>
        <p:nvGraphicFramePr>
          <p:cNvPr id="7" name="Table 6"/>
          <p:cNvGraphicFramePr>
            <a:graphicFrameLocks noGrp="1"/>
          </p:cNvGraphicFramePr>
          <p:nvPr/>
        </p:nvGraphicFramePr>
        <p:xfrm>
          <a:off x="419100" y="1443038"/>
          <a:ext cx="8381999" cy="4783131"/>
        </p:xfrm>
        <a:graphic>
          <a:graphicData uri="http://schemas.openxmlformats.org/drawingml/2006/table">
            <a:tbl>
              <a:tblPr firstRow="1" firstCol="1" bandRow="1" bandCol="1"/>
              <a:tblGrid>
                <a:gridCol w="639943"/>
                <a:gridCol w="3779657"/>
                <a:gridCol w="780344"/>
                <a:gridCol w="1008944"/>
                <a:gridCol w="1321919"/>
                <a:gridCol w="851192"/>
              </a:tblGrid>
              <a:tr h="365823">
                <a:tc>
                  <a:txBody>
                    <a:bodyPr/>
                    <a:lstStyle/>
                    <a:p>
                      <a:pPr algn="ctr">
                        <a:lnSpc>
                          <a:spcPct val="115000"/>
                        </a:lnSpc>
                        <a:spcAft>
                          <a:spcPts val="0"/>
                        </a:spcAft>
                      </a:pPr>
                      <a:r>
                        <a:rPr lang="en-US" sz="1200" dirty="0">
                          <a:solidFill>
                            <a:srgbClr val="000000"/>
                          </a:solidFill>
                          <a:effectLst/>
                          <a:latin typeface="Times New Roman"/>
                          <a:ea typeface="Calibri"/>
                          <a:cs typeface="Times New Roman"/>
                        </a:rPr>
                        <a:t>Nr. </a:t>
                      </a:r>
                      <a:r>
                        <a:rPr lang="en-US" sz="1200" dirty="0" err="1">
                          <a:solidFill>
                            <a:srgbClr val="000000"/>
                          </a:solidFill>
                          <a:effectLst/>
                          <a:latin typeface="Times New Roman"/>
                          <a:ea typeface="Calibri"/>
                          <a:cs typeface="Times New Roman"/>
                        </a:rPr>
                        <a:t>crt</a:t>
                      </a:r>
                      <a:r>
                        <a:rPr lang="en-US" sz="1200" dirty="0">
                          <a:solidFill>
                            <a:srgbClr val="000000"/>
                          </a:solidFill>
                          <a:effectLst/>
                          <a:latin typeface="Times New Roman"/>
                          <a:ea typeface="Calibri"/>
                          <a:cs typeface="Times New Roman"/>
                        </a:rPr>
                        <a:t>.</a:t>
                      </a:r>
                      <a:endParaRPr lang="en-US" sz="1200" dirty="0">
                        <a:effectLst/>
                        <a:latin typeface="Calibri"/>
                        <a:ea typeface="Calibri"/>
                        <a:cs typeface="Times New Roman"/>
                      </a:endParaRPr>
                    </a:p>
                  </a:txBody>
                  <a:tcPr marL="58017" marR="58017" marT="0" marB="0" anchor="ctr">
                    <a:lnL w="19050" cap="flat" cmpd="dbl"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9050" cap="flat" cmpd="dbl"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Universitatea</a:t>
                      </a:r>
                      <a:endParaRPr lang="en-US" sz="1200">
                        <a:effectLst/>
                        <a:latin typeface="Calibri"/>
                        <a:ea typeface="Calibri"/>
                        <a:cs typeface="Times New Roman"/>
                      </a:endParaRPr>
                    </a:p>
                  </a:txBody>
                  <a:tcPr marL="58017" marR="58017"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9050" cap="flat" cmpd="dbl"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DE9D9"/>
                    </a:solidFill>
                  </a:tcPr>
                </a:tc>
                <a:tc>
                  <a:txBody>
                    <a:bodyPr/>
                    <a:lstStyle/>
                    <a:p>
                      <a:pPr algn="ctr">
                        <a:lnSpc>
                          <a:spcPct val="100000"/>
                        </a:lnSpc>
                        <a:spcAft>
                          <a:spcPts val="0"/>
                        </a:spcAft>
                      </a:pPr>
                      <a:r>
                        <a:rPr lang="en-US" sz="1200" dirty="0">
                          <a:solidFill>
                            <a:srgbClr val="000000"/>
                          </a:solidFill>
                          <a:effectLst/>
                          <a:latin typeface="Times New Roman"/>
                          <a:ea typeface="Calibri"/>
                          <a:cs typeface="Times New Roman"/>
                        </a:rPr>
                        <a:t>Nr </a:t>
                      </a:r>
                      <a:r>
                        <a:rPr lang="en-US" sz="1200" dirty="0" err="1" smtClean="0">
                          <a:solidFill>
                            <a:srgbClr val="000000"/>
                          </a:solidFill>
                          <a:effectLst/>
                          <a:latin typeface="Times New Roman"/>
                          <a:ea typeface="Calibri"/>
                          <a:cs typeface="Times New Roman"/>
                        </a:rPr>
                        <a:t>facultati</a:t>
                      </a:r>
                      <a:endParaRPr lang="en-US" sz="1200" dirty="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9050" cap="flat" cmpd="dbl"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DE9D9"/>
                    </a:solidFill>
                  </a:tcPr>
                </a:tc>
                <a:tc>
                  <a:txBody>
                    <a:bodyPr/>
                    <a:lstStyle/>
                    <a:p>
                      <a:pPr algn="ctr">
                        <a:lnSpc>
                          <a:spcPct val="100000"/>
                        </a:lnSpc>
                        <a:spcAft>
                          <a:spcPts val="0"/>
                        </a:spcAft>
                      </a:pPr>
                      <a:r>
                        <a:rPr lang="en-US" sz="1200" dirty="0">
                          <a:solidFill>
                            <a:srgbClr val="000000"/>
                          </a:solidFill>
                          <a:effectLst/>
                          <a:latin typeface="Times New Roman"/>
                          <a:ea typeface="Calibri"/>
                          <a:cs typeface="Times New Roman"/>
                        </a:rPr>
                        <a:t>Nr </a:t>
                      </a:r>
                      <a:r>
                        <a:rPr lang="en-US" sz="1200" dirty="0" err="1">
                          <a:solidFill>
                            <a:srgbClr val="000000"/>
                          </a:solidFill>
                          <a:effectLst/>
                          <a:latin typeface="Times New Roman"/>
                          <a:ea typeface="Calibri"/>
                          <a:cs typeface="Times New Roman"/>
                        </a:rPr>
                        <a:t>programe</a:t>
                      </a:r>
                      <a:r>
                        <a:rPr lang="en-US" sz="1200" dirty="0">
                          <a:solidFill>
                            <a:srgbClr val="000000"/>
                          </a:solidFill>
                          <a:effectLst/>
                          <a:latin typeface="Times New Roman"/>
                          <a:ea typeface="Calibri"/>
                          <a:cs typeface="Times New Roman"/>
                        </a:rPr>
                        <a:t> de </a:t>
                      </a:r>
                      <a:r>
                        <a:rPr lang="en-US" sz="1200" dirty="0" err="1">
                          <a:solidFill>
                            <a:srgbClr val="000000"/>
                          </a:solidFill>
                          <a:effectLst/>
                          <a:latin typeface="Times New Roman"/>
                          <a:ea typeface="Calibri"/>
                          <a:cs typeface="Times New Roman"/>
                        </a:rPr>
                        <a:t>studii</a:t>
                      </a:r>
                      <a:endParaRPr lang="en-US" sz="1200" dirty="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9050" cap="flat" cmpd="dbl"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DE9D9"/>
                    </a:solidFill>
                  </a:tcPr>
                </a:tc>
                <a:tc>
                  <a:txBody>
                    <a:bodyPr/>
                    <a:lstStyle/>
                    <a:p>
                      <a:pPr algn="ctr">
                        <a:lnSpc>
                          <a:spcPct val="100000"/>
                        </a:lnSpc>
                        <a:spcAft>
                          <a:spcPts val="0"/>
                        </a:spcAft>
                      </a:pPr>
                      <a:r>
                        <a:rPr lang="en-US" sz="1200" dirty="0">
                          <a:solidFill>
                            <a:srgbClr val="000000"/>
                          </a:solidFill>
                          <a:effectLst/>
                          <a:latin typeface="Times New Roman"/>
                          <a:ea typeface="Calibri"/>
                          <a:cs typeface="Times New Roman"/>
                        </a:rPr>
                        <a:t>Nr </a:t>
                      </a:r>
                      <a:r>
                        <a:rPr lang="en-US" sz="1200" dirty="0" err="1">
                          <a:solidFill>
                            <a:srgbClr val="000000"/>
                          </a:solidFill>
                          <a:effectLst/>
                          <a:latin typeface="Times New Roman"/>
                          <a:ea typeface="Calibri"/>
                          <a:cs typeface="Times New Roman"/>
                        </a:rPr>
                        <a:t>posturi</a:t>
                      </a:r>
                      <a:r>
                        <a:rPr lang="en-US" sz="1200" dirty="0">
                          <a:solidFill>
                            <a:srgbClr val="000000"/>
                          </a:solidFill>
                          <a:effectLst/>
                          <a:latin typeface="Times New Roman"/>
                          <a:ea typeface="Calibri"/>
                          <a:cs typeface="Times New Roman"/>
                        </a:rPr>
                        <a:t> </a:t>
                      </a:r>
                      <a:r>
                        <a:rPr lang="en-US" sz="1200" dirty="0" err="1">
                          <a:solidFill>
                            <a:srgbClr val="000000"/>
                          </a:solidFill>
                          <a:effectLst/>
                          <a:latin typeface="Times New Roman"/>
                          <a:ea typeface="Calibri"/>
                          <a:cs typeface="Times New Roman"/>
                        </a:rPr>
                        <a:t>ocupate</a:t>
                      </a:r>
                      <a:r>
                        <a:rPr lang="en-US" sz="1200" dirty="0">
                          <a:solidFill>
                            <a:srgbClr val="000000"/>
                          </a:solidFill>
                          <a:effectLst/>
                          <a:latin typeface="Times New Roman"/>
                          <a:ea typeface="Calibri"/>
                          <a:cs typeface="Times New Roman"/>
                        </a:rPr>
                        <a:t> cu </a:t>
                      </a:r>
                      <a:r>
                        <a:rPr lang="en-US" sz="1200" dirty="0" err="1">
                          <a:solidFill>
                            <a:srgbClr val="000000"/>
                          </a:solidFill>
                          <a:effectLst/>
                          <a:latin typeface="Times New Roman"/>
                          <a:ea typeface="Calibri"/>
                          <a:cs typeface="Times New Roman"/>
                        </a:rPr>
                        <a:t>baza</a:t>
                      </a:r>
                      <a:endParaRPr lang="en-US" sz="1200" dirty="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9050" cap="flat" cmpd="dbl"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DE9D9"/>
                    </a:solidFill>
                  </a:tcPr>
                </a:tc>
                <a:tc>
                  <a:txBody>
                    <a:bodyPr/>
                    <a:lstStyle/>
                    <a:p>
                      <a:pPr algn="ctr">
                        <a:lnSpc>
                          <a:spcPct val="100000"/>
                        </a:lnSpc>
                        <a:spcAft>
                          <a:spcPts val="0"/>
                        </a:spcAft>
                      </a:pPr>
                      <a:r>
                        <a:rPr lang="en-US" sz="1200" dirty="0">
                          <a:solidFill>
                            <a:srgbClr val="000000"/>
                          </a:solidFill>
                          <a:effectLst/>
                          <a:latin typeface="Times New Roman"/>
                          <a:ea typeface="Calibri"/>
                          <a:cs typeface="Times New Roman"/>
                        </a:rPr>
                        <a:t>Nr </a:t>
                      </a:r>
                      <a:r>
                        <a:rPr lang="en-US" sz="1200" dirty="0" err="1">
                          <a:solidFill>
                            <a:srgbClr val="000000"/>
                          </a:solidFill>
                          <a:effectLst/>
                          <a:latin typeface="Times New Roman"/>
                          <a:ea typeface="Calibri"/>
                          <a:cs typeface="Times New Roman"/>
                        </a:rPr>
                        <a:t>studenti</a:t>
                      </a:r>
                      <a:endParaRPr lang="en-US" sz="1200" dirty="0">
                        <a:effectLst/>
                        <a:latin typeface="Calibri"/>
                        <a:ea typeface="Calibri"/>
                        <a:cs typeface="Times New Roman"/>
                      </a:endParaRPr>
                    </a:p>
                  </a:txBody>
                  <a:tcPr marL="58017" marR="58017" marT="0" marB="0" anchor="ctr">
                    <a:lnL w="12700" cap="flat" cmpd="sng" algn="ctr">
                      <a:solidFill>
                        <a:srgbClr val="003300"/>
                      </a:solidFill>
                      <a:prstDash val="solid"/>
                      <a:round/>
                      <a:headEnd type="none" w="med" len="med"/>
                      <a:tailEnd type="none" w="med" len="med"/>
                    </a:lnL>
                    <a:lnR w="19050" cap="flat" cmpd="dbl" algn="ctr">
                      <a:solidFill>
                        <a:srgbClr val="003300"/>
                      </a:solidFill>
                      <a:prstDash val="solid"/>
                      <a:round/>
                      <a:headEnd type="none" w="med" len="med"/>
                      <a:tailEnd type="none" w="med" len="med"/>
                    </a:lnR>
                    <a:lnT w="19050" cap="flat" cmpd="dbl"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DE9D9"/>
                    </a:solidFill>
                  </a:tcPr>
                </a:tc>
              </a:tr>
              <a:tr h="210348">
                <a:tc>
                  <a:txBody>
                    <a:bodyPr/>
                    <a:lstStyle/>
                    <a:p>
                      <a:pPr marL="342900" lvl="0" indent="-342900" algn="ctr">
                        <a:lnSpc>
                          <a:spcPct val="115000"/>
                        </a:lnSpc>
                        <a:spcAft>
                          <a:spcPts val="0"/>
                        </a:spcAft>
                        <a:buFontTx/>
                        <a:buNone/>
                      </a:pPr>
                      <a:r>
                        <a:rPr lang="en-US" sz="1200" dirty="0" smtClean="0">
                          <a:effectLst/>
                          <a:latin typeface="Calibri"/>
                          <a:ea typeface="Calibri"/>
                          <a:cs typeface="Times New Roman"/>
                        </a:rPr>
                        <a:t>1</a:t>
                      </a:r>
                      <a:endParaRPr lang="en-US" sz="1200" dirty="0">
                        <a:effectLst/>
                        <a:latin typeface="Calibri"/>
                        <a:ea typeface="Calibri"/>
                        <a:cs typeface="Times New Roman"/>
                      </a:endParaRPr>
                    </a:p>
                  </a:txBody>
                  <a:tcPr marL="58017" marR="58017" marT="0" marB="0" anchor="b">
                    <a:lnL w="19050" cap="flat" cmpd="dbl"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a:solidFill>
                            <a:srgbClr val="000000"/>
                          </a:solidFill>
                          <a:effectLst/>
                          <a:latin typeface="Times New Roman"/>
                          <a:ea typeface="Calibri"/>
                          <a:cs typeface="Times New Roman"/>
                        </a:rPr>
                        <a:t>Universitatea Politehnica Bucuresti</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15</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latin typeface="Times New Roman"/>
                          <a:ea typeface="Times New Roman"/>
                          <a:cs typeface="Times New Roman"/>
                        </a:rPr>
                        <a:t>94</a:t>
                      </a:r>
                      <a:endParaRPr lang="en-US" sz="1200">
                        <a:latin typeface="Calibri"/>
                        <a:ea typeface="Calibri"/>
                        <a:cs typeface="Times New Roman"/>
                      </a:endParaRPr>
                    </a:p>
                  </a:txBody>
                  <a:tcPr marL="68580" marR="68580"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1384</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17651</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9050" cap="flat" cmpd="dbl"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r>
              <a:tr h="210348">
                <a:tc>
                  <a:txBody>
                    <a:bodyPr/>
                    <a:lstStyle/>
                    <a:p>
                      <a:pPr marL="342900" lvl="0" indent="-342900" algn="ctr">
                        <a:lnSpc>
                          <a:spcPct val="115000"/>
                        </a:lnSpc>
                        <a:spcAft>
                          <a:spcPts val="0"/>
                        </a:spcAft>
                        <a:buFontTx/>
                        <a:buNone/>
                      </a:pPr>
                      <a:r>
                        <a:rPr lang="en-US" sz="1200" dirty="0" smtClean="0">
                          <a:effectLst/>
                          <a:latin typeface="Calibri"/>
                          <a:ea typeface="Calibri"/>
                          <a:cs typeface="Times New Roman"/>
                        </a:rPr>
                        <a:t>2</a:t>
                      </a:r>
                      <a:endParaRPr lang="en-US" sz="1200" dirty="0">
                        <a:effectLst/>
                        <a:latin typeface="Calibri"/>
                        <a:ea typeface="Calibri"/>
                        <a:cs typeface="Times New Roman"/>
                      </a:endParaRPr>
                    </a:p>
                  </a:txBody>
                  <a:tcPr marL="58017" marR="58017" marT="0" marB="0" anchor="b">
                    <a:lnL w="19050" cap="flat" cmpd="dbl"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a:solidFill>
                            <a:srgbClr val="000000"/>
                          </a:solidFill>
                          <a:effectLst/>
                          <a:latin typeface="Times New Roman"/>
                          <a:ea typeface="Calibri"/>
                          <a:cs typeface="Times New Roman"/>
                        </a:rPr>
                        <a:t>Universitatea Tehnica de Constructii Bucuresti</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8</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latin typeface="Times New Roman"/>
                          <a:ea typeface="Times New Roman"/>
                          <a:cs typeface="Times New Roman"/>
                        </a:rPr>
                        <a:t>21</a:t>
                      </a:r>
                      <a:endParaRPr lang="en-US" sz="1200">
                        <a:latin typeface="Calibri"/>
                        <a:ea typeface="Calibri"/>
                        <a:cs typeface="Times New Roman"/>
                      </a:endParaRPr>
                    </a:p>
                  </a:txBody>
                  <a:tcPr marL="68580" marR="68580"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451</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dirty="0">
                          <a:solidFill>
                            <a:srgbClr val="000000"/>
                          </a:solidFill>
                          <a:effectLst/>
                          <a:latin typeface="Times New Roman"/>
                          <a:ea typeface="Calibri"/>
                          <a:cs typeface="Times New Roman"/>
                        </a:rPr>
                        <a:t>4688</a:t>
                      </a:r>
                      <a:endParaRPr lang="en-US" sz="1200" dirty="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9050" cap="flat" cmpd="dbl"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r>
              <a:tr h="210348">
                <a:tc>
                  <a:txBody>
                    <a:bodyPr/>
                    <a:lstStyle/>
                    <a:p>
                      <a:pPr marL="342900" lvl="0" indent="-342900" algn="ctr">
                        <a:lnSpc>
                          <a:spcPct val="115000"/>
                        </a:lnSpc>
                        <a:spcAft>
                          <a:spcPts val="0"/>
                        </a:spcAft>
                        <a:buFontTx/>
                        <a:buNone/>
                      </a:pPr>
                      <a:r>
                        <a:rPr lang="en-US" sz="1200" dirty="0" smtClean="0">
                          <a:effectLst/>
                          <a:latin typeface="Calibri"/>
                          <a:ea typeface="Calibri"/>
                          <a:cs typeface="Times New Roman"/>
                        </a:rPr>
                        <a:t>3</a:t>
                      </a:r>
                      <a:endParaRPr lang="en-US" sz="1200" dirty="0">
                        <a:effectLst/>
                        <a:latin typeface="Calibri"/>
                        <a:ea typeface="Calibri"/>
                        <a:cs typeface="Times New Roman"/>
                      </a:endParaRPr>
                    </a:p>
                  </a:txBody>
                  <a:tcPr marL="58017" marR="58017" marT="0" marB="0" anchor="b">
                    <a:lnL w="19050" cap="flat" cmpd="dbl"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a:solidFill>
                            <a:srgbClr val="000000"/>
                          </a:solidFill>
                          <a:effectLst/>
                          <a:latin typeface="Times New Roman"/>
                          <a:ea typeface="Calibri"/>
                          <a:cs typeface="Times New Roman"/>
                        </a:rPr>
                        <a:t>USAMV Bucuresti</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9</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latin typeface="Times New Roman"/>
                          <a:ea typeface="Times New Roman"/>
                          <a:cs typeface="Times New Roman"/>
                        </a:rPr>
                        <a:t>32</a:t>
                      </a:r>
                      <a:endParaRPr lang="en-US" sz="1200">
                        <a:latin typeface="Calibri"/>
                        <a:ea typeface="Calibri"/>
                        <a:cs typeface="Times New Roman"/>
                      </a:endParaRPr>
                    </a:p>
                  </a:txBody>
                  <a:tcPr marL="68580" marR="68580"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385</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9837</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9050" cap="flat" cmpd="dbl"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r>
              <a:tr h="210348">
                <a:tc>
                  <a:txBody>
                    <a:bodyPr/>
                    <a:lstStyle/>
                    <a:p>
                      <a:pPr marL="342900" lvl="0" indent="-342900" algn="ctr">
                        <a:lnSpc>
                          <a:spcPct val="115000"/>
                        </a:lnSpc>
                        <a:spcAft>
                          <a:spcPts val="0"/>
                        </a:spcAft>
                        <a:buFontTx/>
                        <a:buNone/>
                      </a:pPr>
                      <a:r>
                        <a:rPr lang="en-US" sz="1200" dirty="0" smtClean="0">
                          <a:effectLst/>
                          <a:latin typeface="Calibri"/>
                          <a:ea typeface="Calibri"/>
                          <a:cs typeface="Times New Roman"/>
                        </a:rPr>
                        <a:t>4</a:t>
                      </a:r>
                      <a:endParaRPr lang="en-US" sz="1200" dirty="0">
                        <a:effectLst/>
                        <a:latin typeface="Calibri"/>
                        <a:ea typeface="Calibri"/>
                        <a:cs typeface="Times New Roman"/>
                      </a:endParaRPr>
                    </a:p>
                  </a:txBody>
                  <a:tcPr marL="58017" marR="58017" marT="0" marB="0" anchor="b">
                    <a:lnL w="19050" cap="flat" cmpd="dbl"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a:solidFill>
                            <a:srgbClr val="000000"/>
                          </a:solidFill>
                          <a:effectLst/>
                          <a:latin typeface="Times New Roman"/>
                          <a:ea typeface="Calibri"/>
                          <a:cs typeface="Times New Roman"/>
                        </a:rPr>
                        <a:t>Universitatea Bucuresti</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dirty="0">
                          <a:solidFill>
                            <a:srgbClr val="000000"/>
                          </a:solidFill>
                          <a:effectLst/>
                          <a:latin typeface="Times New Roman"/>
                          <a:ea typeface="Calibri"/>
                          <a:cs typeface="Times New Roman"/>
                        </a:rPr>
                        <a:t>19</a:t>
                      </a:r>
                      <a:endParaRPr lang="en-US" sz="1200" dirty="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latin typeface="Times New Roman"/>
                          <a:ea typeface="Times New Roman"/>
                          <a:cs typeface="Times New Roman"/>
                        </a:rPr>
                        <a:t>97</a:t>
                      </a:r>
                      <a:endParaRPr lang="en-US" sz="1200">
                        <a:latin typeface="Calibri"/>
                        <a:ea typeface="Calibri"/>
                        <a:cs typeface="Times New Roman"/>
                      </a:endParaRPr>
                    </a:p>
                  </a:txBody>
                  <a:tcPr marL="68580" marR="68580"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1322</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20218</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9050" cap="flat" cmpd="dbl"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r>
              <a:tr h="210348">
                <a:tc>
                  <a:txBody>
                    <a:bodyPr/>
                    <a:lstStyle/>
                    <a:p>
                      <a:pPr marL="342900" lvl="0" indent="-342900" algn="ctr">
                        <a:lnSpc>
                          <a:spcPct val="115000"/>
                        </a:lnSpc>
                        <a:spcAft>
                          <a:spcPts val="0"/>
                        </a:spcAft>
                        <a:buFontTx/>
                        <a:buNone/>
                      </a:pPr>
                      <a:r>
                        <a:rPr lang="en-US" sz="1200" dirty="0" smtClean="0">
                          <a:effectLst/>
                          <a:latin typeface="Calibri"/>
                          <a:ea typeface="Calibri"/>
                          <a:cs typeface="Times New Roman"/>
                        </a:rPr>
                        <a:t>5</a:t>
                      </a:r>
                      <a:endParaRPr lang="en-US" sz="1200" dirty="0">
                        <a:effectLst/>
                        <a:latin typeface="Calibri"/>
                        <a:ea typeface="Calibri"/>
                        <a:cs typeface="Times New Roman"/>
                      </a:endParaRPr>
                    </a:p>
                  </a:txBody>
                  <a:tcPr marL="58017" marR="58017" marT="0" marB="0" anchor="b">
                    <a:lnL w="19050" cap="flat" cmpd="dbl"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a:solidFill>
                            <a:srgbClr val="000000"/>
                          </a:solidFill>
                          <a:effectLst/>
                          <a:latin typeface="Times New Roman"/>
                          <a:ea typeface="Calibri"/>
                          <a:cs typeface="Times New Roman"/>
                        </a:rPr>
                        <a:t>UMF "Carol Davila" Bucuresti</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4</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latin typeface="Times New Roman"/>
                          <a:ea typeface="Times New Roman"/>
                          <a:cs typeface="Times New Roman"/>
                        </a:rPr>
                        <a:t>13</a:t>
                      </a:r>
                      <a:endParaRPr lang="en-US" sz="1200">
                        <a:latin typeface="Calibri"/>
                        <a:ea typeface="Calibri"/>
                        <a:cs typeface="Times New Roman"/>
                      </a:endParaRPr>
                    </a:p>
                  </a:txBody>
                  <a:tcPr marL="68580" marR="68580"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1669</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7983</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9050" cap="flat" cmpd="dbl"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r>
              <a:tr h="210348">
                <a:tc>
                  <a:txBody>
                    <a:bodyPr/>
                    <a:lstStyle/>
                    <a:p>
                      <a:pPr marL="342900" lvl="0" indent="-342900" algn="ctr">
                        <a:lnSpc>
                          <a:spcPct val="115000"/>
                        </a:lnSpc>
                        <a:spcAft>
                          <a:spcPts val="0"/>
                        </a:spcAft>
                        <a:buFontTx/>
                        <a:buNone/>
                      </a:pPr>
                      <a:r>
                        <a:rPr lang="en-US" sz="1200" dirty="0" smtClean="0">
                          <a:effectLst/>
                          <a:latin typeface="Calibri"/>
                          <a:ea typeface="Calibri"/>
                          <a:cs typeface="Times New Roman"/>
                        </a:rPr>
                        <a:t>6</a:t>
                      </a:r>
                      <a:endParaRPr lang="en-US" sz="1200" dirty="0">
                        <a:effectLst/>
                        <a:latin typeface="Calibri"/>
                        <a:ea typeface="Calibri"/>
                        <a:cs typeface="Times New Roman"/>
                      </a:endParaRPr>
                    </a:p>
                  </a:txBody>
                  <a:tcPr marL="58017" marR="58017" marT="0" marB="0" anchor="b">
                    <a:lnL w="19050" cap="flat" cmpd="dbl"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a:solidFill>
                            <a:srgbClr val="000000"/>
                          </a:solidFill>
                          <a:effectLst/>
                          <a:latin typeface="Times New Roman"/>
                          <a:ea typeface="Calibri"/>
                          <a:cs typeface="Times New Roman"/>
                        </a:rPr>
                        <a:t>Universitatea de Arte din Bucuresti</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3</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latin typeface="Times New Roman"/>
                          <a:ea typeface="Times New Roman"/>
                          <a:cs typeface="Times New Roman"/>
                        </a:rPr>
                        <a:t>11</a:t>
                      </a:r>
                      <a:endParaRPr lang="en-US" sz="1200">
                        <a:latin typeface="Calibri"/>
                        <a:ea typeface="Calibri"/>
                        <a:cs typeface="Times New Roman"/>
                      </a:endParaRPr>
                    </a:p>
                  </a:txBody>
                  <a:tcPr marL="68580" marR="68580"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119</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933</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9050" cap="flat" cmpd="dbl"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r>
              <a:tr h="210348">
                <a:tc>
                  <a:txBody>
                    <a:bodyPr/>
                    <a:lstStyle/>
                    <a:p>
                      <a:pPr marL="342900" lvl="0" indent="-342900" algn="ctr">
                        <a:lnSpc>
                          <a:spcPct val="115000"/>
                        </a:lnSpc>
                        <a:spcAft>
                          <a:spcPts val="0"/>
                        </a:spcAft>
                        <a:buFontTx/>
                        <a:buNone/>
                      </a:pPr>
                      <a:r>
                        <a:rPr lang="en-US" sz="1200" dirty="0" smtClean="0">
                          <a:effectLst/>
                          <a:latin typeface="Calibri"/>
                          <a:ea typeface="Calibri"/>
                          <a:cs typeface="Times New Roman"/>
                        </a:rPr>
                        <a:t>7</a:t>
                      </a:r>
                      <a:endParaRPr lang="en-US" sz="1200" dirty="0">
                        <a:effectLst/>
                        <a:latin typeface="Calibri"/>
                        <a:ea typeface="Calibri"/>
                        <a:cs typeface="Times New Roman"/>
                      </a:endParaRPr>
                    </a:p>
                  </a:txBody>
                  <a:tcPr marL="58017" marR="58017" marT="0" marB="0" anchor="b">
                    <a:lnL w="19050" cap="flat" cmpd="dbl"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a:solidFill>
                            <a:srgbClr val="000000"/>
                          </a:solidFill>
                          <a:effectLst/>
                          <a:latin typeface="Times New Roman"/>
                          <a:ea typeface="Calibri"/>
                          <a:cs typeface="Times New Roman"/>
                        </a:rPr>
                        <a:t>SNSPA Bucuresti</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4</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latin typeface="Times New Roman"/>
                          <a:ea typeface="Times New Roman"/>
                          <a:cs typeface="Times New Roman"/>
                        </a:rPr>
                        <a:t>11</a:t>
                      </a:r>
                      <a:endParaRPr lang="en-US" sz="1200">
                        <a:latin typeface="Calibri"/>
                        <a:ea typeface="Calibri"/>
                        <a:cs typeface="Times New Roman"/>
                      </a:endParaRPr>
                    </a:p>
                  </a:txBody>
                  <a:tcPr marL="68580" marR="68580"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138</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2985</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9050" cap="flat" cmpd="dbl"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r>
              <a:tr h="210348">
                <a:tc>
                  <a:txBody>
                    <a:bodyPr/>
                    <a:lstStyle/>
                    <a:p>
                      <a:pPr marL="342900" lvl="0" indent="-342900" algn="ctr">
                        <a:lnSpc>
                          <a:spcPct val="115000"/>
                        </a:lnSpc>
                        <a:spcAft>
                          <a:spcPts val="0"/>
                        </a:spcAft>
                        <a:buFontTx/>
                        <a:buNone/>
                      </a:pPr>
                      <a:r>
                        <a:rPr lang="en-US" sz="1200" dirty="0" smtClean="0">
                          <a:effectLst/>
                          <a:latin typeface="Calibri"/>
                          <a:ea typeface="Calibri"/>
                          <a:cs typeface="Times New Roman"/>
                        </a:rPr>
                        <a:t>8</a:t>
                      </a:r>
                      <a:endParaRPr lang="en-US" sz="1200" dirty="0">
                        <a:effectLst/>
                        <a:latin typeface="Calibri"/>
                        <a:ea typeface="Calibri"/>
                        <a:cs typeface="Times New Roman"/>
                      </a:endParaRPr>
                    </a:p>
                  </a:txBody>
                  <a:tcPr marL="58017" marR="58017" marT="0" marB="0" anchor="b">
                    <a:lnL w="19050" cap="flat" cmpd="dbl"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a:solidFill>
                            <a:srgbClr val="000000"/>
                          </a:solidFill>
                          <a:effectLst/>
                          <a:latin typeface="Times New Roman"/>
                          <a:ea typeface="Calibri"/>
                          <a:cs typeface="Times New Roman"/>
                        </a:rPr>
                        <a:t>Universitatea "1 decembrie 1918" Alba-Iulia </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5</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latin typeface="Times New Roman"/>
                          <a:ea typeface="Times New Roman"/>
                          <a:cs typeface="Times New Roman"/>
                        </a:rPr>
                        <a:t>34</a:t>
                      </a:r>
                      <a:endParaRPr lang="en-US" sz="1200">
                        <a:latin typeface="Calibri"/>
                        <a:ea typeface="Calibri"/>
                        <a:cs typeface="Times New Roman"/>
                      </a:endParaRPr>
                    </a:p>
                  </a:txBody>
                  <a:tcPr marL="68580" marR="68580"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163</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2996</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9050" cap="flat" cmpd="dbl"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r>
              <a:tr h="210348">
                <a:tc>
                  <a:txBody>
                    <a:bodyPr/>
                    <a:lstStyle/>
                    <a:p>
                      <a:pPr marL="342900" lvl="0" indent="-342900" algn="ctr">
                        <a:lnSpc>
                          <a:spcPct val="115000"/>
                        </a:lnSpc>
                        <a:spcAft>
                          <a:spcPts val="0"/>
                        </a:spcAft>
                        <a:buFontTx/>
                        <a:buNone/>
                      </a:pPr>
                      <a:r>
                        <a:rPr lang="en-US" sz="1200" dirty="0" smtClean="0">
                          <a:effectLst/>
                          <a:latin typeface="Calibri"/>
                          <a:ea typeface="Calibri"/>
                          <a:cs typeface="Times New Roman"/>
                        </a:rPr>
                        <a:t>9</a:t>
                      </a:r>
                      <a:endParaRPr lang="en-US" sz="1200" dirty="0">
                        <a:effectLst/>
                        <a:latin typeface="Calibri"/>
                        <a:ea typeface="Calibri"/>
                        <a:cs typeface="Times New Roman"/>
                      </a:endParaRPr>
                    </a:p>
                  </a:txBody>
                  <a:tcPr marL="58017" marR="58017" marT="0" marB="0" anchor="b">
                    <a:lnL w="19050" cap="flat" cmpd="dbl"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a:solidFill>
                            <a:srgbClr val="000000"/>
                          </a:solidFill>
                          <a:effectLst/>
                          <a:latin typeface="Times New Roman"/>
                          <a:ea typeface="Calibri"/>
                          <a:cs typeface="Times New Roman"/>
                        </a:rPr>
                        <a:t>Universitatea "Babes - Bolyai" Cluj</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dirty="0">
                          <a:solidFill>
                            <a:srgbClr val="000000"/>
                          </a:solidFill>
                          <a:effectLst/>
                          <a:latin typeface="Times New Roman"/>
                          <a:ea typeface="Calibri"/>
                          <a:cs typeface="Times New Roman"/>
                        </a:rPr>
                        <a:t>21</a:t>
                      </a:r>
                      <a:endParaRPr lang="en-US" sz="1200" dirty="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latin typeface="Times New Roman"/>
                          <a:ea typeface="Times New Roman"/>
                          <a:cs typeface="Times New Roman"/>
                        </a:rPr>
                        <a:t>252</a:t>
                      </a:r>
                      <a:endParaRPr lang="en-US" sz="1200">
                        <a:latin typeface="Calibri"/>
                        <a:ea typeface="Calibri"/>
                        <a:cs typeface="Times New Roman"/>
                      </a:endParaRPr>
                    </a:p>
                  </a:txBody>
                  <a:tcPr marL="68580" marR="68580"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1431</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24870</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9050" cap="flat" cmpd="dbl"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r>
              <a:tr h="210348">
                <a:tc>
                  <a:txBody>
                    <a:bodyPr/>
                    <a:lstStyle/>
                    <a:p>
                      <a:pPr marL="342900" lvl="0" indent="-342900" algn="ctr">
                        <a:lnSpc>
                          <a:spcPct val="115000"/>
                        </a:lnSpc>
                        <a:spcAft>
                          <a:spcPts val="0"/>
                        </a:spcAft>
                        <a:buFontTx/>
                        <a:buNone/>
                      </a:pPr>
                      <a:r>
                        <a:rPr lang="en-US" sz="1200" dirty="0" smtClean="0">
                          <a:effectLst/>
                          <a:latin typeface="Calibri"/>
                          <a:ea typeface="Calibri"/>
                          <a:cs typeface="Times New Roman"/>
                        </a:rPr>
                        <a:t>10</a:t>
                      </a:r>
                      <a:endParaRPr lang="en-US" sz="1200" dirty="0">
                        <a:effectLst/>
                        <a:latin typeface="Calibri"/>
                        <a:ea typeface="Calibri"/>
                        <a:cs typeface="Times New Roman"/>
                      </a:endParaRPr>
                    </a:p>
                  </a:txBody>
                  <a:tcPr marL="58017" marR="58017" marT="0" marB="0" anchor="b">
                    <a:lnL w="19050" cap="flat" cmpd="dbl"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a:solidFill>
                            <a:srgbClr val="000000"/>
                          </a:solidFill>
                          <a:effectLst/>
                          <a:latin typeface="Times New Roman"/>
                          <a:ea typeface="Calibri"/>
                          <a:cs typeface="Times New Roman"/>
                        </a:rPr>
                        <a:t>Universitatea din Craiova</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10</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latin typeface="Times New Roman"/>
                          <a:ea typeface="Times New Roman"/>
                          <a:cs typeface="Times New Roman"/>
                        </a:rPr>
                        <a:t>99</a:t>
                      </a:r>
                      <a:endParaRPr lang="en-US" sz="1200">
                        <a:latin typeface="Calibri"/>
                        <a:ea typeface="Calibri"/>
                        <a:cs typeface="Times New Roman"/>
                      </a:endParaRPr>
                    </a:p>
                  </a:txBody>
                  <a:tcPr marL="68580" marR="68580"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841</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14216</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9050" cap="flat" cmpd="dbl"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r>
              <a:tr h="210348">
                <a:tc>
                  <a:txBody>
                    <a:bodyPr/>
                    <a:lstStyle/>
                    <a:p>
                      <a:pPr marL="342900" lvl="0" indent="-342900" algn="ctr">
                        <a:lnSpc>
                          <a:spcPct val="115000"/>
                        </a:lnSpc>
                        <a:spcAft>
                          <a:spcPts val="0"/>
                        </a:spcAft>
                        <a:buFontTx/>
                        <a:buNone/>
                      </a:pPr>
                      <a:r>
                        <a:rPr lang="en-US" sz="1200" dirty="0" smtClean="0">
                          <a:effectLst/>
                          <a:latin typeface="Calibri"/>
                          <a:ea typeface="Calibri"/>
                          <a:cs typeface="Times New Roman"/>
                        </a:rPr>
                        <a:t>11</a:t>
                      </a:r>
                      <a:endParaRPr lang="en-US" sz="1200" dirty="0">
                        <a:effectLst/>
                        <a:latin typeface="Calibri"/>
                        <a:ea typeface="Calibri"/>
                        <a:cs typeface="Times New Roman"/>
                      </a:endParaRPr>
                    </a:p>
                  </a:txBody>
                  <a:tcPr marL="58017" marR="58017" marT="0" marB="0" anchor="b">
                    <a:lnL w="19050" cap="flat" cmpd="dbl"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a:solidFill>
                            <a:srgbClr val="000000"/>
                          </a:solidFill>
                          <a:effectLst/>
                          <a:latin typeface="Times New Roman"/>
                          <a:ea typeface="Calibri"/>
                          <a:cs typeface="Times New Roman"/>
                        </a:rPr>
                        <a:t>Universitatea Tehnica "Gheorghe Asachi" Iasi</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11</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latin typeface="Times New Roman"/>
                          <a:ea typeface="Times New Roman"/>
                          <a:cs typeface="Times New Roman"/>
                        </a:rPr>
                        <a:t>62</a:t>
                      </a:r>
                      <a:endParaRPr lang="en-US" sz="1200">
                        <a:latin typeface="Calibri"/>
                        <a:ea typeface="Calibri"/>
                        <a:cs typeface="Times New Roman"/>
                      </a:endParaRPr>
                    </a:p>
                  </a:txBody>
                  <a:tcPr marL="68580" marR="68580"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793</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9621</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9050" cap="flat" cmpd="dbl"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r>
              <a:tr h="210348">
                <a:tc>
                  <a:txBody>
                    <a:bodyPr/>
                    <a:lstStyle/>
                    <a:p>
                      <a:pPr marL="342900" lvl="0" indent="-342900" algn="ctr">
                        <a:lnSpc>
                          <a:spcPct val="115000"/>
                        </a:lnSpc>
                        <a:spcAft>
                          <a:spcPts val="0"/>
                        </a:spcAft>
                        <a:buFontTx/>
                        <a:buNone/>
                      </a:pPr>
                      <a:r>
                        <a:rPr lang="en-US" sz="1200" dirty="0" smtClean="0">
                          <a:effectLst/>
                          <a:latin typeface="Calibri"/>
                          <a:ea typeface="Calibri"/>
                          <a:cs typeface="Times New Roman"/>
                        </a:rPr>
                        <a:t>12</a:t>
                      </a:r>
                      <a:endParaRPr lang="en-US" sz="1200" dirty="0">
                        <a:effectLst/>
                        <a:latin typeface="Calibri"/>
                        <a:ea typeface="Calibri"/>
                        <a:cs typeface="Times New Roman"/>
                      </a:endParaRPr>
                    </a:p>
                  </a:txBody>
                  <a:tcPr marL="58017" marR="58017" marT="0" marB="0" anchor="b">
                    <a:lnL w="19050" cap="flat" cmpd="dbl"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a:solidFill>
                            <a:srgbClr val="000000"/>
                          </a:solidFill>
                          <a:effectLst/>
                          <a:latin typeface="Times New Roman"/>
                          <a:ea typeface="Calibri"/>
                          <a:cs typeface="Times New Roman"/>
                        </a:rPr>
                        <a:t>Universitatea de Arte "George Enescu" Iasi</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3</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latin typeface="Times New Roman"/>
                          <a:ea typeface="Times New Roman"/>
                          <a:cs typeface="Times New Roman"/>
                        </a:rPr>
                        <a:t>18</a:t>
                      </a:r>
                      <a:endParaRPr lang="en-US" sz="1200">
                        <a:latin typeface="Calibri"/>
                        <a:ea typeface="Calibri"/>
                        <a:cs typeface="Times New Roman"/>
                      </a:endParaRPr>
                    </a:p>
                  </a:txBody>
                  <a:tcPr marL="68580" marR="68580"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164</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921</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9050" cap="flat" cmpd="dbl"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r>
              <a:tr h="210348">
                <a:tc>
                  <a:txBody>
                    <a:bodyPr/>
                    <a:lstStyle/>
                    <a:p>
                      <a:pPr marL="342900" lvl="0" indent="-342900" algn="ctr">
                        <a:lnSpc>
                          <a:spcPct val="115000"/>
                        </a:lnSpc>
                        <a:spcAft>
                          <a:spcPts val="0"/>
                        </a:spcAft>
                        <a:buFontTx/>
                        <a:buNone/>
                      </a:pPr>
                      <a:r>
                        <a:rPr lang="en-US" sz="1200" dirty="0" smtClean="0">
                          <a:effectLst/>
                          <a:latin typeface="Calibri"/>
                          <a:ea typeface="Calibri"/>
                          <a:cs typeface="Times New Roman"/>
                        </a:rPr>
                        <a:t>13</a:t>
                      </a:r>
                      <a:endParaRPr lang="en-US" sz="1200" dirty="0">
                        <a:effectLst/>
                        <a:latin typeface="Calibri"/>
                        <a:ea typeface="Calibri"/>
                        <a:cs typeface="Times New Roman"/>
                      </a:endParaRPr>
                    </a:p>
                  </a:txBody>
                  <a:tcPr marL="58017" marR="58017" marT="0" marB="0" anchor="b">
                    <a:lnL w="19050" cap="flat" cmpd="dbl"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a:solidFill>
                            <a:srgbClr val="000000"/>
                          </a:solidFill>
                          <a:effectLst/>
                          <a:latin typeface="Times New Roman"/>
                          <a:ea typeface="Calibri"/>
                          <a:cs typeface="Times New Roman"/>
                        </a:rPr>
                        <a:t>Universitatea din Petrosani</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3</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latin typeface="Times New Roman"/>
                          <a:ea typeface="Times New Roman"/>
                          <a:cs typeface="Times New Roman"/>
                        </a:rPr>
                        <a:t>28</a:t>
                      </a:r>
                      <a:endParaRPr lang="en-US" sz="1200">
                        <a:latin typeface="Calibri"/>
                        <a:ea typeface="Calibri"/>
                        <a:cs typeface="Times New Roman"/>
                      </a:endParaRPr>
                    </a:p>
                  </a:txBody>
                  <a:tcPr marL="68580" marR="68580"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174</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2403</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9050" cap="flat" cmpd="dbl"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r>
              <a:tr h="210348">
                <a:tc>
                  <a:txBody>
                    <a:bodyPr/>
                    <a:lstStyle/>
                    <a:p>
                      <a:pPr marL="342900" lvl="0" indent="-342900" algn="ctr">
                        <a:lnSpc>
                          <a:spcPct val="115000"/>
                        </a:lnSpc>
                        <a:spcAft>
                          <a:spcPts val="0"/>
                        </a:spcAft>
                        <a:buFontTx/>
                        <a:buNone/>
                      </a:pPr>
                      <a:r>
                        <a:rPr lang="en-US" sz="1200" dirty="0" smtClean="0">
                          <a:effectLst/>
                          <a:latin typeface="Calibri"/>
                          <a:ea typeface="Calibri"/>
                          <a:cs typeface="Times New Roman"/>
                        </a:rPr>
                        <a:t>14</a:t>
                      </a:r>
                      <a:endParaRPr lang="en-US" sz="1200" dirty="0">
                        <a:effectLst/>
                        <a:latin typeface="Calibri"/>
                        <a:ea typeface="Calibri"/>
                        <a:cs typeface="Times New Roman"/>
                      </a:endParaRPr>
                    </a:p>
                  </a:txBody>
                  <a:tcPr marL="58017" marR="58017" marT="0" marB="0" anchor="b">
                    <a:lnL w="19050" cap="flat" cmpd="dbl"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a:solidFill>
                            <a:srgbClr val="000000"/>
                          </a:solidFill>
                          <a:effectLst/>
                          <a:latin typeface="Times New Roman"/>
                          <a:ea typeface="Calibri"/>
                          <a:cs typeface="Times New Roman"/>
                        </a:rPr>
                        <a:t>Universitatea "Eftimie Murgu" Resita</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3</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latin typeface="Times New Roman"/>
                          <a:ea typeface="Times New Roman"/>
                          <a:cs typeface="Times New Roman"/>
                        </a:rPr>
                        <a:t>22</a:t>
                      </a:r>
                      <a:endParaRPr lang="en-US" sz="1200">
                        <a:latin typeface="Calibri"/>
                        <a:ea typeface="Calibri"/>
                        <a:cs typeface="Times New Roman"/>
                      </a:endParaRPr>
                    </a:p>
                  </a:txBody>
                  <a:tcPr marL="68580" marR="68580"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dirty="0">
                          <a:solidFill>
                            <a:srgbClr val="000000"/>
                          </a:solidFill>
                          <a:effectLst/>
                          <a:latin typeface="Times New Roman"/>
                          <a:ea typeface="Calibri"/>
                          <a:cs typeface="Times New Roman"/>
                        </a:rPr>
                        <a:t>116</a:t>
                      </a:r>
                      <a:endParaRPr lang="en-US" sz="1200" dirty="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1344</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9050" cap="flat" cmpd="dbl"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r>
              <a:tr h="210348">
                <a:tc>
                  <a:txBody>
                    <a:bodyPr/>
                    <a:lstStyle/>
                    <a:p>
                      <a:pPr marL="342900" lvl="0" indent="-342900" algn="ctr">
                        <a:lnSpc>
                          <a:spcPct val="115000"/>
                        </a:lnSpc>
                        <a:spcAft>
                          <a:spcPts val="0"/>
                        </a:spcAft>
                        <a:buFontTx/>
                        <a:buNone/>
                      </a:pPr>
                      <a:r>
                        <a:rPr lang="en-US" sz="1200" dirty="0" smtClean="0">
                          <a:effectLst/>
                          <a:latin typeface="Calibri"/>
                          <a:ea typeface="Calibri"/>
                          <a:cs typeface="Times New Roman"/>
                        </a:rPr>
                        <a:t>15</a:t>
                      </a:r>
                      <a:endParaRPr lang="en-US" sz="1200" dirty="0">
                        <a:effectLst/>
                        <a:latin typeface="Calibri"/>
                        <a:ea typeface="Calibri"/>
                        <a:cs typeface="Times New Roman"/>
                      </a:endParaRPr>
                    </a:p>
                  </a:txBody>
                  <a:tcPr marL="58017" marR="58017" marT="0" marB="0" anchor="b">
                    <a:lnL w="19050" cap="flat" cmpd="dbl"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a:solidFill>
                            <a:srgbClr val="000000"/>
                          </a:solidFill>
                          <a:effectLst/>
                          <a:latin typeface="Times New Roman"/>
                          <a:ea typeface="Calibri"/>
                          <a:cs typeface="Times New Roman"/>
                        </a:rPr>
                        <a:t>Universitatea "Petru Maior" Tg. Mures</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3</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latin typeface="Times New Roman"/>
                          <a:ea typeface="Times New Roman"/>
                          <a:cs typeface="Times New Roman"/>
                        </a:rPr>
                        <a:t>22</a:t>
                      </a:r>
                      <a:endParaRPr lang="en-US" sz="1200">
                        <a:latin typeface="Calibri"/>
                        <a:ea typeface="Calibri"/>
                        <a:cs typeface="Times New Roman"/>
                      </a:endParaRPr>
                    </a:p>
                  </a:txBody>
                  <a:tcPr marL="68580" marR="68580"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dirty="0">
                          <a:solidFill>
                            <a:srgbClr val="000000"/>
                          </a:solidFill>
                          <a:effectLst/>
                          <a:latin typeface="Times New Roman"/>
                          <a:ea typeface="Calibri"/>
                          <a:cs typeface="Times New Roman"/>
                        </a:rPr>
                        <a:t>145</a:t>
                      </a:r>
                      <a:endParaRPr lang="en-US" sz="1200" dirty="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2632</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9050" cap="flat" cmpd="dbl"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r>
              <a:tr h="210348">
                <a:tc>
                  <a:txBody>
                    <a:bodyPr/>
                    <a:lstStyle/>
                    <a:p>
                      <a:pPr marL="342900" lvl="0" indent="-342900" algn="ctr">
                        <a:lnSpc>
                          <a:spcPct val="115000"/>
                        </a:lnSpc>
                        <a:spcAft>
                          <a:spcPts val="0"/>
                        </a:spcAft>
                        <a:buFontTx/>
                        <a:buNone/>
                      </a:pPr>
                      <a:r>
                        <a:rPr lang="en-US" sz="1200" dirty="0" smtClean="0">
                          <a:effectLst/>
                          <a:latin typeface="Calibri"/>
                          <a:ea typeface="Calibri"/>
                          <a:cs typeface="Times New Roman"/>
                        </a:rPr>
                        <a:t>16</a:t>
                      </a:r>
                      <a:endParaRPr lang="en-US" sz="1200" dirty="0">
                        <a:effectLst/>
                        <a:latin typeface="Calibri"/>
                        <a:ea typeface="Calibri"/>
                        <a:cs typeface="Times New Roman"/>
                      </a:endParaRPr>
                    </a:p>
                  </a:txBody>
                  <a:tcPr marL="58017" marR="58017" marT="0" marB="0" anchor="b">
                    <a:lnL w="19050" cap="flat" cmpd="dbl"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a:solidFill>
                            <a:srgbClr val="000000"/>
                          </a:solidFill>
                          <a:effectLst/>
                          <a:latin typeface="Times New Roman"/>
                          <a:ea typeface="Calibri"/>
                          <a:cs typeface="Times New Roman"/>
                        </a:rPr>
                        <a:t>Universitatea Politehnica Timisoara</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10</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latin typeface="Times New Roman"/>
                          <a:ea typeface="Times New Roman"/>
                          <a:cs typeface="Times New Roman"/>
                        </a:rPr>
                        <a:t>63</a:t>
                      </a:r>
                      <a:endParaRPr lang="en-US" sz="1200">
                        <a:latin typeface="Calibri"/>
                        <a:ea typeface="Calibri"/>
                        <a:cs typeface="Times New Roman"/>
                      </a:endParaRPr>
                    </a:p>
                  </a:txBody>
                  <a:tcPr marL="68580" marR="68580"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dirty="0">
                          <a:solidFill>
                            <a:srgbClr val="000000"/>
                          </a:solidFill>
                          <a:effectLst/>
                          <a:latin typeface="Times New Roman"/>
                          <a:ea typeface="Calibri"/>
                          <a:cs typeface="Times New Roman"/>
                        </a:rPr>
                        <a:t>667</a:t>
                      </a:r>
                      <a:endParaRPr lang="en-US" sz="1200" dirty="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8656</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9050" cap="flat" cmpd="dbl"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r>
              <a:tr h="210348">
                <a:tc>
                  <a:txBody>
                    <a:bodyPr/>
                    <a:lstStyle/>
                    <a:p>
                      <a:pPr marL="342900" lvl="0" indent="-342900" algn="ctr">
                        <a:lnSpc>
                          <a:spcPct val="115000"/>
                        </a:lnSpc>
                        <a:spcAft>
                          <a:spcPts val="0"/>
                        </a:spcAft>
                        <a:buFontTx/>
                        <a:buNone/>
                      </a:pPr>
                      <a:r>
                        <a:rPr lang="en-US" sz="1200" dirty="0" smtClean="0">
                          <a:effectLst/>
                          <a:latin typeface="Calibri"/>
                          <a:ea typeface="Calibri"/>
                          <a:cs typeface="Times New Roman"/>
                        </a:rPr>
                        <a:t>17</a:t>
                      </a:r>
                      <a:endParaRPr lang="en-US" sz="1200" dirty="0">
                        <a:effectLst/>
                        <a:latin typeface="Calibri"/>
                        <a:ea typeface="Calibri"/>
                        <a:cs typeface="Times New Roman"/>
                      </a:endParaRPr>
                    </a:p>
                  </a:txBody>
                  <a:tcPr marL="58017" marR="58017" marT="0" marB="0" anchor="b">
                    <a:lnL w="19050" cap="flat" cmpd="dbl"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a:solidFill>
                            <a:srgbClr val="000000"/>
                          </a:solidFill>
                          <a:effectLst/>
                          <a:latin typeface="Times New Roman"/>
                          <a:ea typeface="Calibri"/>
                          <a:cs typeface="Times New Roman"/>
                        </a:rPr>
                        <a:t>USAMV a Banatului Timisoara</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6</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latin typeface="Times New Roman"/>
                          <a:ea typeface="Times New Roman"/>
                          <a:cs typeface="Times New Roman"/>
                        </a:rPr>
                        <a:t>32</a:t>
                      </a:r>
                      <a:endParaRPr lang="en-US" sz="1200">
                        <a:latin typeface="Calibri"/>
                        <a:ea typeface="Calibri"/>
                        <a:cs typeface="Times New Roman"/>
                      </a:endParaRPr>
                    </a:p>
                  </a:txBody>
                  <a:tcPr marL="68580" marR="68580"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dirty="0">
                          <a:solidFill>
                            <a:srgbClr val="000000"/>
                          </a:solidFill>
                          <a:effectLst/>
                          <a:latin typeface="Times New Roman"/>
                          <a:ea typeface="Calibri"/>
                          <a:cs typeface="Times New Roman"/>
                        </a:rPr>
                        <a:t>327</a:t>
                      </a:r>
                      <a:endParaRPr lang="en-US" sz="1200" dirty="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3859</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9050" cap="flat" cmpd="dbl"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r>
              <a:tr h="210348">
                <a:tc>
                  <a:txBody>
                    <a:bodyPr/>
                    <a:lstStyle/>
                    <a:p>
                      <a:pPr marL="342900" lvl="0" indent="-342900" algn="ctr">
                        <a:lnSpc>
                          <a:spcPct val="115000"/>
                        </a:lnSpc>
                        <a:spcAft>
                          <a:spcPts val="0"/>
                        </a:spcAft>
                        <a:buFontTx/>
                        <a:buNone/>
                      </a:pPr>
                      <a:r>
                        <a:rPr lang="en-US" sz="1200" dirty="0" smtClean="0">
                          <a:effectLst/>
                          <a:latin typeface="Calibri"/>
                          <a:ea typeface="Calibri"/>
                          <a:cs typeface="Times New Roman"/>
                        </a:rPr>
                        <a:t>18</a:t>
                      </a:r>
                      <a:endParaRPr lang="en-US" sz="1200" dirty="0">
                        <a:effectLst/>
                        <a:latin typeface="Calibri"/>
                        <a:ea typeface="Calibri"/>
                        <a:cs typeface="Times New Roman"/>
                      </a:endParaRPr>
                    </a:p>
                  </a:txBody>
                  <a:tcPr marL="58017" marR="58017" marT="0" marB="0" anchor="b">
                    <a:lnL w="19050" cap="flat" cmpd="dbl"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a:solidFill>
                            <a:srgbClr val="000000"/>
                          </a:solidFill>
                          <a:effectLst/>
                          <a:latin typeface="Times New Roman"/>
                          <a:ea typeface="Calibri"/>
                          <a:cs typeface="Times New Roman"/>
                        </a:rPr>
                        <a:t>Universitatea de Vest Timisoara</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11</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latin typeface="Times New Roman"/>
                          <a:ea typeface="Times New Roman"/>
                          <a:cs typeface="Times New Roman"/>
                        </a:rPr>
                        <a:t>82</a:t>
                      </a:r>
                      <a:endParaRPr lang="en-US" sz="1200">
                        <a:latin typeface="Calibri"/>
                        <a:ea typeface="Calibri"/>
                        <a:cs typeface="Times New Roman"/>
                      </a:endParaRPr>
                    </a:p>
                  </a:txBody>
                  <a:tcPr marL="68580" marR="68580"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dirty="0">
                          <a:solidFill>
                            <a:srgbClr val="000000"/>
                          </a:solidFill>
                          <a:effectLst/>
                          <a:latin typeface="Times New Roman"/>
                          <a:ea typeface="Calibri"/>
                          <a:cs typeface="Times New Roman"/>
                        </a:rPr>
                        <a:t>701</a:t>
                      </a:r>
                      <a:endParaRPr lang="en-US" sz="1200" dirty="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9926</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9050" cap="flat" cmpd="dbl"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r>
              <a:tr h="210348">
                <a:tc>
                  <a:txBody>
                    <a:bodyPr/>
                    <a:lstStyle/>
                    <a:p>
                      <a:pPr marL="342900" lvl="0" indent="-342900" algn="ctr">
                        <a:lnSpc>
                          <a:spcPct val="115000"/>
                        </a:lnSpc>
                        <a:spcAft>
                          <a:spcPts val="0"/>
                        </a:spcAft>
                        <a:buFontTx/>
                        <a:buNone/>
                      </a:pPr>
                      <a:r>
                        <a:rPr lang="en-US" sz="1200" dirty="0" smtClean="0">
                          <a:effectLst/>
                          <a:latin typeface="Calibri"/>
                          <a:ea typeface="Calibri"/>
                          <a:cs typeface="Times New Roman"/>
                        </a:rPr>
                        <a:t>19</a:t>
                      </a:r>
                      <a:endParaRPr lang="en-US" sz="1200" dirty="0">
                        <a:effectLst/>
                        <a:latin typeface="Calibri"/>
                        <a:ea typeface="Calibri"/>
                        <a:cs typeface="Times New Roman"/>
                      </a:endParaRPr>
                    </a:p>
                  </a:txBody>
                  <a:tcPr marL="58017" marR="58017" marT="0" marB="0" anchor="b">
                    <a:lnL w="19050" cap="flat" cmpd="dbl"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dirty="0" err="1">
                          <a:solidFill>
                            <a:srgbClr val="000000"/>
                          </a:solidFill>
                          <a:effectLst/>
                          <a:latin typeface="Times New Roman"/>
                          <a:ea typeface="Calibri"/>
                          <a:cs typeface="Times New Roman"/>
                        </a:rPr>
                        <a:t>Universitatea</a:t>
                      </a:r>
                      <a:r>
                        <a:rPr lang="en-US" sz="1200" dirty="0">
                          <a:solidFill>
                            <a:srgbClr val="000000"/>
                          </a:solidFill>
                          <a:effectLst/>
                          <a:latin typeface="Times New Roman"/>
                          <a:ea typeface="Calibri"/>
                          <a:cs typeface="Times New Roman"/>
                        </a:rPr>
                        <a:t> </a:t>
                      </a:r>
                      <a:r>
                        <a:rPr lang="en-US" sz="1200" dirty="0" err="1">
                          <a:solidFill>
                            <a:srgbClr val="000000"/>
                          </a:solidFill>
                          <a:effectLst/>
                          <a:latin typeface="Times New Roman"/>
                          <a:ea typeface="Calibri"/>
                          <a:cs typeface="Times New Roman"/>
                        </a:rPr>
                        <a:t>Cre</a:t>
                      </a:r>
                      <a:r>
                        <a:rPr lang="en-US" sz="1200" dirty="0" err="1">
                          <a:solidFill>
                            <a:srgbClr val="000000"/>
                          </a:solidFill>
                          <a:effectLst/>
                          <a:latin typeface="Tahoma"/>
                          <a:ea typeface="Calibri"/>
                          <a:cs typeface="Times New Roman"/>
                        </a:rPr>
                        <a:t>ș</a:t>
                      </a:r>
                      <a:r>
                        <a:rPr lang="en-US" sz="1200" dirty="0" err="1">
                          <a:solidFill>
                            <a:srgbClr val="000000"/>
                          </a:solidFill>
                          <a:effectLst/>
                          <a:latin typeface="Times New Roman"/>
                          <a:ea typeface="Calibri"/>
                          <a:cs typeface="Times New Roman"/>
                        </a:rPr>
                        <a:t>tină</a:t>
                      </a:r>
                      <a:r>
                        <a:rPr lang="en-US" sz="1200" dirty="0">
                          <a:solidFill>
                            <a:srgbClr val="000000"/>
                          </a:solidFill>
                          <a:effectLst/>
                          <a:latin typeface="Times New Roman"/>
                          <a:ea typeface="Calibri"/>
                          <a:cs typeface="Times New Roman"/>
                        </a:rPr>
                        <a:t>  "</a:t>
                      </a:r>
                      <a:r>
                        <a:rPr lang="en-US" sz="1200" dirty="0" err="1">
                          <a:solidFill>
                            <a:srgbClr val="000000"/>
                          </a:solidFill>
                          <a:effectLst/>
                          <a:latin typeface="Times New Roman"/>
                          <a:ea typeface="Calibri"/>
                          <a:cs typeface="Times New Roman"/>
                        </a:rPr>
                        <a:t>Dimitrie</a:t>
                      </a:r>
                      <a:r>
                        <a:rPr lang="en-US" sz="1200" dirty="0">
                          <a:solidFill>
                            <a:srgbClr val="000000"/>
                          </a:solidFill>
                          <a:effectLst/>
                          <a:latin typeface="Times New Roman"/>
                          <a:ea typeface="Calibri"/>
                          <a:cs typeface="Times New Roman"/>
                        </a:rPr>
                        <a:t> </a:t>
                      </a:r>
                      <a:r>
                        <a:rPr lang="en-US" sz="1200" dirty="0" err="1">
                          <a:solidFill>
                            <a:srgbClr val="000000"/>
                          </a:solidFill>
                          <a:effectLst/>
                          <a:latin typeface="Times New Roman"/>
                          <a:ea typeface="Calibri"/>
                          <a:cs typeface="Times New Roman"/>
                        </a:rPr>
                        <a:t>Cantemir</a:t>
                      </a:r>
                      <a:r>
                        <a:rPr lang="en-US" sz="1200" dirty="0">
                          <a:solidFill>
                            <a:srgbClr val="000000"/>
                          </a:solidFill>
                          <a:effectLst/>
                          <a:latin typeface="Times New Roman"/>
                          <a:ea typeface="Calibri"/>
                          <a:cs typeface="Times New Roman"/>
                        </a:rPr>
                        <a:t>" </a:t>
                      </a:r>
                      <a:endParaRPr lang="en-US" sz="1200" dirty="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16</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latin typeface="Times New Roman"/>
                          <a:ea typeface="Times New Roman"/>
                          <a:cs typeface="Times New Roman"/>
                        </a:rPr>
                        <a:t>41</a:t>
                      </a:r>
                      <a:endParaRPr lang="en-US" sz="1200">
                        <a:latin typeface="Calibri"/>
                        <a:ea typeface="Calibri"/>
                        <a:cs typeface="Times New Roman"/>
                      </a:endParaRPr>
                    </a:p>
                  </a:txBody>
                  <a:tcPr marL="68580" marR="68580"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dirty="0">
                          <a:effectLst/>
                          <a:latin typeface="Times New Roman"/>
                          <a:ea typeface="Calibri"/>
                          <a:cs typeface="Times New Roman"/>
                        </a:rPr>
                        <a:t>486</a:t>
                      </a:r>
                      <a:endParaRPr lang="en-US" sz="1200" dirty="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dirty="0">
                          <a:solidFill>
                            <a:srgbClr val="000000"/>
                          </a:solidFill>
                          <a:effectLst/>
                          <a:latin typeface="Times New Roman"/>
                          <a:ea typeface="Calibri"/>
                          <a:cs typeface="Times New Roman"/>
                        </a:rPr>
                        <a:t>11156</a:t>
                      </a:r>
                      <a:endParaRPr lang="en-US" sz="1200" dirty="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9050" cap="flat" cmpd="dbl"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r>
              <a:tr h="210348">
                <a:tc>
                  <a:txBody>
                    <a:bodyPr/>
                    <a:lstStyle/>
                    <a:p>
                      <a:pPr marL="342900" lvl="0" indent="-342900" algn="ctr">
                        <a:lnSpc>
                          <a:spcPct val="115000"/>
                        </a:lnSpc>
                        <a:spcAft>
                          <a:spcPts val="0"/>
                        </a:spcAft>
                        <a:buFontTx/>
                        <a:buNone/>
                      </a:pPr>
                      <a:r>
                        <a:rPr lang="en-US" sz="1200" dirty="0" smtClean="0">
                          <a:effectLst/>
                          <a:latin typeface="Calibri"/>
                          <a:ea typeface="Calibri"/>
                          <a:cs typeface="Times New Roman"/>
                        </a:rPr>
                        <a:t>20</a:t>
                      </a:r>
                      <a:endParaRPr lang="en-US" sz="1200" dirty="0">
                        <a:effectLst/>
                        <a:latin typeface="Calibri"/>
                        <a:ea typeface="Calibri"/>
                        <a:cs typeface="Times New Roman"/>
                      </a:endParaRPr>
                    </a:p>
                  </a:txBody>
                  <a:tcPr marL="58017" marR="58017" marT="0" marB="0" anchor="b">
                    <a:lnL w="19050" cap="flat" cmpd="dbl"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a:solidFill>
                            <a:srgbClr val="000000"/>
                          </a:solidFill>
                          <a:effectLst/>
                          <a:latin typeface="Times New Roman"/>
                          <a:ea typeface="Calibri"/>
                          <a:cs typeface="Times New Roman"/>
                        </a:rPr>
                        <a:t>Universiteta Româno-Americană din Bucureşti</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3</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dirty="0">
                          <a:solidFill>
                            <a:srgbClr val="000000"/>
                          </a:solidFill>
                          <a:latin typeface="Times New Roman"/>
                          <a:ea typeface="Times New Roman"/>
                          <a:cs typeface="Times New Roman"/>
                        </a:rPr>
                        <a:t>17</a:t>
                      </a:r>
                      <a:endParaRPr lang="en-US" sz="1200" dirty="0">
                        <a:latin typeface="Calibri"/>
                        <a:ea typeface="Calibri"/>
                        <a:cs typeface="Times New Roman"/>
                      </a:endParaRPr>
                    </a:p>
                  </a:txBody>
                  <a:tcPr marL="68580" marR="68580"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dirty="0">
                          <a:solidFill>
                            <a:srgbClr val="000000"/>
                          </a:solidFill>
                          <a:effectLst/>
                          <a:latin typeface="Times New Roman"/>
                          <a:ea typeface="Calibri"/>
                          <a:cs typeface="Times New Roman"/>
                        </a:rPr>
                        <a:t>172</a:t>
                      </a:r>
                      <a:endParaRPr lang="en-US" sz="1200" dirty="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Times New Roman"/>
                          <a:ea typeface="Calibri"/>
                          <a:cs typeface="Times New Roman"/>
                        </a:rPr>
                        <a:t>3000</a:t>
                      </a:r>
                      <a:endParaRPr lang="en-US" sz="120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9050" cap="flat" cmpd="dbl"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FFFFF"/>
                    </a:solidFill>
                  </a:tcPr>
                </a:tc>
              </a:tr>
              <a:tr h="210348">
                <a:tc grid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b="1" dirty="0" smtClean="0">
                          <a:solidFill>
                            <a:srgbClr val="000000"/>
                          </a:solidFill>
                          <a:effectLst/>
                          <a:latin typeface="Times New Roman"/>
                          <a:ea typeface="Calibri"/>
                          <a:cs typeface="Times New Roman"/>
                        </a:rPr>
                        <a:t>TOTAL PROIECT QUALITAS</a:t>
                      </a:r>
                      <a:endParaRPr lang="en-US" sz="1200" dirty="0">
                        <a:effectLst/>
                        <a:latin typeface="Calibri"/>
                        <a:ea typeface="Calibri"/>
                        <a:cs typeface="Times New Roman"/>
                      </a:endParaRPr>
                    </a:p>
                  </a:txBody>
                  <a:tcPr marL="58017" marR="58017" marT="0" marB="0" anchor="b">
                    <a:lnL w="19050" cap="flat" cmpd="dbl"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BD4B4"/>
                    </a:solidFill>
                  </a:tcPr>
                </a:tc>
                <a:tc hMerge="1">
                  <a:txBody>
                    <a:bodyPr/>
                    <a:lstStyle/>
                    <a:p>
                      <a:endParaRPr lang="en-US"/>
                    </a:p>
                  </a:txBody>
                  <a:tcPr/>
                </a:tc>
                <a:tc>
                  <a:txBody>
                    <a:bodyPr/>
                    <a:lstStyle/>
                    <a:p>
                      <a:pPr algn="ctr">
                        <a:lnSpc>
                          <a:spcPct val="115000"/>
                        </a:lnSpc>
                        <a:spcAft>
                          <a:spcPts val="0"/>
                        </a:spcAft>
                      </a:pPr>
                      <a:r>
                        <a:rPr lang="en-US" sz="1200" b="1" dirty="0">
                          <a:solidFill>
                            <a:srgbClr val="000000"/>
                          </a:solidFill>
                          <a:effectLst/>
                          <a:latin typeface="Times New Roman"/>
                          <a:ea typeface="Calibri"/>
                          <a:cs typeface="Times New Roman"/>
                        </a:rPr>
                        <a:t>167</a:t>
                      </a:r>
                      <a:endParaRPr lang="en-US" sz="1200" dirty="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200" b="1" dirty="0" smtClean="0">
                          <a:solidFill>
                            <a:srgbClr val="000000"/>
                          </a:solidFill>
                          <a:effectLst/>
                          <a:latin typeface="Times New Roman"/>
                          <a:ea typeface="Calibri"/>
                          <a:cs typeface="Times New Roman"/>
                        </a:rPr>
                        <a:t>1051</a:t>
                      </a:r>
                      <a:endParaRPr lang="en-US" sz="1200" dirty="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200" b="1" dirty="0">
                          <a:solidFill>
                            <a:srgbClr val="000000"/>
                          </a:solidFill>
                          <a:effectLst/>
                          <a:latin typeface="Times New Roman"/>
                          <a:ea typeface="Calibri"/>
                          <a:cs typeface="Times New Roman"/>
                        </a:rPr>
                        <a:t>11648</a:t>
                      </a:r>
                      <a:endParaRPr lang="en-US" sz="1200" dirty="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200" b="1" dirty="0">
                          <a:solidFill>
                            <a:srgbClr val="000000"/>
                          </a:solidFill>
                          <a:effectLst/>
                          <a:latin typeface="Times New Roman"/>
                          <a:ea typeface="Calibri"/>
                          <a:cs typeface="Times New Roman"/>
                        </a:rPr>
                        <a:t>159895</a:t>
                      </a:r>
                      <a:endParaRPr lang="en-US" sz="1200" dirty="0">
                        <a:effectLst/>
                        <a:latin typeface="Calibri"/>
                        <a:ea typeface="Calibri"/>
                        <a:cs typeface="Times New Roman"/>
                      </a:endParaRPr>
                    </a:p>
                  </a:txBody>
                  <a:tcPr marL="58017" marR="58017" marT="0" marB="0" anchor="b">
                    <a:lnL w="12700" cap="flat" cmpd="sng" algn="ctr">
                      <a:solidFill>
                        <a:srgbClr val="003300"/>
                      </a:solidFill>
                      <a:prstDash val="solid"/>
                      <a:round/>
                      <a:headEnd type="none" w="med" len="med"/>
                      <a:tailEnd type="none" w="med" len="med"/>
                    </a:lnL>
                    <a:lnR w="19050" cap="flat" cmpd="dbl"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FBD4B4"/>
                    </a:solidFill>
                  </a:tcPr>
                </a:tc>
              </a:tr>
            </a:tbl>
          </a:graphicData>
        </a:graphic>
      </p:graphicFrame>
      <p:pic>
        <p:nvPicPr>
          <p:cNvPr id="8" name="Picture 2"/>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0" y="0"/>
            <a:ext cx="9144000" cy="1143000"/>
          </a:xfrm>
          <a:prstGeom prst="rect">
            <a:avLst/>
          </a:prstGeom>
        </p:spPr>
      </p:pic>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cstate="print"/>
          <a:srcRect/>
          <a:stretch>
            <a:fillRect/>
          </a:stretch>
        </p:blipFill>
        <p:spPr>
          <a:xfrm>
            <a:off x="0" y="1066800"/>
            <a:ext cx="9144000" cy="5791200"/>
          </a:xfrm>
          <a:solidFill>
            <a:srgbClr val="339933">
              <a:alpha val="70195"/>
            </a:srgbClr>
          </a:solidFill>
        </p:spPr>
      </p:pic>
      <p:sp>
        <p:nvSpPr>
          <p:cNvPr id="15363" name="Title 1"/>
          <p:cNvSpPr>
            <a:spLocks noGrp="1"/>
          </p:cNvSpPr>
          <p:nvPr>
            <p:ph type="title"/>
          </p:nvPr>
        </p:nvSpPr>
        <p:spPr>
          <a:xfrm>
            <a:off x="457200" y="1219200"/>
            <a:ext cx="8229600" cy="1143000"/>
          </a:xfrm>
          <a:solidFill>
            <a:srgbClr val="339933">
              <a:alpha val="0"/>
            </a:srgbClr>
          </a:solidFill>
        </p:spPr>
        <p:txBody>
          <a:bodyPr/>
          <a:lstStyle/>
          <a:p>
            <a:pPr>
              <a:lnSpc>
                <a:spcPct val="115000"/>
              </a:lnSpc>
            </a:pPr>
            <a:r>
              <a:rPr lang="en-US" altLang="en-US" sz="2400" b="1" smtClean="0">
                <a:solidFill>
                  <a:srgbClr val="FFFF00"/>
                </a:solidFill>
                <a:latin typeface="Arial" charset="0"/>
                <a:ea typeface="Calibri" pitchFamily="34" charset="0"/>
                <a:cs typeface="Arial" charset="0"/>
              </a:rPr>
              <a:t>Date statistice privind sistemul de </a:t>
            </a:r>
            <a:r>
              <a:rPr lang="ro-RO" altLang="en-US" sz="2400" b="1" smtClean="0">
                <a:solidFill>
                  <a:srgbClr val="FFFF00"/>
                </a:solidFill>
                <a:latin typeface="Arial" charset="0"/>
                <a:ea typeface="Calibri" pitchFamily="34" charset="0"/>
                <a:cs typeface="Arial" charset="0"/>
              </a:rPr>
              <a:t>î</a:t>
            </a:r>
            <a:r>
              <a:rPr lang="en-US" altLang="en-US" sz="2400" b="1" smtClean="0">
                <a:solidFill>
                  <a:srgbClr val="FFFF00"/>
                </a:solidFill>
                <a:latin typeface="Arial" charset="0"/>
                <a:ea typeface="Calibri" pitchFamily="34" charset="0"/>
                <a:cs typeface="Arial" charset="0"/>
              </a:rPr>
              <a:t>nv</a:t>
            </a:r>
            <a:r>
              <a:rPr lang="ro-RO" altLang="en-US" sz="2400" b="1" smtClean="0">
                <a:solidFill>
                  <a:srgbClr val="FFFF00"/>
                </a:solidFill>
                <a:latin typeface="Arial" charset="0"/>
                <a:ea typeface="Calibri" pitchFamily="34" charset="0"/>
                <a:cs typeface="Arial" charset="0"/>
              </a:rPr>
              <a:t>ăță</a:t>
            </a:r>
            <a:r>
              <a:rPr lang="en-US" altLang="en-US" sz="2400" b="1" smtClean="0">
                <a:solidFill>
                  <a:srgbClr val="FFFF00"/>
                </a:solidFill>
                <a:latin typeface="Arial" charset="0"/>
                <a:ea typeface="Calibri" pitchFamily="34" charset="0"/>
                <a:cs typeface="Arial" charset="0"/>
              </a:rPr>
              <a:t>m</a:t>
            </a:r>
            <a:r>
              <a:rPr lang="ro-RO" altLang="en-US" sz="2400" b="1" smtClean="0">
                <a:solidFill>
                  <a:srgbClr val="FFFF00"/>
                </a:solidFill>
                <a:latin typeface="Arial" charset="0"/>
                <a:ea typeface="Calibri" pitchFamily="34" charset="0"/>
                <a:cs typeface="Arial" charset="0"/>
              </a:rPr>
              <a:t>â</a:t>
            </a:r>
            <a:r>
              <a:rPr lang="en-US" altLang="en-US" sz="2400" b="1" smtClean="0">
                <a:solidFill>
                  <a:srgbClr val="FFFF00"/>
                </a:solidFill>
                <a:latin typeface="Arial" charset="0"/>
                <a:ea typeface="Calibri" pitchFamily="34" charset="0"/>
                <a:cs typeface="Arial" charset="0"/>
              </a:rPr>
              <a:t>nt superior si proiectul QUALITAS </a:t>
            </a:r>
            <a:endParaRPr lang="en-US" altLang="en-US" smtClean="0">
              <a:ea typeface="Calibri" pitchFamily="34" charset="0"/>
              <a:cs typeface="Arial" charset="0"/>
            </a:endParaRPr>
          </a:p>
        </p:txBody>
      </p:sp>
      <p:sp>
        <p:nvSpPr>
          <p:cNvPr id="15364" name="Rectangle 9"/>
          <p:cNvSpPr>
            <a:spLocks noChangeArrowheads="1"/>
          </p:cNvSpPr>
          <p:nvPr/>
        </p:nvSpPr>
        <p:spPr bwMode="auto">
          <a:xfrm>
            <a:off x="457200" y="3187700"/>
            <a:ext cx="9144000" cy="0"/>
          </a:xfrm>
          <a:prstGeom prst="rect">
            <a:avLst/>
          </a:prstGeom>
          <a:noFill/>
          <a:ln w="9525">
            <a:noFill/>
            <a:miter lim="800000"/>
            <a:headEnd/>
            <a:tailEnd/>
          </a:ln>
        </p:spPr>
        <p:txBody>
          <a:bodyPr wrap="none" anchor="ctr">
            <a:spAutoFit/>
          </a:bodyPr>
          <a:lstStyle/>
          <a:p>
            <a:pPr eaLnBrk="0" hangingPunct="0"/>
            <a:r>
              <a:rPr lang="en-US" altLang="en-US"/>
              <a:t/>
            </a:r>
            <a:br>
              <a:rPr lang="en-US" altLang="en-US"/>
            </a:br>
            <a:endParaRPr lang="en-US" altLang="en-US"/>
          </a:p>
        </p:txBody>
      </p:sp>
      <p:sp>
        <p:nvSpPr>
          <p:cNvPr id="15365" name="Rectangle 12"/>
          <p:cNvSpPr>
            <a:spLocks noChangeArrowheads="1"/>
          </p:cNvSpPr>
          <p:nvPr/>
        </p:nvSpPr>
        <p:spPr bwMode="auto">
          <a:xfrm>
            <a:off x="457200" y="3187700"/>
            <a:ext cx="9144000" cy="0"/>
          </a:xfrm>
          <a:prstGeom prst="rect">
            <a:avLst/>
          </a:prstGeom>
          <a:noFill/>
          <a:ln w="9525">
            <a:noFill/>
            <a:miter lim="800000"/>
            <a:headEnd/>
            <a:tailEnd/>
          </a:ln>
        </p:spPr>
        <p:txBody>
          <a:bodyPr wrap="none" anchor="ctr">
            <a:spAutoFit/>
          </a:bodyPr>
          <a:lstStyle/>
          <a:p>
            <a:pPr eaLnBrk="0" hangingPunct="0"/>
            <a:r>
              <a:rPr lang="en-US" altLang="en-US"/>
              <a:t/>
            </a:r>
            <a:br>
              <a:rPr lang="en-US" altLang="en-US"/>
            </a:br>
            <a:endParaRPr lang="en-US" altLang="en-US"/>
          </a:p>
        </p:txBody>
      </p:sp>
      <p:sp>
        <p:nvSpPr>
          <p:cNvPr id="9" name="Footer Placeholder 3"/>
          <p:cNvSpPr>
            <a:spLocks noGrp="1"/>
          </p:cNvSpPr>
          <p:nvPr>
            <p:ph type="ftr" sz="quarter" idx="11"/>
          </p:nvPr>
        </p:nvSpPr>
        <p:spPr bwMode="auto">
          <a:xfrm>
            <a:off x="685800" y="6172200"/>
            <a:ext cx="7772400" cy="381000"/>
          </a:xfrm>
          <a:ln>
            <a:miter lim="800000"/>
            <a:headEnd/>
            <a:tailEnd/>
          </a:ln>
        </p:spPr>
        <p:txBody>
          <a:bodyPr wrap="square" numCol="1" anchorCtr="0" compatLnSpc="1">
            <a:prstTxWarp prst="textNoShape">
              <a:avLst/>
            </a:prstTxWarp>
          </a:bodyPr>
          <a:lstStyle/>
          <a:p>
            <a:pPr algn="l" fontAlgn="base">
              <a:spcBef>
                <a:spcPct val="0"/>
              </a:spcBef>
              <a:spcAft>
                <a:spcPct val="0"/>
              </a:spcAft>
              <a:defRPr/>
            </a:pPr>
            <a:r>
              <a:rPr lang="en-US" sz="1400" dirty="0" err="1">
                <a:solidFill>
                  <a:schemeClr val="bg1"/>
                </a:solidFill>
              </a:rPr>
              <a:t>Sursa</a:t>
            </a:r>
            <a:r>
              <a:rPr lang="en-US" sz="1400" dirty="0">
                <a:solidFill>
                  <a:schemeClr val="bg1"/>
                </a:solidFill>
              </a:rPr>
              <a:t>: MEN Date </a:t>
            </a:r>
            <a:r>
              <a:rPr lang="en-US" sz="1400" dirty="0" err="1">
                <a:solidFill>
                  <a:schemeClr val="bg1"/>
                </a:solidFill>
              </a:rPr>
              <a:t>statistice</a:t>
            </a:r>
            <a:r>
              <a:rPr lang="en-US" sz="1400" dirty="0">
                <a:solidFill>
                  <a:schemeClr val="bg1"/>
                </a:solidFill>
              </a:rPr>
              <a:t> </a:t>
            </a:r>
            <a:r>
              <a:rPr lang="en-US" sz="1400" dirty="0" err="1">
                <a:solidFill>
                  <a:schemeClr val="bg1"/>
                </a:solidFill>
              </a:rPr>
              <a:t>anul</a:t>
            </a:r>
            <a:r>
              <a:rPr lang="en-US" sz="1400" dirty="0">
                <a:solidFill>
                  <a:schemeClr val="bg1"/>
                </a:solidFill>
              </a:rPr>
              <a:t> </a:t>
            </a:r>
            <a:r>
              <a:rPr lang="en-US" sz="1400" dirty="0" err="1">
                <a:solidFill>
                  <a:schemeClr val="bg1"/>
                </a:solidFill>
              </a:rPr>
              <a:t>universitar</a:t>
            </a:r>
            <a:r>
              <a:rPr lang="en-US" sz="1400" dirty="0">
                <a:solidFill>
                  <a:schemeClr val="bg1"/>
                </a:solidFill>
              </a:rPr>
              <a:t> 2013-2014. </a:t>
            </a:r>
          </a:p>
          <a:p>
            <a:pPr algn="l" fontAlgn="base">
              <a:spcBef>
                <a:spcPct val="0"/>
              </a:spcBef>
              <a:spcAft>
                <a:spcPct val="0"/>
              </a:spcAft>
              <a:defRPr/>
            </a:pPr>
            <a:r>
              <a:rPr lang="en-US" sz="1400" dirty="0">
                <a:solidFill>
                  <a:schemeClr val="bg1"/>
                </a:solidFill>
              </a:rPr>
              <a:t>HG 2014  </a:t>
            </a:r>
            <a:r>
              <a:rPr lang="it-IT" sz="1400" dirty="0" smtClean="0">
                <a:solidFill>
                  <a:schemeClr val="bg1"/>
                </a:solidFill>
              </a:rPr>
              <a:t>Nomenclatorul </a:t>
            </a:r>
            <a:r>
              <a:rPr lang="it-IT" sz="1400" dirty="0">
                <a:solidFill>
                  <a:schemeClr val="bg1"/>
                </a:solidFill>
              </a:rPr>
              <a:t>domeniilor si al specializarilor/programelor de studii universitare</a:t>
            </a:r>
            <a:r>
              <a:rPr lang="en-US" sz="1400" dirty="0">
                <a:solidFill>
                  <a:schemeClr val="bg1"/>
                </a:solidFill>
              </a:rPr>
              <a:t> </a:t>
            </a:r>
          </a:p>
        </p:txBody>
      </p:sp>
      <p:graphicFrame>
        <p:nvGraphicFramePr>
          <p:cNvPr id="10" name="Table 9"/>
          <p:cNvGraphicFramePr>
            <a:graphicFrameLocks noGrp="1"/>
          </p:cNvGraphicFramePr>
          <p:nvPr/>
        </p:nvGraphicFramePr>
        <p:xfrm>
          <a:off x="381000" y="2209800"/>
          <a:ext cx="8305801" cy="3744914"/>
        </p:xfrm>
        <a:graphic>
          <a:graphicData uri="http://schemas.openxmlformats.org/drawingml/2006/table">
            <a:tbl>
              <a:tblPr/>
              <a:tblGrid>
                <a:gridCol w="3604403"/>
                <a:gridCol w="967597"/>
                <a:gridCol w="1266865"/>
                <a:gridCol w="1085219"/>
                <a:gridCol w="1381717"/>
              </a:tblGrid>
              <a:tr h="1014543">
                <a:tc>
                  <a:txBody>
                    <a:bodyPr/>
                    <a:lstStyle/>
                    <a:p>
                      <a:pPr algn="ctr">
                        <a:lnSpc>
                          <a:spcPct val="115000"/>
                        </a:lnSpc>
                        <a:spcAft>
                          <a:spcPts val="0"/>
                        </a:spcAft>
                      </a:pPr>
                      <a:r>
                        <a:rPr lang="en-US" sz="1800" b="1" dirty="0" err="1">
                          <a:solidFill>
                            <a:srgbClr val="319331"/>
                          </a:solidFill>
                          <a:latin typeface="Times New Roman"/>
                          <a:ea typeface="Times New Roman"/>
                          <a:cs typeface="Times New Roman"/>
                        </a:rPr>
                        <a:t>Indicatori</a:t>
                      </a:r>
                      <a:endParaRPr lang="en-US" sz="1800" dirty="0">
                        <a:solidFill>
                          <a:srgbClr val="319331"/>
                        </a:solidFill>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800" b="1">
                          <a:solidFill>
                            <a:srgbClr val="319331"/>
                          </a:solidFill>
                          <a:latin typeface="Times New Roman"/>
                          <a:ea typeface="Times New Roman"/>
                          <a:cs typeface="Times New Roman"/>
                        </a:rPr>
                        <a:t>De stat</a:t>
                      </a:r>
                      <a:endParaRPr lang="en-US" sz="1800">
                        <a:solidFill>
                          <a:srgbClr val="31933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800" b="1" dirty="0" err="1" smtClean="0">
                          <a:solidFill>
                            <a:srgbClr val="319331"/>
                          </a:solidFill>
                          <a:latin typeface="Times New Roman"/>
                          <a:ea typeface="Times New Roman"/>
                          <a:cs typeface="Times New Roman"/>
                        </a:rPr>
                        <a:t>Particulare</a:t>
                      </a:r>
                      <a:r>
                        <a:rPr lang="en-US" sz="1800" b="1" dirty="0" smtClean="0">
                          <a:solidFill>
                            <a:srgbClr val="319331"/>
                          </a:solidFill>
                          <a:latin typeface="Times New Roman"/>
                          <a:ea typeface="Times New Roman"/>
                          <a:cs typeface="Times New Roman"/>
                        </a:rPr>
                        <a:t> </a:t>
                      </a:r>
                      <a:endParaRPr lang="en-US" sz="1800" dirty="0">
                        <a:solidFill>
                          <a:srgbClr val="31933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800" b="1" dirty="0">
                          <a:solidFill>
                            <a:srgbClr val="319331"/>
                          </a:solidFill>
                          <a:latin typeface="Times New Roman"/>
                          <a:ea typeface="Times New Roman"/>
                          <a:cs typeface="Times New Roman"/>
                        </a:rPr>
                        <a:t>Total Romania </a:t>
                      </a:r>
                      <a:endParaRPr lang="en-US" sz="1800" dirty="0">
                        <a:solidFill>
                          <a:srgbClr val="31933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800" b="1" dirty="0" err="1">
                          <a:solidFill>
                            <a:srgbClr val="319331"/>
                          </a:solidFill>
                          <a:latin typeface="Times New Roman"/>
                          <a:ea typeface="Times New Roman"/>
                          <a:cs typeface="Times New Roman"/>
                        </a:rPr>
                        <a:t>Proiect</a:t>
                      </a:r>
                      <a:r>
                        <a:rPr lang="en-US" sz="1800" b="1" dirty="0">
                          <a:solidFill>
                            <a:srgbClr val="319331"/>
                          </a:solidFill>
                          <a:latin typeface="Times New Roman"/>
                          <a:ea typeface="Times New Roman"/>
                          <a:cs typeface="Times New Roman"/>
                        </a:rPr>
                        <a:t> QUALITAS</a:t>
                      </a:r>
                      <a:endParaRPr lang="en-US" sz="1800" dirty="0">
                        <a:solidFill>
                          <a:srgbClr val="31933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478265">
                <a:tc>
                  <a:txBody>
                    <a:bodyPr/>
                    <a:lstStyle/>
                    <a:p>
                      <a:pPr>
                        <a:lnSpc>
                          <a:spcPct val="115000"/>
                        </a:lnSpc>
                        <a:spcAft>
                          <a:spcPts val="0"/>
                        </a:spcAft>
                      </a:pPr>
                      <a:r>
                        <a:rPr lang="en-US" sz="2000" dirty="0" err="1" smtClean="0">
                          <a:solidFill>
                            <a:schemeClr val="tx2">
                              <a:lumMod val="50000"/>
                            </a:schemeClr>
                          </a:solidFill>
                          <a:latin typeface="Times New Roman"/>
                          <a:ea typeface="Times New Roman"/>
                          <a:cs typeface="Times New Roman"/>
                        </a:rPr>
                        <a:t>Insitu</a:t>
                      </a:r>
                      <a:r>
                        <a:rPr lang="ro-RO" sz="2000" smtClean="0">
                          <a:solidFill>
                            <a:schemeClr val="tx2">
                              <a:lumMod val="50000"/>
                            </a:schemeClr>
                          </a:solidFill>
                          <a:latin typeface="Times New Roman"/>
                          <a:ea typeface="Times New Roman"/>
                          <a:cs typeface="Times New Roman"/>
                        </a:rPr>
                        <a:t>t</a:t>
                      </a:r>
                      <a:r>
                        <a:rPr lang="en-US" sz="2000" smtClean="0">
                          <a:solidFill>
                            <a:schemeClr val="tx2">
                              <a:lumMod val="50000"/>
                            </a:schemeClr>
                          </a:solidFill>
                          <a:latin typeface="Times New Roman"/>
                          <a:ea typeface="Times New Roman"/>
                          <a:cs typeface="Times New Roman"/>
                        </a:rPr>
                        <a:t>ii </a:t>
                      </a:r>
                      <a:r>
                        <a:rPr lang="en-US" sz="2000" dirty="0">
                          <a:solidFill>
                            <a:schemeClr val="tx2">
                              <a:lumMod val="50000"/>
                            </a:schemeClr>
                          </a:solidFill>
                          <a:latin typeface="Times New Roman"/>
                          <a:ea typeface="Times New Roman"/>
                          <a:cs typeface="Times New Roman"/>
                        </a:rPr>
                        <a:t>de </a:t>
                      </a:r>
                      <a:r>
                        <a:rPr lang="en-US" sz="2000" dirty="0" err="1">
                          <a:solidFill>
                            <a:schemeClr val="tx2">
                              <a:lumMod val="50000"/>
                            </a:schemeClr>
                          </a:solidFill>
                          <a:latin typeface="Times New Roman"/>
                          <a:ea typeface="Times New Roman"/>
                          <a:cs typeface="Times New Roman"/>
                        </a:rPr>
                        <a:t>invatamant</a:t>
                      </a:r>
                      <a:r>
                        <a:rPr lang="en-US" sz="2000" dirty="0">
                          <a:solidFill>
                            <a:schemeClr val="tx2">
                              <a:lumMod val="50000"/>
                            </a:schemeClr>
                          </a:solidFill>
                          <a:latin typeface="Times New Roman"/>
                          <a:ea typeface="Times New Roman"/>
                          <a:cs typeface="Times New Roman"/>
                        </a:rPr>
                        <a:t> superior</a:t>
                      </a:r>
                      <a:endParaRPr lang="en-US" sz="2000" dirty="0">
                        <a:solidFill>
                          <a:schemeClr val="tx2">
                            <a:lumMod val="50000"/>
                          </a:schemeClr>
                        </a:solidFill>
                        <a:latin typeface="Calibri"/>
                        <a:ea typeface="Calibri"/>
                        <a:cs typeface="Times New Roman"/>
                      </a:endParaRPr>
                    </a:p>
                  </a:txBody>
                  <a:tcPr marL="68580" marR="6858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000">
                          <a:solidFill>
                            <a:schemeClr val="tx2">
                              <a:lumMod val="50000"/>
                            </a:schemeClr>
                          </a:solidFill>
                          <a:latin typeface="Times New Roman"/>
                          <a:ea typeface="Times New Roman"/>
                          <a:cs typeface="Times New Roman"/>
                        </a:rPr>
                        <a:t>55</a:t>
                      </a:r>
                      <a:endParaRPr lang="en-US" sz="2000">
                        <a:solidFill>
                          <a:schemeClr val="tx2">
                            <a:lumMod val="50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000">
                          <a:solidFill>
                            <a:schemeClr val="tx2">
                              <a:lumMod val="50000"/>
                            </a:schemeClr>
                          </a:solidFill>
                          <a:latin typeface="Times New Roman"/>
                          <a:ea typeface="Times New Roman"/>
                          <a:cs typeface="Times New Roman"/>
                        </a:rPr>
                        <a:t>46</a:t>
                      </a:r>
                      <a:endParaRPr lang="en-US" sz="2000">
                        <a:solidFill>
                          <a:schemeClr val="tx2">
                            <a:lumMod val="50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000" b="1" dirty="0">
                          <a:solidFill>
                            <a:schemeClr val="tx2">
                              <a:lumMod val="50000"/>
                            </a:schemeClr>
                          </a:solidFill>
                          <a:latin typeface="Times New Roman"/>
                          <a:ea typeface="Times New Roman"/>
                          <a:cs typeface="Times New Roman"/>
                        </a:rPr>
                        <a:t>101</a:t>
                      </a:r>
                      <a:endParaRPr lang="en-US" sz="2000" b="1" dirty="0">
                        <a:solidFill>
                          <a:schemeClr val="tx2">
                            <a:lumMod val="50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000" dirty="0">
                          <a:solidFill>
                            <a:srgbClr val="C00000"/>
                          </a:solidFill>
                          <a:latin typeface="Times New Roman"/>
                          <a:ea typeface="Times New Roman"/>
                          <a:cs typeface="Times New Roman"/>
                        </a:rPr>
                        <a:t>20</a:t>
                      </a:r>
                      <a:endParaRPr lang="en-US" sz="2000" dirty="0">
                        <a:solidFill>
                          <a:srgbClr val="C00000"/>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97603">
                <a:tc>
                  <a:txBody>
                    <a:bodyPr/>
                    <a:lstStyle/>
                    <a:p>
                      <a:pPr>
                        <a:lnSpc>
                          <a:spcPct val="115000"/>
                        </a:lnSpc>
                        <a:spcAft>
                          <a:spcPts val="0"/>
                        </a:spcAft>
                      </a:pPr>
                      <a:r>
                        <a:rPr lang="en-US" sz="2000" dirty="0" err="1">
                          <a:solidFill>
                            <a:schemeClr val="tx2">
                              <a:lumMod val="50000"/>
                            </a:schemeClr>
                          </a:solidFill>
                          <a:latin typeface="Times New Roman"/>
                          <a:ea typeface="Times New Roman"/>
                          <a:cs typeface="Times New Roman"/>
                        </a:rPr>
                        <a:t>Numar</a:t>
                      </a:r>
                      <a:r>
                        <a:rPr lang="en-US" sz="2000" dirty="0">
                          <a:solidFill>
                            <a:schemeClr val="tx2">
                              <a:lumMod val="50000"/>
                            </a:schemeClr>
                          </a:solidFill>
                          <a:latin typeface="Times New Roman"/>
                          <a:ea typeface="Times New Roman"/>
                          <a:cs typeface="Times New Roman"/>
                        </a:rPr>
                        <a:t> </a:t>
                      </a:r>
                      <a:r>
                        <a:rPr lang="en-US" sz="2000" dirty="0" err="1">
                          <a:solidFill>
                            <a:schemeClr val="tx2">
                              <a:lumMod val="50000"/>
                            </a:schemeClr>
                          </a:solidFill>
                          <a:latin typeface="Times New Roman"/>
                          <a:ea typeface="Times New Roman"/>
                          <a:cs typeface="Times New Roman"/>
                        </a:rPr>
                        <a:t>facultati</a:t>
                      </a:r>
                      <a:endParaRPr lang="en-US" sz="2000" dirty="0">
                        <a:solidFill>
                          <a:schemeClr val="tx2">
                            <a:lumMod val="50000"/>
                          </a:schemeClr>
                        </a:solidFill>
                        <a:latin typeface="Calibri"/>
                        <a:ea typeface="Calibri"/>
                        <a:cs typeface="Times New Roman"/>
                      </a:endParaRPr>
                    </a:p>
                  </a:txBody>
                  <a:tcPr marL="68580" marR="6858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000" dirty="0">
                          <a:solidFill>
                            <a:schemeClr val="tx2">
                              <a:lumMod val="50000"/>
                            </a:schemeClr>
                          </a:solidFill>
                          <a:latin typeface="Times New Roman"/>
                          <a:ea typeface="Times New Roman"/>
                          <a:cs typeface="Times New Roman"/>
                        </a:rPr>
                        <a:t>354</a:t>
                      </a:r>
                      <a:endParaRPr lang="en-US" sz="2000" dirty="0">
                        <a:solidFill>
                          <a:schemeClr val="tx2">
                            <a:lumMod val="50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000">
                          <a:solidFill>
                            <a:schemeClr val="tx2">
                              <a:lumMod val="50000"/>
                            </a:schemeClr>
                          </a:solidFill>
                          <a:latin typeface="Times New Roman"/>
                          <a:ea typeface="Times New Roman"/>
                          <a:cs typeface="Times New Roman"/>
                        </a:rPr>
                        <a:t>152</a:t>
                      </a:r>
                      <a:endParaRPr lang="en-US" sz="2000">
                        <a:solidFill>
                          <a:schemeClr val="tx2">
                            <a:lumMod val="50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000" b="1" dirty="0">
                          <a:solidFill>
                            <a:schemeClr val="tx2">
                              <a:lumMod val="50000"/>
                            </a:schemeClr>
                          </a:solidFill>
                          <a:latin typeface="Times New Roman"/>
                          <a:ea typeface="Times New Roman"/>
                          <a:cs typeface="Times New Roman"/>
                        </a:rPr>
                        <a:t>506</a:t>
                      </a:r>
                      <a:endParaRPr lang="en-US" sz="2000" b="1" dirty="0">
                        <a:solidFill>
                          <a:schemeClr val="tx2">
                            <a:lumMod val="50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000" dirty="0">
                          <a:solidFill>
                            <a:srgbClr val="C00000"/>
                          </a:solidFill>
                          <a:latin typeface="Times New Roman"/>
                          <a:ea typeface="Times New Roman"/>
                          <a:cs typeface="Times New Roman"/>
                        </a:rPr>
                        <a:t>167</a:t>
                      </a:r>
                      <a:endParaRPr lang="en-US" sz="2000" dirty="0">
                        <a:solidFill>
                          <a:srgbClr val="C00000"/>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97603">
                <a:tc>
                  <a:txBody>
                    <a:bodyPr/>
                    <a:lstStyle/>
                    <a:p>
                      <a:pPr>
                        <a:lnSpc>
                          <a:spcPct val="115000"/>
                        </a:lnSpc>
                        <a:spcAft>
                          <a:spcPts val="0"/>
                        </a:spcAft>
                      </a:pPr>
                      <a:r>
                        <a:rPr lang="en-US" sz="2000" dirty="0" err="1">
                          <a:solidFill>
                            <a:schemeClr val="tx2">
                              <a:lumMod val="50000"/>
                            </a:schemeClr>
                          </a:solidFill>
                          <a:latin typeface="Times New Roman"/>
                          <a:ea typeface="Times New Roman"/>
                          <a:cs typeface="Times New Roman"/>
                        </a:rPr>
                        <a:t>Numar</a:t>
                      </a:r>
                      <a:r>
                        <a:rPr lang="en-US" sz="2000" dirty="0">
                          <a:solidFill>
                            <a:schemeClr val="tx2">
                              <a:lumMod val="50000"/>
                            </a:schemeClr>
                          </a:solidFill>
                          <a:latin typeface="Times New Roman"/>
                          <a:ea typeface="Times New Roman"/>
                          <a:cs typeface="Times New Roman"/>
                        </a:rPr>
                        <a:t> </a:t>
                      </a:r>
                      <a:r>
                        <a:rPr lang="en-US" sz="2000" dirty="0" err="1">
                          <a:solidFill>
                            <a:schemeClr val="tx2">
                              <a:lumMod val="50000"/>
                            </a:schemeClr>
                          </a:solidFill>
                          <a:latin typeface="Times New Roman"/>
                          <a:ea typeface="Times New Roman"/>
                          <a:cs typeface="Times New Roman"/>
                        </a:rPr>
                        <a:t>programe</a:t>
                      </a:r>
                      <a:r>
                        <a:rPr lang="en-US" sz="2000" dirty="0">
                          <a:solidFill>
                            <a:schemeClr val="tx2">
                              <a:lumMod val="50000"/>
                            </a:schemeClr>
                          </a:solidFill>
                          <a:latin typeface="Times New Roman"/>
                          <a:ea typeface="Times New Roman"/>
                          <a:cs typeface="Times New Roman"/>
                        </a:rPr>
                        <a:t> de </a:t>
                      </a:r>
                      <a:r>
                        <a:rPr lang="en-US" sz="2000" dirty="0" err="1">
                          <a:solidFill>
                            <a:schemeClr val="tx2">
                              <a:lumMod val="50000"/>
                            </a:schemeClr>
                          </a:solidFill>
                          <a:latin typeface="Times New Roman"/>
                          <a:ea typeface="Times New Roman"/>
                          <a:cs typeface="Times New Roman"/>
                        </a:rPr>
                        <a:t>studii</a:t>
                      </a:r>
                      <a:endParaRPr lang="en-US" sz="2000" dirty="0">
                        <a:solidFill>
                          <a:schemeClr val="tx2">
                            <a:lumMod val="50000"/>
                          </a:schemeClr>
                        </a:solidFill>
                        <a:latin typeface="Calibri"/>
                        <a:ea typeface="Calibri"/>
                        <a:cs typeface="Times New Roman"/>
                      </a:endParaRPr>
                    </a:p>
                  </a:txBody>
                  <a:tcPr marL="68580" marR="6858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000" dirty="0" smtClean="0">
                          <a:solidFill>
                            <a:schemeClr val="tx2">
                              <a:lumMod val="50000"/>
                            </a:schemeClr>
                          </a:solidFill>
                          <a:latin typeface="Times New Roman"/>
                          <a:ea typeface="Times New Roman"/>
                          <a:cs typeface="Times New Roman"/>
                        </a:rPr>
                        <a:t>2167</a:t>
                      </a:r>
                      <a:endParaRPr lang="en-US" sz="2000" dirty="0">
                        <a:solidFill>
                          <a:schemeClr val="tx2">
                            <a:lumMod val="50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000" dirty="0" smtClean="0">
                          <a:solidFill>
                            <a:schemeClr val="tx2">
                              <a:lumMod val="50000"/>
                            </a:schemeClr>
                          </a:solidFill>
                          <a:latin typeface="Times New Roman"/>
                          <a:ea typeface="Times New Roman"/>
                          <a:cs typeface="Times New Roman"/>
                        </a:rPr>
                        <a:t>496</a:t>
                      </a:r>
                      <a:endParaRPr lang="en-US" sz="2000" dirty="0">
                        <a:solidFill>
                          <a:schemeClr val="tx2">
                            <a:lumMod val="50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000" b="1" dirty="0" smtClean="0">
                          <a:solidFill>
                            <a:schemeClr val="tx2">
                              <a:lumMod val="50000"/>
                            </a:schemeClr>
                          </a:solidFill>
                          <a:latin typeface="Times New Roman"/>
                          <a:ea typeface="Times New Roman"/>
                          <a:cs typeface="Times New Roman"/>
                        </a:rPr>
                        <a:t>2663</a:t>
                      </a:r>
                      <a:endParaRPr lang="en-US" sz="2000" b="1" dirty="0">
                        <a:solidFill>
                          <a:schemeClr val="tx2">
                            <a:lumMod val="50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000" dirty="0" smtClean="0">
                          <a:solidFill>
                            <a:srgbClr val="C00000"/>
                          </a:solidFill>
                          <a:latin typeface="Times New Roman"/>
                          <a:ea typeface="Times New Roman"/>
                          <a:cs typeface="Times New Roman"/>
                        </a:rPr>
                        <a:t>1051</a:t>
                      </a:r>
                      <a:endParaRPr lang="en-US" sz="2000" dirty="0">
                        <a:solidFill>
                          <a:srgbClr val="C00000"/>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80537">
                <a:tc>
                  <a:txBody>
                    <a:bodyPr/>
                    <a:lstStyle/>
                    <a:p>
                      <a:pPr>
                        <a:lnSpc>
                          <a:spcPct val="115000"/>
                        </a:lnSpc>
                        <a:spcAft>
                          <a:spcPts val="0"/>
                        </a:spcAft>
                      </a:pPr>
                      <a:r>
                        <a:rPr lang="en-US" sz="2000" dirty="0" err="1">
                          <a:solidFill>
                            <a:schemeClr val="tx2">
                              <a:lumMod val="50000"/>
                            </a:schemeClr>
                          </a:solidFill>
                          <a:latin typeface="Times New Roman"/>
                          <a:ea typeface="Times New Roman"/>
                          <a:cs typeface="Times New Roman"/>
                        </a:rPr>
                        <a:t>Numar</a:t>
                      </a:r>
                      <a:r>
                        <a:rPr lang="en-US" sz="2000" dirty="0">
                          <a:solidFill>
                            <a:schemeClr val="tx2">
                              <a:lumMod val="50000"/>
                            </a:schemeClr>
                          </a:solidFill>
                          <a:latin typeface="Times New Roman"/>
                          <a:ea typeface="Times New Roman"/>
                          <a:cs typeface="Times New Roman"/>
                        </a:rPr>
                        <a:t> </a:t>
                      </a:r>
                      <a:r>
                        <a:rPr lang="en-US" sz="2000" dirty="0" err="1">
                          <a:solidFill>
                            <a:schemeClr val="tx2">
                              <a:lumMod val="50000"/>
                            </a:schemeClr>
                          </a:solidFill>
                          <a:latin typeface="Times New Roman"/>
                          <a:ea typeface="Times New Roman"/>
                          <a:cs typeface="Times New Roman"/>
                        </a:rPr>
                        <a:t>posturi</a:t>
                      </a:r>
                      <a:r>
                        <a:rPr lang="en-US" sz="2000" dirty="0">
                          <a:solidFill>
                            <a:schemeClr val="tx2">
                              <a:lumMod val="50000"/>
                            </a:schemeClr>
                          </a:solidFill>
                          <a:latin typeface="Times New Roman"/>
                          <a:ea typeface="Times New Roman"/>
                          <a:cs typeface="Times New Roman"/>
                        </a:rPr>
                        <a:t> </a:t>
                      </a:r>
                      <a:r>
                        <a:rPr lang="en-US" sz="2000" dirty="0" err="1">
                          <a:solidFill>
                            <a:schemeClr val="tx2">
                              <a:lumMod val="50000"/>
                            </a:schemeClr>
                          </a:solidFill>
                          <a:latin typeface="Times New Roman"/>
                          <a:ea typeface="Times New Roman"/>
                          <a:cs typeface="Times New Roman"/>
                        </a:rPr>
                        <a:t>ocupate</a:t>
                      </a:r>
                      <a:r>
                        <a:rPr lang="en-US" sz="2000" dirty="0">
                          <a:solidFill>
                            <a:schemeClr val="tx2">
                              <a:lumMod val="50000"/>
                            </a:schemeClr>
                          </a:solidFill>
                          <a:latin typeface="Times New Roman"/>
                          <a:ea typeface="Times New Roman"/>
                          <a:cs typeface="Times New Roman"/>
                        </a:rPr>
                        <a:t> cu </a:t>
                      </a:r>
                      <a:r>
                        <a:rPr lang="en-US" sz="2000" dirty="0" err="1">
                          <a:solidFill>
                            <a:schemeClr val="tx2">
                              <a:lumMod val="50000"/>
                            </a:schemeClr>
                          </a:solidFill>
                          <a:latin typeface="Times New Roman"/>
                          <a:ea typeface="Times New Roman"/>
                          <a:cs typeface="Times New Roman"/>
                        </a:rPr>
                        <a:t>baza</a:t>
                      </a:r>
                      <a:endParaRPr lang="en-US" sz="2000" dirty="0">
                        <a:solidFill>
                          <a:schemeClr val="tx2">
                            <a:lumMod val="50000"/>
                          </a:schemeClr>
                        </a:solidFill>
                        <a:latin typeface="Calibri"/>
                        <a:ea typeface="Calibri"/>
                        <a:cs typeface="Times New Roman"/>
                      </a:endParaRPr>
                    </a:p>
                  </a:txBody>
                  <a:tcPr marL="68580" marR="6858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000">
                          <a:solidFill>
                            <a:schemeClr val="tx2">
                              <a:lumMod val="50000"/>
                            </a:schemeClr>
                          </a:solidFill>
                          <a:latin typeface="Times New Roman"/>
                          <a:ea typeface="Times New Roman"/>
                          <a:cs typeface="Times New Roman"/>
                        </a:rPr>
                        <a:t>23817</a:t>
                      </a:r>
                      <a:endParaRPr lang="en-US" sz="2000">
                        <a:solidFill>
                          <a:schemeClr val="tx2">
                            <a:lumMod val="50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000" dirty="0">
                          <a:solidFill>
                            <a:schemeClr val="tx2">
                              <a:lumMod val="50000"/>
                            </a:schemeClr>
                          </a:solidFill>
                          <a:latin typeface="Times New Roman"/>
                          <a:ea typeface="Times New Roman"/>
                          <a:cs typeface="Times New Roman"/>
                        </a:rPr>
                        <a:t>3681</a:t>
                      </a:r>
                      <a:endParaRPr lang="en-US" sz="2000" dirty="0">
                        <a:solidFill>
                          <a:schemeClr val="tx2">
                            <a:lumMod val="50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000" b="1" dirty="0">
                          <a:solidFill>
                            <a:schemeClr val="tx2">
                              <a:lumMod val="50000"/>
                            </a:schemeClr>
                          </a:solidFill>
                          <a:latin typeface="Times New Roman"/>
                          <a:ea typeface="Times New Roman"/>
                          <a:cs typeface="Times New Roman"/>
                        </a:rPr>
                        <a:t>27498</a:t>
                      </a:r>
                      <a:endParaRPr lang="en-US" sz="2000" b="1" dirty="0">
                        <a:solidFill>
                          <a:schemeClr val="tx2">
                            <a:lumMod val="50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000" dirty="0">
                          <a:solidFill>
                            <a:srgbClr val="C00000"/>
                          </a:solidFill>
                          <a:latin typeface="Times New Roman"/>
                          <a:ea typeface="Times New Roman"/>
                          <a:cs typeface="Times New Roman"/>
                        </a:rPr>
                        <a:t>11648</a:t>
                      </a:r>
                      <a:endParaRPr lang="en-US" sz="2000" dirty="0">
                        <a:solidFill>
                          <a:srgbClr val="C00000"/>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76363">
                <a:tc>
                  <a:txBody>
                    <a:bodyPr/>
                    <a:lstStyle/>
                    <a:p>
                      <a:pPr>
                        <a:lnSpc>
                          <a:spcPct val="115000"/>
                        </a:lnSpc>
                        <a:spcAft>
                          <a:spcPts val="0"/>
                        </a:spcAft>
                      </a:pPr>
                      <a:r>
                        <a:rPr lang="en-US" sz="2000" dirty="0" err="1">
                          <a:solidFill>
                            <a:schemeClr val="tx2">
                              <a:lumMod val="50000"/>
                            </a:schemeClr>
                          </a:solidFill>
                          <a:latin typeface="Times New Roman"/>
                          <a:ea typeface="Times New Roman"/>
                          <a:cs typeface="Times New Roman"/>
                        </a:rPr>
                        <a:t>Numar</a:t>
                      </a:r>
                      <a:r>
                        <a:rPr lang="en-US" sz="2000" dirty="0">
                          <a:solidFill>
                            <a:schemeClr val="tx2">
                              <a:lumMod val="50000"/>
                            </a:schemeClr>
                          </a:solidFill>
                          <a:latin typeface="Times New Roman"/>
                          <a:ea typeface="Times New Roman"/>
                          <a:cs typeface="Times New Roman"/>
                        </a:rPr>
                        <a:t> </a:t>
                      </a:r>
                      <a:r>
                        <a:rPr lang="en-US" sz="2000" dirty="0" err="1" smtClean="0">
                          <a:solidFill>
                            <a:schemeClr val="tx2">
                              <a:lumMod val="50000"/>
                            </a:schemeClr>
                          </a:solidFill>
                          <a:latin typeface="Times New Roman"/>
                          <a:ea typeface="Times New Roman"/>
                          <a:cs typeface="Times New Roman"/>
                        </a:rPr>
                        <a:t>studenti</a:t>
                      </a:r>
                      <a:r>
                        <a:rPr lang="en-US" sz="2000" dirty="0" smtClean="0">
                          <a:solidFill>
                            <a:schemeClr val="tx2">
                              <a:lumMod val="50000"/>
                            </a:schemeClr>
                          </a:solidFill>
                          <a:latin typeface="Times New Roman"/>
                          <a:ea typeface="Times New Roman"/>
                          <a:cs typeface="Times New Roman"/>
                        </a:rPr>
                        <a:t> </a:t>
                      </a:r>
                      <a:r>
                        <a:rPr lang="en-US" sz="2000" dirty="0">
                          <a:solidFill>
                            <a:schemeClr val="tx2">
                              <a:lumMod val="50000"/>
                            </a:schemeClr>
                          </a:solidFill>
                          <a:latin typeface="Times New Roman"/>
                          <a:ea typeface="Times New Roman"/>
                          <a:cs typeface="Times New Roman"/>
                        </a:rPr>
                        <a:t>la </a:t>
                      </a:r>
                      <a:r>
                        <a:rPr lang="en-US" sz="2000" dirty="0" err="1">
                          <a:solidFill>
                            <a:schemeClr val="tx2">
                              <a:lumMod val="50000"/>
                            </a:schemeClr>
                          </a:solidFill>
                          <a:latin typeface="Times New Roman"/>
                          <a:ea typeface="Times New Roman"/>
                          <a:cs typeface="Times New Roman"/>
                        </a:rPr>
                        <a:t>licenta</a:t>
                      </a:r>
                      <a:endParaRPr lang="en-US" sz="2000" dirty="0">
                        <a:solidFill>
                          <a:schemeClr val="tx2">
                            <a:lumMod val="50000"/>
                          </a:schemeClr>
                        </a:solidFill>
                        <a:latin typeface="Calibri"/>
                        <a:ea typeface="Calibri"/>
                        <a:cs typeface="Times New Roman"/>
                      </a:endParaRPr>
                    </a:p>
                  </a:txBody>
                  <a:tcPr marL="68580" marR="6858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000" dirty="0">
                          <a:solidFill>
                            <a:schemeClr val="tx2">
                              <a:lumMod val="50000"/>
                            </a:schemeClr>
                          </a:solidFill>
                          <a:latin typeface="Times New Roman"/>
                          <a:ea typeface="Times New Roman"/>
                          <a:cs typeface="Times New Roman"/>
                        </a:rPr>
                        <a:t>327812</a:t>
                      </a:r>
                      <a:endParaRPr lang="en-US" sz="2000" dirty="0">
                        <a:solidFill>
                          <a:schemeClr val="tx2">
                            <a:lumMod val="50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000" dirty="0">
                          <a:solidFill>
                            <a:schemeClr val="tx2">
                              <a:lumMod val="50000"/>
                            </a:schemeClr>
                          </a:solidFill>
                          <a:latin typeface="Times New Roman"/>
                          <a:ea typeface="Times New Roman"/>
                          <a:cs typeface="Times New Roman"/>
                        </a:rPr>
                        <a:t>74179</a:t>
                      </a:r>
                      <a:endParaRPr lang="en-US" sz="2000" dirty="0">
                        <a:solidFill>
                          <a:schemeClr val="tx2">
                            <a:lumMod val="50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000" b="1" dirty="0">
                          <a:solidFill>
                            <a:schemeClr val="tx2">
                              <a:lumMod val="50000"/>
                            </a:schemeClr>
                          </a:solidFill>
                          <a:latin typeface="Times New Roman"/>
                          <a:ea typeface="Times New Roman"/>
                          <a:cs typeface="Times New Roman"/>
                        </a:rPr>
                        <a:t>401991</a:t>
                      </a:r>
                      <a:endParaRPr lang="en-US" sz="2000" b="1" dirty="0">
                        <a:solidFill>
                          <a:schemeClr val="tx2">
                            <a:lumMod val="50000"/>
                          </a:schemeClr>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2000" dirty="0">
                          <a:solidFill>
                            <a:srgbClr val="C00000"/>
                          </a:solidFill>
                          <a:latin typeface="Times New Roman"/>
                          <a:ea typeface="Times New Roman"/>
                          <a:cs typeface="Times New Roman"/>
                        </a:rPr>
                        <a:t>159895</a:t>
                      </a:r>
                      <a:endParaRPr lang="en-US" sz="2000" dirty="0">
                        <a:solidFill>
                          <a:srgbClr val="C00000"/>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r>
            </a:tbl>
          </a:graphicData>
        </a:graphic>
      </p:graphicFrame>
      <p:pic>
        <p:nvPicPr>
          <p:cNvPr id="8" name="Picture 2"/>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0" y="0"/>
            <a:ext cx="9144000" cy="1143000"/>
          </a:xfrm>
          <a:prstGeom prst="rect">
            <a:avLst/>
          </a:prstGeom>
        </p:spPr>
      </p:pic>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hart 2"/>
          <p:cNvPicPr>
            <a:picLocks noChangeArrowheads="1"/>
          </p:cNvPicPr>
          <p:nvPr/>
        </p:nvPicPr>
        <p:blipFill>
          <a:blip r:embed="rId2" cstate="print"/>
          <a:srcRect/>
          <a:stretch>
            <a:fillRect/>
          </a:stretch>
        </p:blipFill>
        <p:spPr bwMode="auto">
          <a:xfrm>
            <a:off x="365125" y="1127125"/>
            <a:ext cx="8413750" cy="5438775"/>
          </a:xfrm>
          <a:prstGeom prst="rect">
            <a:avLst/>
          </a:prstGeom>
          <a:noFill/>
        </p:spPr>
      </p:pic>
      <p:pic>
        <p:nvPicPr>
          <p:cNvPr id="4" name="Picture 2"/>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0" y="0"/>
            <a:ext cx="9144000" cy="1143000"/>
          </a:xfrm>
          <a:prstGeom prst="rect">
            <a:avLst/>
          </a:prstGeom>
        </p:spPr>
      </p:pic>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533400" y="1143000"/>
            <a:ext cx="8001000" cy="5505450"/>
          </a:xfrm>
          <a:prstGeom prst="rect">
            <a:avLst/>
          </a:prstGeom>
          <a:noFill/>
          <a:ln w="9525">
            <a:noFill/>
            <a:miter lim="800000"/>
            <a:headEnd/>
            <a:tailEnd/>
          </a:ln>
        </p:spPr>
      </p:pic>
      <p:sp>
        <p:nvSpPr>
          <p:cNvPr id="17411" name="Title 1"/>
          <p:cNvSpPr>
            <a:spLocks noGrp="1"/>
          </p:cNvSpPr>
          <p:nvPr>
            <p:ph type="title"/>
          </p:nvPr>
        </p:nvSpPr>
        <p:spPr>
          <a:xfrm>
            <a:off x="381000" y="914400"/>
            <a:ext cx="8229600" cy="838200"/>
          </a:xfrm>
        </p:spPr>
        <p:txBody>
          <a:bodyPr/>
          <a:lstStyle/>
          <a:p>
            <a:pPr eaLnBrk="1" hangingPunct="1"/>
            <a:r>
              <a:rPr lang="en-US" altLang="en-US" sz="1800" b="1" smtClean="0">
                <a:solidFill>
                  <a:srgbClr val="003300"/>
                </a:solidFill>
              </a:rPr>
              <a:t>Pozitionarea geografica a institutiilor selectate in proiectul QUALITAS</a:t>
            </a:r>
          </a:p>
        </p:txBody>
      </p:sp>
      <p:pic>
        <p:nvPicPr>
          <p:cNvPr id="4" name="Picture 2"/>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0" y="0"/>
            <a:ext cx="9144000" cy="1143000"/>
          </a:xfrm>
          <a:prstGeom prst="rect">
            <a:avLst/>
          </a:prstGeom>
        </p:spPr>
      </p:pic>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cstate="print"/>
          <a:srcRect/>
          <a:stretch>
            <a:fillRect/>
          </a:stretch>
        </p:blipFill>
        <p:spPr>
          <a:xfrm>
            <a:off x="0" y="1066800"/>
            <a:ext cx="9144000" cy="5791200"/>
          </a:xfrm>
          <a:solidFill>
            <a:srgbClr val="339933">
              <a:alpha val="76077"/>
            </a:srgbClr>
          </a:solidFill>
        </p:spPr>
      </p:pic>
      <p:sp>
        <p:nvSpPr>
          <p:cNvPr id="16387" name="Title 1"/>
          <p:cNvSpPr>
            <a:spLocks noGrp="1"/>
          </p:cNvSpPr>
          <p:nvPr>
            <p:ph type="title"/>
          </p:nvPr>
        </p:nvSpPr>
        <p:spPr>
          <a:xfrm>
            <a:off x="228600" y="1219200"/>
            <a:ext cx="8686800" cy="56388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a:lnSpc>
                <a:spcPct val="115000"/>
              </a:lnSpc>
              <a:spcBef>
                <a:spcPts val="600"/>
              </a:spcBef>
              <a:defRPr/>
            </a:pPr>
            <a:r>
              <a:rPr lang="en-US" altLang="en-US" sz="2000" b="1" dirty="0" smtClean="0">
                <a:solidFill>
                  <a:srgbClr val="FF0000"/>
                </a:solidFill>
                <a:latin typeface="Arial" panose="020B0604020202020204" pitchFamily="34" charset="0"/>
                <a:ea typeface="Times New Roman" pitchFamily="18" charset="0"/>
                <a:cs typeface="Arial" panose="020B0604020202020204" pitchFamily="34" charset="0"/>
              </a:rPr>
              <a:t>PL II. 1.</a:t>
            </a:r>
            <a:r>
              <a:rPr lang="ro-RO" altLang="en-US" sz="2000" b="1" dirty="0" smtClean="0">
                <a:solidFill>
                  <a:srgbClr val="FF0000"/>
                </a:solidFill>
                <a:latin typeface="Arial" panose="020B0604020202020204" pitchFamily="34" charset="0"/>
                <a:cs typeface="Arial" panose="020B0604020202020204" pitchFamily="34" charset="0"/>
              </a:rPr>
              <a:t>2. </a:t>
            </a:r>
            <a:r>
              <a:rPr lang="ro-RO" altLang="en-US" sz="2000" b="1" dirty="0" smtClean="0">
                <a:solidFill>
                  <a:schemeClr val="bg1"/>
                </a:solidFill>
                <a:latin typeface="Arial" panose="020B0604020202020204" pitchFamily="34" charset="0"/>
                <a:cs typeface="Arial" panose="020B0604020202020204" pitchFamily="34" charset="0"/>
              </a:rPr>
              <a:t>Selectarea şi contractarea experţilor pe termen scurt pentru </a:t>
            </a:r>
            <a:r>
              <a:rPr lang="en-US" altLang="en-US" sz="2000" b="1" dirty="0" smtClean="0">
                <a:solidFill>
                  <a:schemeClr val="bg1"/>
                </a:solidFill>
                <a:latin typeface="Arial" panose="020B0604020202020204" pitchFamily="34" charset="0"/>
                <a:cs typeface="Arial" panose="020B0604020202020204" pitchFamily="34" charset="0"/>
              </a:rPr>
              <a:t>  </a:t>
            </a:r>
            <a:br>
              <a:rPr lang="en-US" altLang="en-US" sz="2000" b="1" dirty="0" smtClean="0">
                <a:solidFill>
                  <a:schemeClr val="bg1"/>
                </a:solidFill>
                <a:latin typeface="Arial" panose="020B0604020202020204" pitchFamily="34" charset="0"/>
                <a:cs typeface="Arial" panose="020B0604020202020204" pitchFamily="34" charset="0"/>
              </a:rPr>
            </a:br>
            <a:r>
              <a:rPr lang="en-US" altLang="en-US" sz="2000" b="1" dirty="0" smtClean="0">
                <a:solidFill>
                  <a:schemeClr val="bg1"/>
                </a:solidFill>
                <a:latin typeface="Arial" panose="020B0604020202020204" pitchFamily="34" charset="0"/>
                <a:cs typeface="Arial" panose="020B0604020202020204" pitchFamily="34" charset="0"/>
              </a:rPr>
              <a:t>            </a:t>
            </a:r>
            <a:r>
              <a:rPr lang="ro-RO" altLang="en-US" sz="2000" b="1" dirty="0" smtClean="0">
                <a:solidFill>
                  <a:schemeClr val="bg1"/>
                </a:solidFill>
                <a:latin typeface="Arial" panose="020B0604020202020204" pitchFamily="34" charset="0"/>
                <a:cs typeface="Arial" panose="020B0604020202020204" pitchFamily="34" charset="0"/>
              </a:rPr>
              <a:t>misiunile de evaluare instituţională (280 experţi români şi 20 de </a:t>
            </a:r>
            <a:r>
              <a:rPr lang="en-US" altLang="en-US" sz="2000" b="1" dirty="0" smtClean="0">
                <a:solidFill>
                  <a:schemeClr val="bg1"/>
                </a:solidFill>
                <a:latin typeface="Arial" panose="020B0604020202020204" pitchFamily="34" charset="0"/>
                <a:cs typeface="Arial" panose="020B0604020202020204" pitchFamily="34" charset="0"/>
              </a:rPr>
              <a:t> </a:t>
            </a:r>
            <a:br>
              <a:rPr lang="en-US" altLang="en-US" sz="2000" b="1" dirty="0" smtClean="0">
                <a:solidFill>
                  <a:schemeClr val="bg1"/>
                </a:solidFill>
                <a:latin typeface="Arial" panose="020B0604020202020204" pitchFamily="34" charset="0"/>
                <a:cs typeface="Arial" panose="020B0604020202020204" pitchFamily="34" charset="0"/>
              </a:rPr>
            </a:br>
            <a:r>
              <a:rPr lang="en-US" altLang="en-US" sz="2000" b="1" dirty="0" smtClean="0">
                <a:solidFill>
                  <a:schemeClr val="bg1"/>
                </a:solidFill>
                <a:latin typeface="Arial" panose="020B0604020202020204" pitchFamily="34" charset="0"/>
                <a:cs typeface="Arial" panose="020B0604020202020204" pitchFamily="34" charset="0"/>
              </a:rPr>
              <a:t>            </a:t>
            </a:r>
            <a:r>
              <a:rPr lang="ro-RO" altLang="en-US" sz="2000" b="1" dirty="0" smtClean="0">
                <a:solidFill>
                  <a:schemeClr val="bg1"/>
                </a:solidFill>
                <a:latin typeface="Arial" panose="020B0604020202020204" pitchFamily="34" charset="0"/>
                <a:cs typeface="Arial" panose="020B0604020202020204" pitchFamily="34" charset="0"/>
              </a:rPr>
              <a:t>experţi străini</a:t>
            </a:r>
            <a:r>
              <a:rPr lang="en-US" altLang="en-US" sz="2000" b="1" dirty="0" smtClean="0">
                <a:solidFill>
                  <a:schemeClr val="bg1"/>
                </a:solidFill>
                <a:latin typeface="Arial" panose="020B0604020202020204" pitchFamily="34" charset="0"/>
                <a:cs typeface="Arial" panose="020B0604020202020204" pitchFamily="34" charset="0"/>
              </a:rPr>
              <a:t/>
            </a:r>
            <a:br>
              <a:rPr lang="en-US" altLang="en-US" sz="2000" b="1" dirty="0" smtClean="0">
                <a:solidFill>
                  <a:schemeClr val="bg1"/>
                </a:solidFill>
                <a:latin typeface="Arial" panose="020B0604020202020204" pitchFamily="34" charset="0"/>
                <a:cs typeface="Arial" panose="020B0604020202020204" pitchFamily="34" charset="0"/>
              </a:rPr>
            </a:br>
            <a:r>
              <a:rPr lang="en-US" altLang="en-US" sz="2000" b="1" dirty="0" smtClean="0">
                <a:solidFill>
                  <a:srgbClr val="FF0000"/>
                </a:solidFill>
                <a:latin typeface="Arial" panose="020B0604020202020204" pitchFamily="34" charset="0"/>
                <a:ea typeface="Times New Roman" pitchFamily="18" charset="0"/>
                <a:cs typeface="Arial" panose="020B0604020202020204" pitchFamily="34" charset="0"/>
              </a:rPr>
              <a:t>PL II.1. </a:t>
            </a:r>
            <a:r>
              <a:rPr lang="ro-RO" altLang="en-US" sz="2000" b="1" dirty="0" smtClean="0">
                <a:solidFill>
                  <a:srgbClr val="FF0000"/>
                </a:solidFill>
                <a:latin typeface="Arial" panose="020B0604020202020204" pitchFamily="34" charset="0"/>
                <a:ea typeface="Times New Roman" pitchFamily="18" charset="0"/>
                <a:cs typeface="Arial" panose="020B0604020202020204" pitchFamily="34" charset="0"/>
              </a:rPr>
              <a:t>3. </a:t>
            </a:r>
            <a:r>
              <a:rPr lang="ro-RO" altLang="en-US" sz="2000" b="1" dirty="0" smtClean="0">
                <a:solidFill>
                  <a:schemeClr val="bg1"/>
                </a:solidFill>
                <a:latin typeface="Arial" panose="020B0604020202020204" pitchFamily="34" charset="0"/>
                <a:cs typeface="Arial" panose="020B0604020202020204" pitchFamily="34" charset="0"/>
              </a:rPr>
              <a:t>Analiza rapoartelor de autoevaluare și verificarea datelor </a:t>
            </a:r>
            <a:r>
              <a:rPr lang="en-US" altLang="en-US" sz="2000" b="1" dirty="0" smtClean="0">
                <a:solidFill>
                  <a:schemeClr val="bg1"/>
                </a:solidFill>
                <a:latin typeface="Arial" panose="020B0604020202020204" pitchFamily="34" charset="0"/>
                <a:cs typeface="Arial" panose="020B0604020202020204" pitchFamily="34" charset="0"/>
              </a:rPr>
              <a:t/>
            </a:r>
            <a:br>
              <a:rPr lang="en-US" altLang="en-US" sz="2000" b="1" dirty="0" smtClean="0">
                <a:solidFill>
                  <a:schemeClr val="bg1"/>
                </a:solidFill>
                <a:latin typeface="Arial" panose="020B0604020202020204" pitchFamily="34" charset="0"/>
                <a:cs typeface="Arial" panose="020B0604020202020204" pitchFamily="34" charset="0"/>
              </a:rPr>
            </a:br>
            <a:r>
              <a:rPr lang="en-US" altLang="en-US" sz="2000" b="1" dirty="0" smtClean="0">
                <a:solidFill>
                  <a:schemeClr val="bg1"/>
                </a:solidFill>
                <a:latin typeface="Arial" panose="020B0604020202020204" pitchFamily="34" charset="0"/>
                <a:cs typeface="Arial" panose="020B0604020202020204" pitchFamily="34" charset="0"/>
              </a:rPr>
              <a:t>            </a:t>
            </a:r>
            <a:r>
              <a:rPr lang="ro-RO" altLang="en-US" sz="2000" b="1" dirty="0" smtClean="0">
                <a:solidFill>
                  <a:schemeClr val="bg1"/>
                </a:solidFill>
                <a:latin typeface="Arial" panose="020B0604020202020204" pitchFamily="34" charset="0"/>
                <a:cs typeface="Arial" panose="020B0604020202020204" pitchFamily="34" charset="0"/>
              </a:rPr>
              <a:t>introduse în baza de date a solicitantului. </a:t>
            </a:r>
            <a:br>
              <a:rPr lang="ro-RO" altLang="en-US" sz="2000" b="1" dirty="0" smtClean="0">
                <a:solidFill>
                  <a:schemeClr val="bg1"/>
                </a:solidFill>
                <a:latin typeface="Arial" panose="020B0604020202020204" pitchFamily="34" charset="0"/>
                <a:cs typeface="Arial" panose="020B0604020202020204" pitchFamily="34" charset="0"/>
              </a:rPr>
            </a:br>
            <a:r>
              <a:rPr lang="en-US" altLang="en-US" sz="2000" dirty="0" smtClean="0">
                <a:solidFill>
                  <a:srgbClr val="FF0000"/>
                </a:solidFill>
                <a:latin typeface="Arial" panose="020B0604020202020204" pitchFamily="34" charset="0"/>
                <a:ea typeface="Times New Roman" pitchFamily="18" charset="0"/>
                <a:cs typeface="Arial" panose="020B0604020202020204" pitchFamily="34" charset="0"/>
              </a:rPr>
              <a:t> </a:t>
            </a:r>
            <a:r>
              <a:rPr lang="en-US" altLang="en-US" sz="2000" b="1" dirty="0" smtClean="0">
                <a:solidFill>
                  <a:srgbClr val="FF0000"/>
                </a:solidFill>
                <a:latin typeface="Arial" panose="020B0604020202020204" pitchFamily="34" charset="0"/>
                <a:ea typeface="Times New Roman" pitchFamily="18" charset="0"/>
                <a:cs typeface="Arial" panose="020B0604020202020204" pitchFamily="34" charset="0"/>
              </a:rPr>
              <a:t>PL II. 1.</a:t>
            </a:r>
            <a:r>
              <a:rPr lang="ro-RO" altLang="en-US" sz="2000" b="1" dirty="0" smtClean="0">
                <a:solidFill>
                  <a:srgbClr val="FF0000"/>
                </a:solidFill>
                <a:latin typeface="Arial" panose="020B0604020202020204" pitchFamily="34" charset="0"/>
                <a:ea typeface="Times New Roman" pitchFamily="18" charset="0"/>
                <a:cs typeface="Arial" panose="020B0604020202020204" pitchFamily="34" charset="0"/>
              </a:rPr>
              <a:t>4. </a:t>
            </a:r>
            <a:r>
              <a:rPr lang="ro-RO" altLang="en-US" sz="2000" b="1" dirty="0" smtClean="0">
                <a:solidFill>
                  <a:schemeClr val="bg1"/>
                </a:solidFill>
                <a:latin typeface="Arial" panose="020B0604020202020204" pitchFamily="34" charset="0"/>
                <a:cs typeface="Arial" panose="020B0604020202020204" pitchFamily="34" charset="0"/>
              </a:rPr>
              <a:t>Organizarea vizitelor de evaluare externă şi realizarea </a:t>
            </a:r>
            <a:r>
              <a:rPr lang="en-US" altLang="en-US" sz="2000" b="1" dirty="0" smtClean="0">
                <a:solidFill>
                  <a:schemeClr val="bg1"/>
                </a:solidFill>
                <a:latin typeface="Arial" panose="020B0604020202020204" pitchFamily="34" charset="0"/>
                <a:cs typeface="Arial" panose="020B0604020202020204" pitchFamily="34" charset="0"/>
              </a:rPr>
              <a:t> </a:t>
            </a:r>
            <a:br>
              <a:rPr lang="en-US" altLang="en-US" sz="2000" b="1" dirty="0" smtClean="0">
                <a:solidFill>
                  <a:schemeClr val="bg1"/>
                </a:solidFill>
                <a:latin typeface="Arial" panose="020B0604020202020204" pitchFamily="34" charset="0"/>
                <a:cs typeface="Arial" panose="020B0604020202020204" pitchFamily="34" charset="0"/>
              </a:rPr>
            </a:br>
            <a:r>
              <a:rPr lang="en-US" altLang="en-US" sz="2000" b="1" dirty="0" smtClean="0">
                <a:solidFill>
                  <a:schemeClr val="bg1"/>
                </a:solidFill>
                <a:latin typeface="Arial" panose="020B0604020202020204" pitchFamily="34" charset="0"/>
                <a:cs typeface="Arial" panose="020B0604020202020204" pitchFamily="34" charset="0"/>
              </a:rPr>
              <a:t>            </a:t>
            </a:r>
            <a:r>
              <a:rPr lang="ro-RO" altLang="en-US" sz="2000" b="1" dirty="0" smtClean="0">
                <a:solidFill>
                  <a:schemeClr val="bg1"/>
                </a:solidFill>
                <a:latin typeface="Arial" panose="020B0604020202020204" pitchFamily="34" charset="0"/>
                <a:cs typeface="Arial" panose="020B0604020202020204" pitchFamily="34" charset="0"/>
              </a:rPr>
              <a:t>rapoartelor de evaluare</a:t>
            </a:r>
            <a:r>
              <a:rPr lang="en-US" altLang="en-US" sz="2000" b="1" dirty="0" smtClean="0">
                <a:solidFill>
                  <a:schemeClr val="bg1"/>
                </a:solidFill>
                <a:latin typeface="Arial" panose="020B0604020202020204" pitchFamily="34" charset="0"/>
                <a:cs typeface="Arial" panose="020B0604020202020204" pitchFamily="34" charset="0"/>
              </a:rPr>
              <a:t/>
            </a:r>
            <a:br>
              <a:rPr lang="en-US" altLang="en-US" sz="2000" b="1" dirty="0" smtClean="0">
                <a:solidFill>
                  <a:schemeClr val="bg1"/>
                </a:solidFill>
                <a:latin typeface="Arial" panose="020B0604020202020204" pitchFamily="34" charset="0"/>
                <a:cs typeface="Arial" panose="020B0604020202020204" pitchFamily="34" charset="0"/>
              </a:rPr>
            </a:br>
            <a:r>
              <a:rPr lang="en-US" altLang="en-US" sz="2000" dirty="0" smtClean="0">
                <a:solidFill>
                  <a:srgbClr val="FF0000"/>
                </a:solidFill>
                <a:latin typeface="Arial" panose="020B0604020202020204" pitchFamily="34" charset="0"/>
                <a:ea typeface="Times New Roman" pitchFamily="18" charset="0"/>
                <a:cs typeface="Arial" panose="020B0604020202020204" pitchFamily="34" charset="0"/>
              </a:rPr>
              <a:t> </a:t>
            </a:r>
            <a:r>
              <a:rPr lang="en-US" altLang="en-US" sz="2000" b="1" dirty="0" smtClean="0">
                <a:solidFill>
                  <a:srgbClr val="FF0000"/>
                </a:solidFill>
                <a:latin typeface="Arial" panose="020B0604020202020204" pitchFamily="34" charset="0"/>
                <a:ea typeface="Times New Roman" pitchFamily="18" charset="0"/>
                <a:cs typeface="Arial" panose="020B0604020202020204" pitchFamily="34" charset="0"/>
              </a:rPr>
              <a:t>PL II. 1.</a:t>
            </a:r>
            <a:r>
              <a:rPr lang="ro-RO" altLang="en-US" sz="2000" b="1" dirty="0" smtClean="0">
                <a:solidFill>
                  <a:srgbClr val="FF0000"/>
                </a:solidFill>
                <a:latin typeface="Arial" panose="020B0604020202020204" pitchFamily="34" charset="0"/>
                <a:ea typeface="Times New Roman" pitchFamily="18" charset="0"/>
                <a:cs typeface="Arial" panose="020B0604020202020204" pitchFamily="34" charset="0"/>
              </a:rPr>
              <a:t>5.</a:t>
            </a:r>
            <a:r>
              <a:rPr lang="en-US" altLang="en-US" sz="2000" b="1" dirty="0" smtClean="0">
                <a:solidFill>
                  <a:srgbClr val="FF0000"/>
                </a:solidFill>
                <a:latin typeface="Arial" panose="020B0604020202020204" pitchFamily="34" charset="0"/>
                <a:ea typeface="Times New Roman" pitchFamily="18" charset="0"/>
                <a:cs typeface="Arial" panose="020B0604020202020204" pitchFamily="34" charset="0"/>
              </a:rPr>
              <a:t> </a:t>
            </a:r>
            <a:r>
              <a:rPr lang="ro-RO" altLang="en-US" sz="2000" b="1" dirty="0" smtClean="0">
                <a:solidFill>
                  <a:schemeClr val="bg1"/>
                </a:solidFill>
                <a:latin typeface="Arial" panose="020B0604020202020204" pitchFamily="34" charset="0"/>
                <a:cs typeface="Arial" panose="020B0604020202020204" pitchFamily="34" charset="0"/>
              </a:rPr>
              <a:t>Analiza rapoartelor de evaluare, adoptarea acestora şi </a:t>
            </a:r>
            <a:r>
              <a:rPr lang="en-US" altLang="en-US" sz="2000" b="1" dirty="0" smtClean="0">
                <a:solidFill>
                  <a:schemeClr val="bg1"/>
                </a:solidFill>
                <a:latin typeface="Arial" panose="020B0604020202020204" pitchFamily="34" charset="0"/>
                <a:cs typeface="Arial" panose="020B0604020202020204" pitchFamily="34" charset="0"/>
              </a:rPr>
              <a:t> </a:t>
            </a:r>
            <a:br>
              <a:rPr lang="en-US" altLang="en-US" sz="2000" b="1" dirty="0" smtClean="0">
                <a:solidFill>
                  <a:schemeClr val="bg1"/>
                </a:solidFill>
                <a:latin typeface="Arial" panose="020B0604020202020204" pitchFamily="34" charset="0"/>
                <a:cs typeface="Arial" panose="020B0604020202020204" pitchFamily="34" charset="0"/>
              </a:rPr>
            </a:br>
            <a:r>
              <a:rPr lang="en-US" altLang="en-US" sz="2000" b="1" dirty="0" smtClean="0">
                <a:solidFill>
                  <a:schemeClr val="bg1"/>
                </a:solidFill>
                <a:latin typeface="Arial" panose="020B0604020202020204" pitchFamily="34" charset="0"/>
                <a:cs typeface="Arial" panose="020B0604020202020204" pitchFamily="34" charset="0"/>
              </a:rPr>
              <a:t>            </a:t>
            </a:r>
            <a:r>
              <a:rPr lang="ro-RO" altLang="en-US" sz="2000" b="1" dirty="0" smtClean="0">
                <a:solidFill>
                  <a:schemeClr val="bg1"/>
                </a:solidFill>
                <a:latin typeface="Arial" panose="020B0604020202020204" pitchFamily="34" charset="0"/>
                <a:cs typeface="Arial" panose="020B0604020202020204" pitchFamily="34" charset="0"/>
              </a:rPr>
              <a:t>transmiterea hotărârii Consiliului ARACIS către universităţi</a:t>
            </a:r>
            <a:r>
              <a:rPr lang="ro-RO" altLang="en-US" sz="2000" b="1" dirty="0" smtClean="0">
                <a:solidFill>
                  <a:srgbClr val="FFFF00"/>
                </a:solidFill>
                <a:latin typeface="Arial" panose="020B0604020202020204" pitchFamily="34" charset="0"/>
                <a:cs typeface="Arial" panose="020B0604020202020204" pitchFamily="34" charset="0"/>
              </a:rPr>
              <a:t/>
            </a:r>
            <a:br>
              <a:rPr lang="ro-RO" altLang="en-US" sz="2000" b="1" dirty="0" smtClean="0">
                <a:solidFill>
                  <a:srgbClr val="FFFF00"/>
                </a:solidFill>
                <a:latin typeface="Arial" panose="020B0604020202020204" pitchFamily="34" charset="0"/>
                <a:cs typeface="Arial" panose="020B0604020202020204" pitchFamily="34" charset="0"/>
              </a:rPr>
            </a:br>
            <a:r>
              <a:rPr lang="en-US" altLang="en-US" sz="2000" dirty="0" smtClean="0">
                <a:solidFill>
                  <a:srgbClr val="FF0000"/>
                </a:solidFill>
                <a:latin typeface="Arial" panose="020B0604020202020204" pitchFamily="34" charset="0"/>
                <a:ea typeface="Times New Roman" pitchFamily="18" charset="0"/>
                <a:cs typeface="Arial" panose="020B0604020202020204" pitchFamily="34" charset="0"/>
              </a:rPr>
              <a:t> </a:t>
            </a:r>
            <a:r>
              <a:rPr lang="en-US" altLang="en-US" sz="2000" b="1" dirty="0" smtClean="0">
                <a:solidFill>
                  <a:srgbClr val="FF0000"/>
                </a:solidFill>
                <a:latin typeface="Arial" panose="020B0604020202020204" pitchFamily="34" charset="0"/>
                <a:ea typeface="Times New Roman" pitchFamily="18" charset="0"/>
                <a:cs typeface="Arial" panose="020B0604020202020204" pitchFamily="34" charset="0"/>
              </a:rPr>
              <a:t>PL II. </a:t>
            </a:r>
            <a:r>
              <a:rPr lang="ro-RO" altLang="en-US" sz="2000" b="1" dirty="0" smtClean="0">
                <a:solidFill>
                  <a:srgbClr val="FF0000"/>
                </a:solidFill>
                <a:latin typeface="Arial" panose="020B0604020202020204" pitchFamily="34" charset="0"/>
                <a:ea typeface="Times New Roman" pitchFamily="18" charset="0"/>
                <a:cs typeface="Arial" panose="020B0604020202020204" pitchFamily="34" charset="0"/>
              </a:rPr>
              <a:t>1.6. </a:t>
            </a:r>
            <a:r>
              <a:rPr lang="ro-RO" sz="2000" b="1" dirty="0" smtClean="0">
                <a:solidFill>
                  <a:prstClr val="white"/>
                </a:solidFill>
                <a:latin typeface="Arial" pitchFamily="34" charset="0"/>
                <a:ea typeface="+mn-ea"/>
                <a:cs typeface="Arial" pitchFamily="34" charset="0"/>
              </a:rPr>
              <a:t> Analiza comparativa a tendințelor de evoluție a stării 	calității învățământului superior românesc pe baza datelor 	furnizate de universitățile implicate în procesul de evaluare </a:t>
            </a:r>
            <a:br>
              <a:rPr lang="ro-RO" sz="2000" b="1" dirty="0" smtClean="0">
                <a:solidFill>
                  <a:prstClr val="white"/>
                </a:solidFill>
                <a:latin typeface="Arial" pitchFamily="34" charset="0"/>
                <a:ea typeface="+mn-ea"/>
                <a:cs typeface="Arial" pitchFamily="34" charset="0"/>
              </a:rPr>
            </a:br>
            <a:r>
              <a:rPr lang="en-US" altLang="en-US" sz="2000" b="1" dirty="0" smtClean="0">
                <a:solidFill>
                  <a:srgbClr val="FF0000"/>
                </a:solidFill>
                <a:latin typeface="Arial" panose="020B0604020202020204" pitchFamily="34" charset="0"/>
                <a:ea typeface="Times New Roman" pitchFamily="18" charset="0"/>
                <a:cs typeface="Arial" panose="020B0604020202020204" pitchFamily="34" charset="0"/>
              </a:rPr>
              <a:t>PL II. </a:t>
            </a:r>
            <a:r>
              <a:rPr lang="ro-RO" altLang="en-US" sz="2000" b="1" dirty="0" smtClean="0">
                <a:solidFill>
                  <a:srgbClr val="FF0000"/>
                </a:solidFill>
                <a:latin typeface="Arial" panose="020B0604020202020204" pitchFamily="34" charset="0"/>
                <a:ea typeface="Times New Roman" pitchFamily="18" charset="0"/>
                <a:cs typeface="Arial" panose="020B0604020202020204" pitchFamily="34" charset="0"/>
              </a:rPr>
              <a:t>1.7. </a:t>
            </a:r>
            <a:r>
              <a:rPr lang="ro-RO" sz="2000" b="1" dirty="0">
                <a:solidFill>
                  <a:prstClr val="white"/>
                </a:solidFill>
                <a:latin typeface="Arial" pitchFamily="34" charset="0"/>
                <a:ea typeface="+mn-ea"/>
                <a:cs typeface="Arial" pitchFamily="34" charset="0"/>
              </a:rPr>
              <a:t>Elaborarea de propuneri de ajustare a politicilor și </a:t>
            </a:r>
            <a:r>
              <a:rPr lang="ro-RO" sz="2000" b="1" dirty="0" smtClean="0">
                <a:solidFill>
                  <a:prstClr val="white"/>
                </a:solidFill>
                <a:latin typeface="Arial" pitchFamily="34" charset="0"/>
                <a:ea typeface="+mn-ea"/>
                <a:cs typeface="Arial" pitchFamily="34" charset="0"/>
              </a:rPr>
              <a:t>	metodologiilor de </a:t>
            </a:r>
            <a:r>
              <a:rPr lang="ro-RO" sz="2000" b="1" dirty="0">
                <a:solidFill>
                  <a:prstClr val="white"/>
                </a:solidFill>
                <a:latin typeface="Arial" pitchFamily="34" charset="0"/>
                <a:ea typeface="+mn-ea"/>
                <a:cs typeface="Arial" pitchFamily="34" charset="0"/>
              </a:rPr>
              <a:t>evaluare și asigurare a calității </a:t>
            </a:r>
            <a:r>
              <a:rPr lang="ro-RO" sz="2000" b="1" dirty="0" smtClean="0">
                <a:solidFill>
                  <a:prstClr val="white"/>
                </a:solidFill>
                <a:latin typeface="Arial" pitchFamily="34" charset="0"/>
                <a:ea typeface="+mn-ea"/>
                <a:cs typeface="Arial" pitchFamily="34" charset="0"/>
              </a:rPr>
              <a:t>în 	învățământul </a:t>
            </a:r>
            <a:r>
              <a:rPr lang="ro-RO" sz="2000" b="1" dirty="0">
                <a:solidFill>
                  <a:prstClr val="white"/>
                </a:solidFill>
                <a:latin typeface="Arial" pitchFamily="34" charset="0"/>
                <a:ea typeface="+mn-ea"/>
                <a:cs typeface="Arial" pitchFamily="34" charset="0"/>
              </a:rPr>
              <a:t>superior</a:t>
            </a:r>
            <a:endParaRPr lang="en-US" altLang="en-US" sz="2000" b="1" strike="sngStrike" dirty="0" smtClean="0">
              <a:solidFill>
                <a:srgbClr val="C00000"/>
              </a:solidFill>
              <a:latin typeface="Arial" panose="020B0604020202020204" pitchFamily="34" charset="0"/>
              <a:cs typeface="Arial" panose="020B0604020202020204" pitchFamily="34" charset="0"/>
            </a:endParaRPr>
          </a:p>
        </p:txBody>
      </p:sp>
      <p:pic>
        <p:nvPicPr>
          <p:cNvPr id="4" name="Picture 2"/>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0" y="0"/>
            <a:ext cx="9144000" cy="1143000"/>
          </a:xfrm>
          <a:prstGeom prst="rect">
            <a:avLst/>
          </a:prstGeom>
        </p:spPr>
      </p:pic>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304800" y="1143000"/>
            <a:ext cx="8534400" cy="5410200"/>
          </a:xfrm>
          <a:solidFill>
            <a:srgbClr val="006600">
              <a:alpha val="85881"/>
            </a:srgbClr>
          </a:solidFill>
        </p:spPr>
        <p:txBody>
          <a:bodyPr/>
          <a:lstStyle/>
          <a:p>
            <a:pPr marL="0" indent="0" algn="ctr">
              <a:buFont typeface="Arial" charset="0"/>
              <a:buNone/>
            </a:pPr>
            <a:r>
              <a:rPr lang="ro-RO" altLang="en-US" sz="2800" b="1" smtClean="0">
                <a:solidFill>
                  <a:srgbClr val="FFFF00"/>
                </a:solidFill>
                <a:latin typeface="Arial" charset="0"/>
                <a:cs typeface="Times New Roman" pitchFamily="18" charset="0"/>
              </a:rPr>
              <a:t>PL III. Elaborarea de indicatori de evaluare a calităţii şi </a:t>
            </a:r>
            <a:r>
              <a:rPr lang="ro-RO" altLang="en-US" sz="2800" b="1" smtClean="0">
                <a:solidFill>
                  <a:srgbClr val="FFFF00"/>
                </a:solidFill>
                <a:latin typeface="Arial" charset="0"/>
                <a:ea typeface="Calibri" pitchFamily="34" charset="0"/>
                <a:cs typeface="Calibri" pitchFamily="34" charset="0"/>
              </a:rPr>
              <a:t>compatibilizare la nivel de sistem</a:t>
            </a:r>
            <a:endParaRPr lang="ro-RO" altLang="en-US" sz="2800" b="1" smtClean="0">
              <a:solidFill>
                <a:srgbClr val="FFFF00"/>
              </a:solidFill>
              <a:latin typeface="Arial" charset="0"/>
              <a:cs typeface="Times New Roman" pitchFamily="18" charset="0"/>
            </a:endParaRPr>
          </a:p>
          <a:p>
            <a:pPr marL="0" indent="0">
              <a:buFont typeface="Arial" charset="0"/>
              <a:buNone/>
            </a:pPr>
            <a:endParaRPr lang="ro-RO" altLang="en-US" sz="2800" b="1" smtClean="0">
              <a:solidFill>
                <a:srgbClr val="FFFF00"/>
              </a:solidFill>
              <a:latin typeface="Arial" charset="0"/>
              <a:cs typeface="Times New Roman" pitchFamily="18" charset="0"/>
            </a:endParaRPr>
          </a:p>
          <a:p>
            <a:pPr marL="0" indent="0">
              <a:buFont typeface="Arial" charset="0"/>
              <a:buNone/>
            </a:pPr>
            <a:endParaRPr lang="en-US" altLang="en-US" sz="2000" b="1" smtClean="0"/>
          </a:p>
        </p:txBody>
      </p:sp>
      <p:sp>
        <p:nvSpPr>
          <p:cNvPr id="19459" name="TextBox 1"/>
          <p:cNvSpPr txBox="1">
            <a:spLocks noChangeArrowheads="1"/>
          </p:cNvSpPr>
          <p:nvPr/>
        </p:nvSpPr>
        <p:spPr bwMode="auto">
          <a:xfrm>
            <a:off x="1905000" y="2286000"/>
            <a:ext cx="4876800" cy="461963"/>
          </a:xfrm>
          <a:prstGeom prst="rect">
            <a:avLst/>
          </a:prstGeom>
          <a:noFill/>
          <a:ln w="9525">
            <a:noFill/>
            <a:miter lim="800000"/>
            <a:headEnd/>
            <a:tailEnd/>
          </a:ln>
        </p:spPr>
        <p:txBody>
          <a:bodyPr>
            <a:spAutoFit/>
          </a:bodyPr>
          <a:lstStyle/>
          <a:p>
            <a:r>
              <a:rPr lang="ro-RO" altLang="en-US" sz="2400" b="1">
                <a:solidFill>
                  <a:schemeClr val="bg1"/>
                </a:solidFill>
              </a:rPr>
              <a:t>I</a:t>
            </a:r>
            <a:r>
              <a:rPr lang="en-US" altLang="en-US" sz="2400" b="1">
                <a:solidFill>
                  <a:schemeClr val="bg1"/>
                </a:solidFill>
              </a:rPr>
              <a:t>ndicatori</a:t>
            </a:r>
            <a:r>
              <a:rPr lang="ro-RO" altLang="en-US" sz="2400" b="1">
                <a:solidFill>
                  <a:schemeClr val="bg1"/>
                </a:solidFill>
              </a:rPr>
              <a:t> de asigurare a calității</a:t>
            </a:r>
            <a:endParaRPr lang="en-US" altLang="en-US" sz="2400" b="1">
              <a:solidFill>
                <a:schemeClr val="bg1"/>
              </a:solidFill>
            </a:endParaRPr>
          </a:p>
        </p:txBody>
      </p:sp>
      <p:sp>
        <p:nvSpPr>
          <p:cNvPr id="19460" name="TextBox 2"/>
          <p:cNvSpPr txBox="1">
            <a:spLocks noChangeArrowheads="1"/>
          </p:cNvSpPr>
          <p:nvPr/>
        </p:nvSpPr>
        <p:spPr bwMode="auto">
          <a:xfrm>
            <a:off x="0" y="2971800"/>
            <a:ext cx="8991600" cy="2862263"/>
          </a:xfrm>
          <a:prstGeom prst="rect">
            <a:avLst/>
          </a:prstGeom>
          <a:noFill/>
          <a:ln w="9525">
            <a:noFill/>
            <a:miter lim="800000"/>
            <a:headEnd/>
            <a:tailEnd/>
          </a:ln>
        </p:spPr>
        <p:txBody>
          <a:bodyPr>
            <a:spAutoFit/>
          </a:bodyPr>
          <a:lstStyle/>
          <a:p>
            <a:pPr marL="457200" indent="-457200">
              <a:buFontTx/>
              <a:buAutoNum type="arabicPeriod"/>
            </a:pPr>
            <a:r>
              <a:rPr lang="ro-RO" altLang="en-US" sz="2000" b="1">
                <a:solidFill>
                  <a:srgbClr val="FFC000"/>
                </a:solidFill>
                <a:ea typeface="Calibri" pitchFamily="34" charset="0"/>
                <a:cs typeface="Calibri" pitchFamily="34" charset="0"/>
              </a:rPr>
              <a:t>indicatori primari </a:t>
            </a:r>
            <a:r>
              <a:rPr lang="ro-RO" altLang="en-US" sz="2000" b="1">
                <a:solidFill>
                  <a:schemeClr val="bg1"/>
                </a:solidFill>
                <a:ea typeface="Calibri" pitchFamily="34" charset="0"/>
                <a:cs typeface="Calibri" pitchFamily="34" charset="0"/>
              </a:rPr>
              <a:t>- care măsoară aspectele comune tuturor instituţiilor de învăţământ superior</a:t>
            </a:r>
          </a:p>
          <a:p>
            <a:pPr marL="457200" indent="-457200">
              <a:buFontTx/>
              <a:buAutoNum type="arabicPeriod"/>
            </a:pPr>
            <a:endParaRPr lang="ro-RO" altLang="en-US" sz="2000" b="1">
              <a:solidFill>
                <a:schemeClr val="bg1"/>
              </a:solidFill>
              <a:ea typeface="Calibri" pitchFamily="34" charset="0"/>
              <a:cs typeface="Calibri" pitchFamily="34" charset="0"/>
            </a:endParaRPr>
          </a:p>
          <a:p>
            <a:pPr marL="457200" indent="-457200">
              <a:buFontTx/>
              <a:buAutoNum type="arabicPeriod"/>
            </a:pPr>
            <a:r>
              <a:rPr lang="ro-RO" altLang="en-US" sz="2000" b="1">
                <a:solidFill>
                  <a:srgbClr val="FFC000"/>
                </a:solidFill>
                <a:ea typeface="Calibri" pitchFamily="34" charset="0"/>
                <a:cs typeface="Calibri" pitchFamily="34" charset="0"/>
              </a:rPr>
              <a:t> indicatori secundari </a:t>
            </a:r>
            <a:r>
              <a:rPr lang="ro-RO" altLang="en-US" sz="2000" b="1">
                <a:solidFill>
                  <a:schemeClr val="bg1"/>
                </a:solidFill>
                <a:ea typeface="Calibri" pitchFamily="34" charset="0"/>
                <a:cs typeface="Calibri" pitchFamily="34" charset="0"/>
              </a:rPr>
              <a:t>- care măsoară aspecte specifice diferitelor categorii de instituții de învăţământ superior</a:t>
            </a:r>
          </a:p>
          <a:p>
            <a:pPr marL="457200" indent="-457200">
              <a:buFontTx/>
              <a:buAutoNum type="arabicPeriod"/>
            </a:pPr>
            <a:endParaRPr lang="ro-RO" altLang="en-US" sz="2000" b="1">
              <a:solidFill>
                <a:schemeClr val="bg1"/>
              </a:solidFill>
              <a:ea typeface="Calibri" pitchFamily="34" charset="0"/>
              <a:cs typeface="Calibri" pitchFamily="34" charset="0"/>
            </a:endParaRPr>
          </a:p>
          <a:p>
            <a:pPr marL="457200" indent="-457200">
              <a:buFontTx/>
              <a:buAutoNum type="arabicPeriod"/>
            </a:pPr>
            <a:r>
              <a:rPr lang="ro-RO" altLang="en-US" sz="2000" b="1">
                <a:solidFill>
                  <a:srgbClr val="FFC000"/>
                </a:solidFill>
                <a:ea typeface="Calibri" pitchFamily="34" charset="0"/>
                <a:cs typeface="Calibri" pitchFamily="34" charset="0"/>
              </a:rPr>
              <a:t>indicatori </a:t>
            </a:r>
            <a:r>
              <a:rPr lang="ro-RO" altLang="en-US" sz="2000" b="1">
                <a:solidFill>
                  <a:srgbClr val="FFC000"/>
                </a:solidFill>
                <a:ea typeface="Calibri" pitchFamily="34" charset="0"/>
                <a:cs typeface="Times New Roman" pitchFamily="18" charset="0"/>
              </a:rPr>
              <a:t>terţiari </a:t>
            </a:r>
            <a:r>
              <a:rPr lang="ro-RO" altLang="en-US" sz="2000" b="1">
                <a:solidFill>
                  <a:schemeClr val="bg1"/>
                </a:solidFill>
                <a:ea typeface="Calibri" pitchFamily="34" charset="0"/>
                <a:cs typeface="Times New Roman" pitchFamily="18" charset="0"/>
              </a:rPr>
              <a:t>- care măsoară aspecte referitoare la domenii și  programe de studii</a:t>
            </a:r>
            <a:endParaRPr lang="en-US" altLang="en-US" sz="2000" b="1">
              <a:solidFill>
                <a:schemeClr val="bg1"/>
              </a:solidFill>
              <a:latin typeface="Calibri" pitchFamily="34" charset="0"/>
              <a:ea typeface="Calibri" pitchFamily="34" charset="0"/>
              <a:cs typeface="Times New Roman" pitchFamily="18" charset="0"/>
            </a:endParaRPr>
          </a:p>
          <a:p>
            <a:pPr marL="457200" indent="-457200">
              <a:buFontTx/>
              <a:buAutoNum type="arabicPeriod"/>
            </a:pPr>
            <a:endParaRPr lang="en-US" altLang="en-US" sz="2000" b="1">
              <a:solidFill>
                <a:schemeClr val="bg1"/>
              </a:solidFill>
            </a:endParaRPr>
          </a:p>
        </p:txBody>
      </p:sp>
      <p:pic>
        <p:nvPicPr>
          <p:cNvPr id="5" name="Picture 2"/>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0" y="0"/>
            <a:ext cx="9144000" cy="1143000"/>
          </a:xfrm>
          <a:prstGeom prst="rect">
            <a:avLst/>
          </a:prstGeom>
        </p:spPr>
      </p:pic>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971800"/>
            <a:ext cx="8229600" cy="1143000"/>
          </a:xfrm>
        </p:spPr>
        <p:txBody>
          <a:bodyPr/>
          <a:lstStyle/>
          <a:p>
            <a:endParaRPr lang="en-US" altLang="en-US" smtClean="0"/>
          </a:p>
        </p:txBody>
      </p:sp>
      <p:sp>
        <p:nvSpPr>
          <p:cNvPr id="20483" name="Content Placeholder 2"/>
          <p:cNvSpPr>
            <a:spLocks noGrp="1"/>
          </p:cNvSpPr>
          <p:nvPr>
            <p:ph idx="1"/>
          </p:nvPr>
        </p:nvSpPr>
        <p:spPr>
          <a:xfrm>
            <a:off x="0" y="1066800"/>
            <a:ext cx="9144000" cy="5791200"/>
          </a:xfrm>
          <a:solidFill>
            <a:srgbClr val="006600">
              <a:alpha val="85881"/>
            </a:srgbClr>
          </a:solidFill>
        </p:spPr>
        <p:txBody>
          <a:bodyPr/>
          <a:lstStyle/>
          <a:p>
            <a:pPr marL="0" indent="0">
              <a:buFont typeface="Arial" charset="0"/>
              <a:buNone/>
            </a:pPr>
            <a:endParaRPr lang="ro-RO" altLang="en-US" sz="2800" b="1" smtClean="0">
              <a:solidFill>
                <a:srgbClr val="FFFF00"/>
              </a:solidFill>
              <a:latin typeface="Arial" charset="0"/>
              <a:cs typeface="Times New Roman" pitchFamily="18" charset="0"/>
            </a:endParaRPr>
          </a:p>
          <a:p>
            <a:pPr marL="0" indent="0">
              <a:buFont typeface="Arial" charset="0"/>
              <a:buNone/>
            </a:pPr>
            <a:endParaRPr lang="en-US" altLang="en-US" sz="2000" b="1" smtClean="0"/>
          </a:p>
        </p:txBody>
      </p:sp>
      <p:sp>
        <p:nvSpPr>
          <p:cNvPr id="20484" name="TextBox 5"/>
          <p:cNvSpPr txBox="1">
            <a:spLocks noChangeArrowheads="1"/>
          </p:cNvSpPr>
          <p:nvPr/>
        </p:nvSpPr>
        <p:spPr bwMode="auto">
          <a:xfrm>
            <a:off x="381000" y="1219200"/>
            <a:ext cx="8686800" cy="5526088"/>
          </a:xfrm>
          <a:prstGeom prst="rect">
            <a:avLst/>
          </a:prstGeom>
          <a:noFill/>
          <a:ln w="9525">
            <a:noFill/>
            <a:miter lim="800000"/>
            <a:headEnd/>
            <a:tailEnd/>
          </a:ln>
        </p:spPr>
        <p:txBody>
          <a:bodyPr>
            <a:spAutoFit/>
          </a:bodyPr>
          <a:lstStyle/>
          <a:p>
            <a:r>
              <a:rPr lang="ro-RO" altLang="en-US" sz="2400" b="1">
                <a:solidFill>
                  <a:srgbClr val="FFFF00"/>
                </a:solidFill>
              </a:rPr>
              <a:t>Activități specifice:</a:t>
            </a:r>
          </a:p>
          <a:p>
            <a:endParaRPr lang="ro-RO" altLang="en-US" sz="2400" b="1">
              <a:solidFill>
                <a:srgbClr val="FFFF00"/>
              </a:solidFill>
            </a:endParaRPr>
          </a:p>
          <a:p>
            <a:pPr algn="just">
              <a:lnSpc>
                <a:spcPct val="115000"/>
              </a:lnSpc>
            </a:pPr>
            <a:r>
              <a:rPr lang="ro-RO" altLang="en-US" b="1">
                <a:solidFill>
                  <a:schemeClr val="bg1"/>
                </a:solidFill>
                <a:ea typeface="Calibri" pitchFamily="34" charset="0"/>
                <a:cs typeface="Times New Roman" pitchFamily="18" charset="0"/>
              </a:rPr>
              <a:t>- Realizarea metodologiei de elaborare/revizuire a celor 3 tipuri de indicatori,</a:t>
            </a:r>
            <a:endParaRPr lang="en-US" altLang="en-US" sz="1600" b="1">
              <a:solidFill>
                <a:schemeClr val="bg1"/>
              </a:solidFill>
              <a:latin typeface="Calibri" pitchFamily="34" charset="0"/>
              <a:ea typeface="Calibri" pitchFamily="34" charset="0"/>
              <a:cs typeface="Times New Roman" pitchFamily="18" charset="0"/>
            </a:endParaRPr>
          </a:p>
          <a:p>
            <a:pPr algn="just">
              <a:lnSpc>
                <a:spcPct val="115000"/>
              </a:lnSpc>
            </a:pPr>
            <a:r>
              <a:rPr lang="ro-RO" altLang="en-US" b="1">
                <a:solidFill>
                  <a:schemeClr val="bg1"/>
                </a:solidFill>
                <a:cs typeface="Times New Roman" pitchFamily="18" charset="0"/>
              </a:rPr>
              <a:t>- Constituirea comisiilor de elaborare a indicatorilor la nivel institutional si al programelor de studii. </a:t>
            </a:r>
            <a:r>
              <a:rPr lang="ro-RO" altLang="en-US" b="1">
                <a:solidFill>
                  <a:srgbClr val="FFFFFF"/>
                </a:solidFill>
                <a:ea typeface="Calibri" pitchFamily="34" charset="0"/>
                <a:cs typeface="Calibri" pitchFamily="34" charset="0"/>
              </a:rPr>
              <a:t>Elaborarea/revizuirea indicatorilor</a:t>
            </a:r>
            <a:r>
              <a:rPr lang="ro-RO" altLang="en-US" sz="1600" b="1">
                <a:solidFill>
                  <a:srgbClr val="FFFFFF"/>
                </a:solidFill>
                <a:latin typeface="Calibri" pitchFamily="34" charset="0"/>
                <a:ea typeface="Calibri" pitchFamily="34" charset="0"/>
                <a:cs typeface="Calibri" pitchFamily="34" charset="0"/>
              </a:rPr>
              <a:t>,</a:t>
            </a:r>
            <a:endParaRPr lang="en-US" altLang="en-US" sz="1600" b="1">
              <a:solidFill>
                <a:schemeClr val="bg1"/>
              </a:solidFill>
              <a:latin typeface="Calibri" pitchFamily="34" charset="0"/>
              <a:ea typeface="Calibri" pitchFamily="34" charset="0"/>
              <a:cs typeface="Calibri" pitchFamily="34" charset="0"/>
            </a:endParaRPr>
          </a:p>
          <a:p>
            <a:pPr algn="just">
              <a:lnSpc>
                <a:spcPct val="115000"/>
              </a:lnSpc>
            </a:pPr>
            <a:r>
              <a:rPr lang="ro-RO" altLang="en-US" b="1">
                <a:solidFill>
                  <a:schemeClr val="bg1"/>
                </a:solidFill>
                <a:cs typeface="Times New Roman" pitchFamily="18" charset="0"/>
              </a:rPr>
              <a:t>- Analiza și acceptarea propunerilor de indicatori,</a:t>
            </a:r>
            <a:endParaRPr lang="en-US" altLang="en-US" sz="1600" b="1">
              <a:solidFill>
                <a:schemeClr val="bg1"/>
              </a:solidFill>
              <a:latin typeface="Calibri" pitchFamily="34" charset="0"/>
              <a:ea typeface="Calibri" pitchFamily="34" charset="0"/>
              <a:cs typeface="Calibri" pitchFamily="34" charset="0"/>
            </a:endParaRPr>
          </a:p>
          <a:p>
            <a:pPr algn="just">
              <a:lnSpc>
                <a:spcPct val="115000"/>
              </a:lnSpc>
            </a:pPr>
            <a:r>
              <a:rPr lang="ro-RO" altLang="en-US" b="1">
                <a:solidFill>
                  <a:schemeClr val="bg1"/>
                </a:solidFill>
                <a:ea typeface="Calibri" pitchFamily="34" charset="0"/>
                <a:cs typeface="Calibri" pitchFamily="34" charset="0"/>
              </a:rPr>
              <a:t>- Simularea aplicării indicatorilor selectaţi,</a:t>
            </a:r>
            <a:endParaRPr lang="en-US" altLang="en-US" sz="1600" b="1">
              <a:solidFill>
                <a:schemeClr val="bg1"/>
              </a:solidFill>
              <a:latin typeface="Calibri" pitchFamily="34" charset="0"/>
              <a:ea typeface="Calibri" pitchFamily="34" charset="0"/>
              <a:cs typeface="Calibri" pitchFamily="34" charset="0"/>
            </a:endParaRPr>
          </a:p>
          <a:p>
            <a:pPr algn="just">
              <a:lnSpc>
                <a:spcPct val="115000"/>
              </a:lnSpc>
            </a:pPr>
            <a:r>
              <a:rPr lang="ro-RO" altLang="en-US" b="1">
                <a:solidFill>
                  <a:schemeClr val="bg1"/>
                </a:solidFill>
                <a:cs typeface="Times New Roman" pitchFamily="18" charset="0"/>
              </a:rPr>
              <a:t>- </a:t>
            </a:r>
            <a:r>
              <a:rPr lang="ro-RO" altLang="en-US" b="1">
                <a:solidFill>
                  <a:schemeClr val="bg1"/>
                </a:solidFill>
                <a:ea typeface="Calibri" pitchFamily="34" charset="0"/>
                <a:cs typeface="Calibri" pitchFamily="34" charset="0"/>
              </a:rPr>
              <a:t>Analiza spa</a:t>
            </a:r>
            <a:r>
              <a:rPr lang="ro-RO" altLang="en-US" b="1">
                <a:solidFill>
                  <a:schemeClr val="bg1"/>
                </a:solidFill>
                <a:latin typeface="Tahoma" pitchFamily="34" charset="0"/>
                <a:ea typeface="Calibri" pitchFamily="34" charset="0"/>
                <a:cs typeface="Calibri" pitchFamily="34" charset="0"/>
              </a:rPr>
              <a:t>ț</a:t>
            </a:r>
            <a:r>
              <a:rPr lang="ro-RO" altLang="en-US" b="1">
                <a:solidFill>
                  <a:schemeClr val="bg1"/>
                </a:solidFill>
                <a:ea typeface="Calibri" pitchFamily="34" charset="0"/>
                <a:cs typeface="Calibri" pitchFamily="34" charset="0"/>
              </a:rPr>
              <a:t>iilor de varia</a:t>
            </a:r>
            <a:r>
              <a:rPr lang="ro-RO" altLang="en-US" b="1">
                <a:solidFill>
                  <a:schemeClr val="bg1"/>
                </a:solidFill>
                <a:latin typeface="Tahoma" pitchFamily="34" charset="0"/>
                <a:ea typeface="Calibri" pitchFamily="34" charset="0"/>
                <a:cs typeface="Calibri" pitchFamily="34" charset="0"/>
              </a:rPr>
              <a:t>ț</a:t>
            </a:r>
            <a:r>
              <a:rPr lang="ro-RO" altLang="en-US" b="1">
                <a:solidFill>
                  <a:schemeClr val="bg1"/>
                </a:solidFill>
                <a:ea typeface="Calibri" pitchFamily="34" charset="0"/>
                <a:cs typeface="Calibri" pitchFamily="34" charset="0"/>
              </a:rPr>
              <a:t>ie şi validarea indicatorilor,</a:t>
            </a:r>
            <a:endParaRPr lang="en-US" altLang="en-US" sz="1600" b="1">
              <a:solidFill>
                <a:schemeClr val="bg1"/>
              </a:solidFill>
              <a:latin typeface="Calibri" pitchFamily="34" charset="0"/>
              <a:ea typeface="Calibri" pitchFamily="34" charset="0"/>
              <a:cs typeface="Calibri" pitchFamily="34" charset="0"/>
            </a:endParaRPr>
          </a:p>
          <a:p>
            <a:pPr algn="just">
              <a:lnSpc>
                <a:spcPct val="115000"/>
              </a:lnSpc>
            </a:pPr>
            <a:r>
              <a:rPr lang="ro-RO" altLang="en-US" b="1">
                <a:solidFill>
                  <a:schemeClr val="bg1"/>
                </a:solidFill>
                <a:cs typeface="Times New Roman" pitchFamily="18" charset="0"/>
              </a:rPr>
              <a:t>- </a:t>
            </a:r>
            <a:r>
              <a:rPr lang="ro-RO" altLang="en-US" b="1">
                <a:solidFill>
                  <a:schemeClr val="bg1"/>
                </a:solidFill>
                <a:ea typeface="Calibri" pitchFamily="34" charset="0"/>
                <a:cs typeface="Calibri" pitchFamily="34" charset="0"/>
              </a:rPr>
              <a:t>Compatibilizare institu</a:t>
            </a:r>
            <a:r>
              <a:rPr lang="ro-RO" altLang="en-US" b="1">
                <a:solidFill>
                  <a:schemeClr val="bg1"/>
                </a:solidFill>
                <a:latin typeface="Tahoma" pitchFamily="34" charset="0"/>
                <a:ea typeface="Calibri" pitchFamily="34" charset="0"/>
                <a:cs typeface="Calibri" pitchFamily="34" charset="0"/>
              </a:rPr>
              <a:t>ț</a:t>
            </a:r>
            <a:r>
              <a:rPr lang="ro-RO" altLang="en-US" b="1">
                <a:solidFill>
                  <a:schemeClr val="bg1"/>
                </a:solidFill>
                <a:ea typeface="Calibri" pitchFamily="34" charset="0"/>
                <a:cs typeface="Calibri" pitchFamily="34" charset="0"/>
              </a:rPr>
              <a:t>ională a indicatorilor,</a:t>
            </a:r>
            <a:endParaRPr lang="en-US" altLang="en-US" sz="1600" b="1">
              <a:solidFill>
                <a:schemeClr val="bg1"/>
              </a:solidFill>
              <a:latin typeface="Calibri" pitchFamily="34" charset="0"/>
              <a:ea typeface="Calibri" pitchFamily="34" charset="0"/>
              <a:cs typeface="Calibri" pitchFamily="34" charset="0"/>
            </a:endParaRPr>
          </a:p>
          <a:p>
            <a:pPr algn="just">
              <a:lnSpc>
                <a:spcPct val="115000"/>
              </a:lnSpc>
            </a:pPr>
            <a:r>
              <a:rPr lang="ro-RO" altLang="en-US" b="1">
                <a:solidFill>
                  <a:schemeClr val="bg1"/>
                </a:solidFill>
                <a:cs typeface="Times New Roman" pitchFamily="18" charset="0"/>
              </a:rPr>
              <a:t>- </a:t>
            </a:r>
            <a:r>
              <a:rPr lang="ro-RO" altLang="en-US" b="1">
                <a:solidFill>
                  <a:schemeClr val="bg1"/>
                </a:solidFill>
                <a:ea typeface="Calibri" pitchFamily="34" charset="0"/>
                <a:cs typeface="Calibri" pitchFamily="34" charset="0"/>
              </a:rPr>
              <a:t>Organizarea a </a:t>
            </a:r>
            <a:r>
              <a:rPr lang="ro-RO" altLang="en-US" b="1" i="1">
                <a:solidFill>
                  <a:schemeClr val="bg1"/>
                </a:solidFill>
                <a:ea typeface="Calibri" pitchFamily="34" charset="0"/>
                <a:cs typeface="Calibri" pitchFamily="34" charset="0"/>
              </a:rPr>
              <a:t>două Ateliere de schimb de experienţă şi cunoaştere </a:t>
            </a:r>
            <a:r>
              <a:rPr lang="ro-RO" altLang="en-US" b="1">
                <a:solidFill>
                  <a:schemeClr val="bg1"/>
                </a:solidFill>
                <a:ea typeface="Calibri" pitchFamily="34" charset="0"/>
                <a:cs typeface="Calibri" pitchFamily="34" charset="0"/>
              </a:rPr>
              <a:t>cu actorii relevanţi din sistemul de învăţământ superior pentru a analiza convergen</a:t>
            </a:r>
            <a:r>
              <a:rPr lang="ro-RO" altLang="en-US" b="1">
                <a:solidFill>
                  <a:schemeClr val="bg1"/>
                </a:solidFill>
                <a:latin typeface="Tahoma" pitchFamily="34" charset="0"/>
                <a:ea typeface="Calibri" pitchFamily="34" charset="0"/>
                <a:cs typeface="Calibri" pitchFamily="34" charset="0"/>
              </a:rPr>
              <a:t>ț</a:t>
            </a:r>
            <a:r>
              <a:rPr lang="ro-RO" altLang="en-US" b="1">
                <a:solidFill>
                  <a:schemeClr val="bg1"/>
                </a:solidFill>
                <a:ea typeface="Calibri" pitchFamily="34" charset="0"/>
                <a:cs typeface="Calibri" pitchFamily="34" charset="0"/>
              </a:rPr>
              <a:t>a celor trei tipuri de indicatori,</a:t>
            </a:r>
            <a:endParaRPr lang="en-US" altLang="en-US" sz="1600" b="1">
              <a:solidFill>
                <a:schemeClr val="bg1"/>
              </a:solidFill>
              <a:latin typeface="Calibri" pitchFamily="34" charset="0"/>
              <a:ea typeface="Calibri" pitchFamily="34" charset="0"/>
              <a:cs typeface="Calibri" pitchFamily="34" charset="0"/>
            </a:endParaRPr>
          </a:p>
          <a:p>
            <a:pPr algn="just">
              <a:lnSpc>
                <a:spcPct val="115000"/>
              </a:lnSpc>
            </a:pPr>
            <a:r>
              <a:rPr lang="ro-RO" altLang="en-US" b="1">
                <a:solidFill>
                  <a:schemeClr val="bg1"/>
                </a:solidFill>
                <a:cs typeface="Times New Roman" pitchFamily="18" charset="0"/>
              </a:rPr>
              <a:t>- </a:t>
            </a:r>
            <a:r>
              <a:rPr lang="ro-RO" altLang="en-US" b="1">
                <a:solidFill>
                  <a:schemeClr val="bg1"/>
                </a:solidFill>
                <a:ea typeface="Calibri" pitchFamily="34" charset="0"/>
                <a:cs typeface="Calibri" pitchFamily="34" charset="0"/>
              </a:rPr>
              <a:t>Elaborarea unei strategii privind asigurarea calităţii interne în învăţământul superior românesc, bazată pe dezbateri între actorii cheie din sistem </a:t>
            </a:r>
            <a:r>
              <a:rPr lang="ro-RO" altLang="en-US" b="1">
                <a:solidFill>
                  <a:schemeClr val="bg1"/>
                </a:solidFill>
                <a:latin typeface="Tahoma" pitchFamily="34" charset="0"/>
                <a:ea typeface="Calibri" pitchFamily="34" charset="0"/>
                <a:cs typeface="Calibri" pitchFamily="34" charset="0"/>
              </a:rPr>
              <a:t>ș</a:t>
            </a:r>
            <a:r>
              <a:rPr lang="ro-RO" altLang="en-US" b="1">
                <a:solidFill>
                  <a:schemeClr val="bg1"/>
                </a:solidFill>
                <a:ea typeface="Calibri" pitchFamily="34" charset="0"/>
                <a:cs typeface="Calibri" pitchFamily="34" charset="0"/>
              </a:rPr>
              <a:t>i pe analize ale efectelor generate de utilizarea indicatorilor realizaţi.</a:t>
            </a:r>
            <a:endParaRPr lang="en-US" altLang="en-US" sz="1600" b="1">
              <a:solidFill>
                <a:schemeClr val="bg1"/>
              </a:solidFill>
              <a:latin typeface="Calibri" pitchFamily="34" charset="0"/>
              <a:ea typeface="Calibri" pitchFamily="34" charset="0"/>
              <a:cs typeface="Calibri" pitchFamily="34" charset="0"/>
            </a:endParaRPr>
          </a:p>
          <a:p>
            <a:endParaRPr lang="ro-RO" altLang="en-US">
              <a:solidFill>
                <a:schemeClr val="bg1"/>
              </a:solidFill>
            </a:endParaRPr>
          </a:p>
          <a:p>
            <a:endParaRPr lang="en-US" altLang="en-US">
              <a:solidFill>
                <a:srgbClr val="FFFF00"/>
              </a:solidFill>
            </a:endParaRPr>
          </a:p>
        </p:txBody>
      </p:sp>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0" y="1143000"/>
            <a:ext cx="9144000" cy="5715000"/>
          </a:xfrm>
          <a:solidFill>
            <a:srgbClr val="006600">
              <a:alpha val="85881"/>
            </a:srgbClr>
          </a:solidFill>
        </p:spPr>
        <p:txBody>
          <a:bodyPr/>
          <a:lstStyle/>
          <a:p>
            <a:pPr marL="0" indent="0" algn="ctr">
              <a:buFont typeface="Arial" charset="0"/>
              <a:buNone/>
            </a:pPr>
            <a:r>
              <a:rPr lang="ro-RO" altLang="en-US" sz="2800" b="1" smtClean="0">
                <a:solidFill>
                  <a:srgbClr val="FFFF00"/>
                </a:solidFill>
                <a:latin typeface="Arial" charset="0"/>
                <a:cs typeface="Times New Roman" pitchFamily="18" charset="0"/>
              </a:rPr>
              <a:t>PL IV. Analiză de sistem: calitatea în învăţământul superior românesc</a:t>
            </a:r>
          </a:p>
          <a:p>
            <a:pPr marL="0" indent="0">
              <a:buFont typeface="Arial" charset="0"/>
              <a:buNone/>
            </a:pPr>
            <a:endParaRPr lang="ro-RO" altLang="en-US" sz="2800" b="1" smtClean="0">
              <a:solidFill>
                <a:srgbClr val="FFFF00"/>
              </a:solidFill>
              <a:latin typeface="Arial" charset="0"/>
              <a:cs typeface="Times New Roman" pitchFamily="18" charset="0"/>
            </a:endParaRPr>
          </a:p>
          <a:p>
            <a:pPr marL="0" indent="0">
              <a:buFont typeface="Arial" charset="0"/>
              <a:buNone/>
            </a:pPr>
            <a:endParaRPr lang="en-US" altLang="en-US" sz="2000" b="1" smtClean="0"/>
          </a:p>
        </p:txBody>
      </p:sp>
      <p:sp>
        <p:nvSpPr>
          <p:cNvPr id="21507" name="TextBox 5"/>
          <p:cNvSpPr txBox="1">
            <a:spLocks noChangeArrowheads="1"/>
          </p:cNvSpPr>
          <p:nvPr/>
        </p:nvSpPr>
        <p:spPr bwMode="auto">
          <a:xfrm>
            <a:off x="512763" y="2128838"/>
            <a:ext cx="3048000" cy="461962"/>
          </a:xfrm>
          <a:prstGeom prst="rect">
            <a:avLst/>
          </a:prstGeom>
          <a:noFill/>
          <a:ln w="9525">
            <a:noFill/>
            <a:miter lim="800000"/>
            <a:headEnd/>
            <a:tailEnd/>
          </a:ln>
        </p:spPr>
        <p:txBody>
          <a:bodyPr>
            <a:spAutoFit/>
          </a:bodyPr>
          <a:lstStyle/>
          <a:p>
            <a:r>
              <a:rPr lang="ro-RO" altLang="en-US" sz="2400" b="1">
                <a:solidFill>
                  <a:srgbClr val="FFFF00"/>
                </a:solidFill>
              </a:rPr>
              <a:t>Activități specifice:</a:t>
            </a:r>
            <a:endParaRPr lang="en-US" altLang="en-US"/>
          </a:p>
        </p:txBody>
      </p:sp>
      <p:sp>
        <p:nvSpPr>
          <p:cNvPr id="21508" name="TextBox 7"/>
          <p:cNvSpPr txBox="1">
            <a:spLocks noChangeArrowheads="1"/>
          </p:cNvSpPr>
          <p:nvPr/>
        </p:nvSpPr>
        <p:spPr bwMode="auto">
          <a:xfrm>
            <a:off x="222250" y="2590800"/>
            <a:ext cx="8610600" cy="4233863"/>
          </a:xfrm>
          <a:prstGeom prst="rect">
            <a:avLst/>
          </a:prstGeom>
          <a:noFill/>
          <a:ln w="9525">
            <a:noFill/>
            <a:miter lim="800000"/>
            <a:headEnd/>
            <a:tailEnd/>
          </a:ln>
        </p:spPr>
        <p:txBody>
          <a:bodyPr>
            <a:spAutoFit/>
          </a:bodyPr>
          <a:lstStyle/>
          <a:p>
            <a:pPr algn="just">
              <a:lnSpc>
                <a:spcPct val="115000"/>
              </a:lnSpc>
            </a:pPr>
            <a:r>
              <a:rPr lang="ro-RO" altLang="en-US" b="1">
                <a:solidFill>
                  <a:schemeClr val="bg1"/>
                </a:solidFill>
                <a:ea typeface="Calibri" pitchFamily="34" charset="0"/>
                <a:cs typeface="Times New Roman" pitchFamily="18" charset="0"/>
              </a:rPr>
              <a:t>- Realizarea unei cercetări incluzând trei sondaje de opinie coordonate de către ARACIS şi subcontractate unei companii specializate</a:t>
            </a:r>
            <a:r>
              <a:rPr lang="en-US" altLang="en-US" b="1">
                <a:solidFill>
                  <a:schemeClr val="bg1"/>
                </a:solidFill>
                <a:ea typeface="Calibri" pitchFamily="34" charset="0"/>
                <a:cs typeface="Times New Roman" pitchFamily="18" charset="0"/>
              </a:rPr>
              <a:t> </a:t>
            </a:r>
            <a:r>
              <a:rPr lang="ro-RO" altLang="en-US" b="1">
                <a:solidFill>
                  <a:schemeClr val="bg1"/>
                </a:solidFill>
                <a:ea typeface="Calibri" pitchFamily="34" charset="0"/>
                <a:cs typeface="Times New Roman" pitchFamily="18" charset="0"/>
              </a:rPr>
              <a:t>în testarea pieței pe eşantioane reprezentative: de angajatori, cadre didactice universitare şi studenţi pentru măsurarea percepţiei acestora faţă de politicile şi calitatea învăţământului superior românesc la nivel de sistem,</a:t>
            </a:r>
          </a:p>
          <a:p>
            <a:pPr algn="just">
              <a:lnSpc>
                <a:spcPct val="115000"/>
              </a:lnSpc>
              <a:buFontTx/>
              <a:buChar char="-"/>
            </a:pPr>
            <a:endParaRPr lang="en-US" altLang="en-US" b="1">
              <a:solidFill>
                <a:schemeClr val="bg1"/>
              </a:solidFill>
              <a:latin typeface="Calibri" pitchFamily="34" charset="0"/>
              <a:ea typeface="Calibri" pitchFamily="34" charset="0"/>
              <a:cs typeface="Times New Roman" pitchFamily="18" charset="0"/>
            </a:endParaRPr>
          </a:p>
          <a:p>
            <a:pPr algn="just">
              <a:lnSpc>
                <a:spcPct val="115000"/>
              </a:lnSpc>
            </a:pPr>
            <a:r>
              <a:rPr lang="ro-RO" altLang="en-US" b="1">
                <a:solidFill>
                  <a:schemeClr val="bg1"/>
                </a:solidFill>
                <a:ea typeface="Calibri" pitchFamily="34" charset="0"/>
                <a:cs typeface="Times New Roman" pitchFamily="18" charset="0"/>
              </a:rPr>
              <a:t>- Realizarea Barometrului Calităţii ce cuprinde rezultatele sintetice ale celor trei sondaje, a datelor rezultate din evaluarea externă şi internă a universităţilor precum şi alte date de sistem,</a:t>
            </a:r>
          </a:p>
          <a:p>
            <a:pPr algn="just">
              <a:lnSpc>
                <a:spcPct val="115000"/>
              </a:lnSpc>
              <a:buFontTx/>
              <a:buChar char="-"/>
            </a:pPr>
            <a:endParaRPr lang="en-US" altLang="en-US" b="1">
              <a:solidFill>
                <a:schemeClr val="bg1"/>
              </a:solidFill>
              <a:latin typeface="Calibri" pitchFamily="34" charset="0"/>
              <a:ea typeface="Calibri" pitchFamily="34" charset="0"/>
              <a:cs typeface="Times New Roman" pitchFamily="18" charset="0"/>
            </a:endParaRPr>
          </a:p>
          <a:p>
            <a:pPr algn="just">
              <a:lnSpc>
                <a:spcPct val="115000"/>
              </a:lnSpc>
            </a:pPr>
            <a:r>
              <a:rPr lang="ro-RO" altLang="en-US" b="1">
                <a:solidFill>
                  <a:schemeClr val="bg1"/>
                </a:solidFill>
                <a:ea typeface="Calibri" pitchFamily="34" charset="0"/>
                <a:cs typeface="Times New Roman" pitchFamily="18" charset="0"/>
              </a:rPr>
              <a:t>- Elaborarea unui Policy Paper la finalul proiectului. Formularea de concluzii     şi propunerea de politici privind îmbunătăţirea calităţii la nivel de sistem şi pe tipuri de instituţii.</a:t>
            </a:r>
            <a:endParaRPr lang="en-US" altLang="en-US" b="1">
              <a:solidFill>
                <a:schemeClr val="bg1"/>
              </a:solidFill>
              <a:latin typeface="Calibri" pitchFamily="34" charset="0"/>
              <a:ea typeface="Calibri" pitchFamily="34"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0" y="1143000"/>
            <a:ext cx="9144000" cy="5715000"/>
          </a:xfrm>
          <a:solidFill>
            <a:srgbClr val="006600">
              <a:alpha val="85881"/>
            </a:srgbClr>
          </a:solidFill>
        </p:spPr>
        <p:txBody>
          <a:bodyPr/>
          <a:lstStyle/>
          <a:p>
            <a:pPr marL="0" indent="0" algn="ctr">
              <a:buFont typeface="Arial" charset="0"/>
              <a:buNone/>
            </a:pPr>
            <a:r>
              <a:rPr lang="ro-RO" altLang="en-US" sz="2800" b="1" smtClean="0">
                <a:solidFill>
                  <a:srgbClr val="FFFF00"/>
                </a:solidFill>
                <a:latin typeface="Arial" charset="0"/>
                <a:cs typeface="Times New Roman" pitchFamily="18" charset="0"/>
              </a:rPr>
              <a:t>PL V. Internaţionalizare, schimb de bune practici, comunicare în asigurarea calităţii învăţământului superior românesc</a:t>
            </a:r>
          </a:p>
          <a:p>
            <a:pPr marL="0" indent="0">
              <a:buFont typeface="Arial" charset="0"/>
              <a:buNone/>
            </a:pPr>
            <a:endParaRPr lang="ro-RO" altLang="en-US" sz="2800" b="1" smtClean="0">
              <a:solidFill>
                <a:srgbClr val="FFFF00"/>
              </a:solidFill>
              <a:latin typeface="Arial" charset="0"/>
              <a:cs typeface="Times New Roman" pitchFamily="18" charset="0"/>
            </a:endParaRPr>
          </a:p>
          <a:p>
            <a:pPr marL="0" indent="0">
              <a:buFont typeface="Arial" charset="0"/>
              <a:buNone/>
            </a:pPr>
            <a:endParaRPr lang="en-US" altLang="en-US" sz="2000" b="1" smtClean="0"/>
          </a:p>
        </p:txBody>
      </p:sp>
      <p:pic>
        <p:nvPicPr>
          <p:cNvPr id="22531" name="Picture 2"/>
          <p:cNvPicPr>
            <a:picLocks noChangeAspect="1" noChangeArrowheads="1"/>
          </p:cNvPicPr>
          <p:nvPr/>
        </p:nvPicPr>
        <p:blipFill>
          <a:blip r:embed="rId2" cstate="print"/>
          <a:srcRect/>
          <a:stretch>
            <a:fillRect/>
          </a:stretch>
        </p:blipFill>
        <p:spPr bwMode="auto">
          <a:xfrm>
            <a:off x="0" y="2325688"/>
            <a:ext cx="3163888" cy="646112"/>
          </a:xfrm>
          <a:prstGeom prst="rect">
            <a:avLst/>
          </a:prstGeom>
          <a:noFill/>
          <a:ln w="9525">
            <a:noFill/>
            <a:miter lim="800000"/>
            <a:headEnd/>
            <a:tailEnd/>
          </a:ln>
          <a:effectLst/>
        </p:spPr>
      </p:pic>
      <p:sp>
        <p:nvSpPr>
          <p:cNvPr id="22532" name="TextBox 5"/>
          <p:cNvSpPr txBox="1">
            <a:spLocks noChangeArrowheads="1"/>
          </p:cNvSpPr>
          <p:nvPr/>
        </p:nvSpPr>
        <p:spPr bwMode="auto">
          <a:xfrm>
            <a:off x="76200" y="2895600"/>
            <a:ext cx="8915400" cy="3595688"/>
          </a:xfrm>
          <a:prstGeom prst="rect">
            <a:avLst/>
          </a:prstGeom>
          <a:noFill/>
          <a:ln w="9525">
            <a:noFill/>
            <a:miter lim="800000"/>
            <a:headEnd/>
            <a:tailEnd/>
          </a:ln>
        </p:spPr>
        <p:txBody>
          <a:bodyPr>
            <a:spAutoFit/>
          </a:bodyPr>
          <a:lstStyle/>
          <a:p>
            <a:pPr algn="just">
              <a:lnSpc>
                <a:spcPct val="115000"/>
              </a:lnSpc>
            </a:pPr>
            <a:r>
              <a:rPr lang="ro-RO" altLang="en-US" b="1">
                <a:solidFill>
                  <a:schemeClr val="bg1"/>
                </a:solidFill>
                <a:ea typeface="Calibri" pitchFamily="34" charset="0"/>
                <a:cs typeface="Times New Roman" pitchFamily="18" charset="0"/>
              </a:rPr>
              <a:t>- Organizarea unui workshop în domeniul asigurării calită</a:t>
            </a:r>
            <a:r>
              <a:rPr lang="ro-RO" altLang="en-US" b="1">
                <a:solidFill>
                  <a:schemeClr val="bg1"/>
                </a:solidFill>
                <a:latin typeface="Tahoma" pitchFamily="34" charset="0"/>
                <a:ea typeface="Calibri" pitchFamily="34" charset="0"/>
                <a:cs typeface="Arial" charset="0"/>
              </a:rPr>
              <a:t>ț</a:t>
            </a:r>
            <a:r>
              <a:rPr lang="ro-RO" altLang="en-US" b="1">
                <a:solidFill>
                  <a:schemeClr val="bg1"/>
                </a:solidFill>
                <a:ea typeface="Calibri" pitchFamily="34" charset="0"/>
                <a:cs typeface="Times New Roman" pitchFamily="18" charset="0"/>
              </a:rPr>
              <a:t>ii pe problematici generale si specifice ale asigurării calită</a:t>
            </a:r>
            <a:r>
              <a:rPr lang="ro-RO" altLang="en-US" b="1">
                <a:solidFill>
                  <a:schemeClr val="bg1"/>
                </a:solidFill>
                <a:latin typeface="Tahoma" pitchFamily="34" charset="0"/>
                <a:ea typeface="Calibri" pitchFamily="34" charset="0"/>
                <a:cs typeface="Arial" charset="0"/>
              </a:rPr>
              <a:t>ț</a:t>
            </a:r>
            <a:r>
              <a:rPr lang="ro-RO" altLang="en-US" b="1">
                <a:solidFill>
                  <a:schemeClr val="bg1"/>
                </a:solidFill>
                <a:ea typeface="Calibri" pitchFamily="34" charset="0"/>
                <a:cs typeface="Times New Roman" pitchFamily="18" charset="0"/>
              </a:rPr>
              <a:t>ii,</a:t>
            </a:r>
            <a:endParaRPr lang="en-US" altLang="en-US" sz="1600" b="1">
              <a:solidFill>
                <a:schemeClr val="bg1"/>
              </a:solidFill>
              <a:latin typeface="Calibri" pitchFamily="34" charset="0"/>
              <a:ea typeface="Calibri" pitchFamily="34" charset="0"/>
              <a:cs typeface="Times New Roman" pitchFamily="18" charset="0"/>
            </a:endParaRPr>
          </a:p>
          <a:p>
            <a:pPr algn="just">
              <a:lnSpc>
                <a:spcPct val="115000"/>
              </a:lnSpc>
            </a:pPr>
            <a:r>
              <a:rPr lang="ro-RO" altLang="en-US" b="1">
                <a:solidFill>
                  <a:schemeClr val="bg1"/>
                </a:solidFill>
                <a:ea typeface="Calibri" pitchFamily="34" charset="0"/>
                <a:cs typeface="Times New Roman" pitchFamily="18" charset="0"/>
              </a:rPr>
              <a:t>- Formarea actorilor relevanţi la nivel de sistem în domeniul evaluării calităţii academice. Elaborarea modulului </a:t>
            </a:r>
            <a:r>
              <a:rPr lang="ro-RO" altLang="en-US" b="1">
                <a:solidFill>
                  <a:schemeClr val="bg1"/>
                </a:solidFill>
                <a:latin typeface="Tahoma" pitchFamily="34" charset="0"/>
                <a:ea typeface="Calibri" pitchFamily="34" charset="0"/>
                <a:cs typeface="Calibri" pitchFamily="34" charset="0"/>
              </a:rPr>
              <a:t>ș</a:t>
            </a:r>
            <a:r>
              <a:rPr lang="ro-RO" altLang="en-US" b="1">
                <a:solidFill>
                  <a:schemeClr val="bg1"/>
                </a:solidFill>
                <a:ea typeface="Calibri" pitchFamily="34" charset="0"/>
                <a:cs typeface="Calibri" pitchFamily="34" charset="0"/>
              </a:rPr>
              <a:t>i a materialelor de formare; definirea competen</a:t>
            </a:r>
            <a:r>
              <a:rPr lang="ro-RO" altLang="en-US" b="1">
                <a:solidFill>
                  <a:schemeClr val="bg1"/>
                </a:solidFill>
                <a:latin typeface="Tahoma" pitchFamily="34" charset="0"/>
                <a:ea typeface="Calibri" pitchFamily="34" charset="0"/>
                <a:cs typeface="Calibri" pitchFamily="34" charset="0"/>
              </a:rPr>
              <a:t>ț</a:t>
            </a:r>
            <a:r>
              <a:rPr lang="ro-RO" altLang="en-US" b="1">
                <a:solidFill>
                  <a:schemeClr val="bg1"/>
                </a:solidFill>
                <a:ea typeface="Calibri" pitchFamily="34" charset="0"/>
                <a:cs typeface="Calibri" pitchFamily="34" charset="0"/>
              </a:rPr>
              <a:t>elor dobândite,</a:t>
            </a:r>
            <a:endParaRPr lang="en-US" altLang="en-US" sz="1600" b="1">
              <a:solidFill>
                <a:schemeClr val="bg1"/>
              </a:solidFill>
              <a:latin typeface="Calibri" pitchFamily="34" charset="0"/>
              <a:ea typeface="Calibri" pitchFamily="34" charset="0"/>
              <a:cs typeface="Calibri" pitchFamily="34" charset="0"/>
            </a:endParaRPr>
          </a:p>
          <a:p>
            <a:pPr algn="just">
              <a:lnSpc>
                <a:spcPct val="115000"/>
              </a:lnSpc>
            </a:pPr>
            <a:r>
              <a:rPr lang="ro-RO" altLang="en-US" b="1">
                <a:solidFill>
                  <a:schemeClr val="bg1"/>
                </a:solidFill>
                <a:cs typeface="Times New Roman" pitchFamily="18" charset="0"/>
              </a:rPr>
              <a:t>-  Selectarea grupului ţintă care va fi format în cadrul sesiunilor de formare,</a:t>
            </a:r>
            <a:endParaRPr lang="en-US" altLang="en-US" sz="1600" b="1">
              <a:solidFill>
                <a:schemeClr val="bg1"/>
              </a:solidFill>
              <a:latin typeface="Calibri" pitchFamily="34" charset="0"/>
              <a:ea typeface="Calibri" pitchFamily="34" charset="0"/>
              <a:cs typeface="Calibri" pitchFamily="34" charset="0"/>
            </a:endParaRPr>
          </a:p>
          <a:p>
            <a:pPr algn="just">
              <a:lnSpc>
                <a:spcPct val="115000"/>
              </a:lnSpc>
            </a:pPr>
            <a:r>
              <a:rPr lang="ro-RO" altLang="en-US" b="1">
                <a:solidFill>
                  <a:schemeClr val="bg1"/>
                </a:solidFill>
                <a:cs typeface="Times New Roman" pitchFamily="18" charset="0"/>
              </a:rPr>
              <a:t>-  Pregătirea şi realizarea sesiunilor de formare în teritoriu,</a:t>
            </a:r>
            <a:endParaRPr lang="en-US" altLang="en-US" sz="1600" b="1">
              <a:solidFill>
                <a:schemeClr val="bg1"/>
              </a:solidFill>
              <a:latin typeface="Calibri" pitchFamily="34" charset="0"/>
              <a:ea typeface="Calibri" pitchFamily="34" charset="0"/>
              <a:cs typeface="Calibri" pitchFamily="34" charset="0"/>
            </a:endParaRPr>
          </a:p>
          <a:p>
            <a:pPr algn="just">
              <a:lnSpc>
                <a:spcPct val="115000"/>
              </a:lnSpc>
            </a:pPr>
            <a:r>
              <a:rPr lang="ro-RO" altLang="en-US" b="1">
                <a:solidFill>
                  <a:schemeClr val="bg1"/>
                </a:solidFill>
                <a:cs typeface="Times New Roman" pitchFamily="18" charset="0"/>
              </a:rPr>
              <a:t>-  Evaluarea cursanţilor şi a modulului de formare,</a:t>
            </a:r>
            <a:endParaRPr lang="en-US" altLang="en-US" sz="1600" b="1">
              <a:solidFill>
                <a:schemeClr val="bg1"/>
              </a:solidFill>
              <a:latin typeface="Calibri" pitchFamily="34" charset="0"/>
              <a:ea typeface="Calibri" pitchFamily="34" charset="0"/>
              <a:cs typeface="Calibri" pitchFamily="34" charset="0"/>
            </a:endParaRPr>
          </a:p>
          <a:p>
            <a:pPr algn="just">
              <a:lnSpc>
                <a:spcPct val="115000"/>
              </a:lnSpc>
            </a:pPr>
            <a:r>
              <a:rPr lang="ro-RO" altLang="en-US" b="1">
                <a:solidFill>
                  <a:schemeClr val="bg1"/>
                </a:solidFill>
                <a:cs typeface="Times New Roman" pitchFamily="18" charset="0"/>
              </a:rPr>
              <a:t>-  Comunicare, informare şi publicitate,</a:t>
            </a:r>
            <a:endParaRPr lang="en-US" altLang="en-US" sz="1600" b="1">
              <a:solidFill>
                <a:schemeClr val="bg1"/>
              </a:solidFill>
              <a:latin typeface="Calibri" pitchFamily="34" charset="0"/>
              <a:ea typeface="Calibri" pitchFamily="34" charset="0"/>
              <a:cs typeface="Calibri" pitchFamily="34" charset="0"/>
            </a:endParaRPr>
          </a:p>
          <a:p>
            <a:pPr algn="just">
              <a:lnSpc>
                <a:spcPct val="115000"/>
              </a:lnSpc>
            </a:pPr>
            <a:r>
              <a:rPr lang="ro-RO" altLang="en-US" b="1">
                <a:solidFill>
                  <a:schemeClr val="bg1"/>
                </a:solidFill>
                <a:cs typeface="Times New Roman" pitchFamily="18" charset="0"/>
              </a:rPr>
              <a:t>-  Organizarea a două conferinţe, una de debut şi alta de încheiere a proiectului,</a:t>
            </a:r>
            <a:endParaRPr lang="en-US" altLang="en-US" sz="1600" b="1">
              <a:solidFill>
                <a:schemeClr val="bg1"/>
              </a:solidFill>
              <a:latin typeface="Calibri" pitchFamily="34" charset="0"/>
              <a:ea typeface="Calibri" pitchFamily="34" charset="0"/>
              <a:cs typeface="Calibri" pitchFamily="34" charset="0"/>
            </a:endParaRPr>
          </a:p>
          <a:p>
            <a:pPr algn="just">
              <a:lnSpc>
                <a:spcPct val="115000"/>
              </a:lnSpc>
            </a:pPr>
            <a:r>
              <a:rPr lang="ro-RO" altLang="en-US" b="1">
                <a:solidFill>
                  <a:schemeClr val="bg1"/>
                </a:solidFill>
                <a:cs typeface="Times New Roman" pitchFamily="18" charset="0"/>
              </a:rPr>
              <a:t>-  Realizarea unui site al proiectului de prezentare a rezultatelor acestuia.</a:t>
            </a:r>
            <a:endParaRPr lang="en-US" altLang="en-US" sz="1600" b="1">
              <a:solidFill>
                <a:schemeClr val="bg1"/>
              </a:solidFill>
              <a:latin typeface="Calibri" pitchFamily="34" charset="0"/>
              <a:ea typeface="Calibri" pitchFamily="34" charset="0"/>
              <a:cs typeface="Calibri" pitchFamily="34" charset="0"/>
            </a:endParaRPr>
          </a:p>
        </p:txBody>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034"/>
          <p:cNvSpPr>
            <a:spLocks noChangeArrowheads="1"/>
          </p:cNvSpPr>
          <p:nvPr/>
        </p:nvSpPr>
        <p:spPr bwMode="auto">
          <a:xfrm>
            <a:off x="0" y="1066800"/>
            <a:ext cx="8915400" cy="5638800"/>
          </a:xfrm>
          <a:prstGeom prst="roundRect">
            <a:avLst>
              <a:gd name="adj" fmla="val 16667"/>
            </a:avLst>
          </a:prstGeom>
          <a:solidFill>
            <a:srgbClr val="006600">
              <a:alpha val="81175"/>
            </a:srgbClr>
          </a:solidFill>
          <a:ln w="9525">
            <a:noFill/>
            <a:round/>
            <a:headEnd/>
            <a:tailEnd/>
          </a:ln>
        </p:spPr>
        <p:txBody>
          <a:bodyPr wrap="none" anchor="ctr"/>
          <a:lstStyle/>
          <a:p>
            <a:pPr algn="ctr"/>
            <a:endParaRPr lang="ro-RO" altLang="en-US" sz="2400" b="1">
              <a:solidFill>
                <a:srgbClr val="FFFFFF"/>
              </a:solidFill>
            </a:endParaRPr>
          </a:p>
        </p:txBody>
      </p:sp>
      <p:sp>
        <p:nvSpPr>
          <p:cNvPr id="5123" name="Title 1"/>
          <p:cNvSpPr>
            <a:spLocks noGrp="1"/>
          </p:cNvSpPr>
          <p:nvPr>
            <p:ph type="title"/>
          </p:nvPr>
        </p:nvSpPr>
        <p:spPr>
          <a:xfrm>
            <a:off x="533400" y="1143000"/>
            <a:ext cx="8229600" cy="685800"/>
          </a:xfrm>
        </p:spPr>
        <p:txBody>
          <a:bodyPr/>
          <a:lstStyle/>
          <a:p>
            <a:pPr eaLnBrk="1" hangingPunct="1"/>
            <a:r>
              <a:rPr lang="ro-RO" altLang="en-US" sz="3200" b="1" smtClean="0">
                <a:solidFill>
                  <a:srgbClr val="FFFF00"/>
                </a:solidFill>
              </a:rPr>
              <a:t>Elemente de identitate ale proiectului</a:t>
            </a:r>
          </a:p>
        </p:txBody>
      </p:sp>
      <p:sp>
        <p:nvSpPr>
          <p:cNvPr id="5124" name="TextBox 2"/>
          <p:cNvSpPr txBox="1">
            <a:spLocks noChangeArrowheads="1"/>
          </p:cNvSpPr>
          <p:nvPr/>
        </p:nvSpPr>
        <p:spPr bwMode="auto">
          <a:xfrm>
            <a:off x="304800" y="1752600"/>
            <a:ext cx="8305800" cy="4400550"/>
          </a:xfrm>
          <a:prstGeom prst="rect">
            <a:avLst/>
          </a:prstGeom>
          <a:noFill/>
          <a:ln w="9525">
            <a:noFill/>
            <a:miter lim="800000"/>
            <a:headEnd/>
            <a:tailEnd/>
          </a:ln>
          <a:effectLst>
            <a:outerShdw blurRad="50800" dist="50800" dir="5400000" sx="70000" sy="70000" algn="ctr" rotWithShape="0">
              <a:srgbClr val="000000">
                <a:alpha val="43137"/>
              </a:srgbClr>
            </a:outerShdw>
          </a:effectLst>
        </p:spPr>
        <p:txBody>
          <a:bodyPr>
            <a:spAutoFit/>
          </a:bodyPr>
          <a:lstStyle/>
          <a:p>
            <a:pPr hangingPunct="0">
              <a:defRPr/>
            </a:pPr>
            <a:r>
              <a:rPr lang="ro-RO" altLang="en-US" sz="2000" b="1" dirty="0">
                <a:solidFill>
                  <a:srgbClr val="FFFFCC"/>
                </a:solidFill>
                <a:latin typeface="Arial" pitchFamily="34" charset="0"/>
                <a:cs typeface="Arial" pitchFamily="34" charset="0"/>
              </a:rPr>
              <a:t>Investeşte în oameni! </a:t>
            </a:r>
            <a:endParaRPr lang="en-US" altLang="en-US" sz="2000" b="1" dirty="0">
              <a:solidFill>
                <a:srgbClr val="FFFFCC"/>
              </a:solidFill>
              <a:latin typeface="Arial" pitchFamily="34" charset="0"/>
              <a:cs typeface="Arial" pitchFamily="34" charset="0"/>
            </a:endParaRPr>
          </a:p>
          <a:p>
            <a:pPr hangingPunct="0">
              <a:defRPr/>
            </a:pPr>
            <a:r>
              <a:rPr lang="ro-RO" altLang="en-US" sz="2000" b="1" dirty="0">
                <a:solidFill>
                  <a:srgbClr val="FFFFCC"/>
                </a:solidFill>
                <a:latin typeface="Arial" pitchFamily="34" charset="0"/>
                <a:cs typeface="Arial" pitchFamily="34" charset="0"/>
              </a:rPr>
              <a:t>Proiect cofinanţat din Fondul Social European prin Programul Operaţional Sectorial Dezvoltarea Resurselor Umane 2007 – 2013</a:t>
            </a:r>
            <a:endParaRPr lang="en-US" altLang="en-US" sz="2000" b="1" dirty="0">
              <a:solidFill>
                <a:srgbClr val="FFFFCC"/>
              </a:solidFill>
              <a:latin typeface="Arial" pitchFamily="34" charset="0"/>
              <a:cs typeface="Arial" pitchFamily="34" charset="0"/>
            </a:endParaRPr>
          </a:p>
          <a:p>
            <a:pPr marL="1319213" indent="-1319213" algn="just">
              <a:defRPr/>
            </a:pPr>
            <a:endParaRPr lang="en-US" altLang="en-US" sz="2000" b="1" dirty="0">
              <a:solidFill>
                <a:schemeClr val="accent6">
                  <a:lumMod val="20000"/>
                  <a:lumOff val="80000"/>
                </a:schemeClr>
              </a:solidFill>
              <a:latin typeface="Arial" pitchFamily="34" charset="0"/>
              <a:cs typeface="Arial" pitchFamily="34" charset="0"/>
            </a:endParaRPr>
          </a:p>
          <a:p>
            <a:pPr marL="1258888" indent="-1258888" algn="just">
              <a:defRPr/>
            </a:pPr>
            <a:r>
              <a:rPr lang="ro-RO" altLang="en-US" sz="2000" b="1" dirty="0">
                <a:solidFill>
                  <a:srgbClr val="FFFFCC"/>
                </a:solidFill>
                <a:latin typeface="Arial" pitchFamily="34" charset="0"/>
                <a:cs typeface="Arial" pitchFamily="34" charset="0"/>
              </a:rPr>
              <a:t>Axa Prioritară 1</a:t>
            </a:r>
            <a:r>
              <a:rPr lang="ro-RO" altLang="en-US" sz="2000" b="1" dirty="0">
                <a:solidFill>
                  <a:schemeClr val="accent6">
                    <a:lumMod val="20000"/>
                    <a:lumOff val="80000"/>
                  </a:schemeClr>
                </a:solidFill>
                <a:latin typeface="Arial" pitchFamily="34" charset="0"/>
                <a:cs typeface="Arial" pitchFamily="34" charset="0"/>
              </a:rPr>
              <a:t> </a:t>
            </a:r>
            <a:r>
              <a:rPr lang="ro-RO" altLang="en-US" sz="2000" dirty="0">
                <a:solidFill>
                  <a:schemeClr val="bg1"/>
                </a:solidFill>
                <a:latin typeface="Arial" pitchFamily="34" charset="0"/>
                <a:ea typeface="Calibri" pitchFamily="34" charset="0"/>
                <a:cs typeface="Arial" pitchFamily="34" charset="0"/>
              </a:rPr>
              <a:t>„</a:t>
            </a:r>
            <a:r>
              <a:rPr lang="ro-RO" altLang="en-US" sz="2000" b="1" dirty="0">
                <a:solidFill>
                  <a:schemeClr val="bg1"/>
                </a:solidFill>
                <a:latin typeface="Arial" pitchFamily="34" charset="0"/>
                <a:ea typeface="Calibri" pitchFamily="34" charset="0"/>
                <a:cs typeface="Arial" pitchFamily="34" charset="0"/>
              </a:rPr>
              <a:t>Educaţia şi formarea profesională în sprijinul creşterii economice şi dezvoltării societăţii bazate pe cunoaştere”</a:t>
            </a:r>
            <a:endParaRPr lang="en-US" altLang="en-US" sz="2000" b="1" dirty="0">
              <a:solidFill>
                <a:schemeClr val="bg1"/>
              </a:solidFill>
              <a:latin typeface="Arial" pitchFamily="34" charset="0"/>
              <a:ea typeface="Calibri" pitchFamily="34" charset="0"/>
              <a:cs typeface="Arial" pitchFamily="34" charset="0"/>
            </a:endParaRPr>
          </a:p>
          <a:p>
            <a:pPr marL="1258888" indent="-1258888" algn="just">
              <a:defRPr/>
            </a:pPr>
            <a:r>
              <a:rPr lang="ro-RO" altLang="en-US" sz="2000" b="1" dirty="0">
                <a:solidFill>
                  <a:srgbClr val="FFFFCC"/>
                </a:solidFill>
                <a:latin typeface="Arial" pitchFamily="34" charset="0"/>
                <a:cs typeface="Arial" pitchFamily="34" charset="0"/>
              </a:rPr>
              <a:t>Domeniul major de intervenţie 1.2 </a:t>
            </a:r>
            <a:r>
              <a:rPr lang="ro-RO" altLang="en-US" sz="2000" dirty="0">
                <a:solidFill>
                  <a:schemeClr val="bg1"/>
                </a:solidFill>
                <a:latin typeface="Arial" pitchFamily="34" charset="0"/>
                <a:cs typeface="Arial" pitchFamily="34" charset="0"/>
              </a:rPr>
              <a:t>„</a:t>
            </a:r>
            <a:r>
              <a:rPr lang="ro-RO" altLang="en-US" sz="2000" b="1" dirty="0">
                <a:solidFill>
                  <a:schemeClr val="bg1"/>
                </a:solidFill>
                <a:latin typeface="Arial" pitchFamily="34" charset="0"/>
                <a:cs typeface="Arial" pitchFamily="34" charset="0"/>
              </a:rPr>
              <a:t>Calitate în învăţământul superior”</a:t>
            </a:r>
            <a:endParaRPr lang="en-US" altLang="en-US" sz="2000" b="1" dirty="0">
              <a:solidFill>
                <a:schemeClr val="bg1"/>
              </a:solidFill>
              <a:latin typeface="Arial" pitchFamily="34" charset="0"/>
              <a:ea typeface="Calibri" pitchFamily="34" charset="0"/>
              <a:cs typeface="Arial" pitchFamily="34" charset="0"/>
            </a:endParaRPr>
          </a:p>
          <a:p>
            <a:pPr marL="1258888" indent="-1258888">
              <a:defRPr/>
            </a:pPr>
            <a:r>
              <a:rPr lang="ro-RO" altLang="en-US" sz="2000" b="1" dirty="0">
                <a:solidFill>
                  <a:srgbClr val="FFFFCC"/>
                </a:solidFill>
                <a:latin typeface="Arial" pitchFamily="34" charset="0"/>
                <a:cs typeface="Arial" pitchFamily="34" charset="0"/>
              </a:rPr>
              <a:t>Contract</a:t>
            </a:r>
            <a:r>
              <a:rPr lang="en-US" altLang="en-US" sz="2000" b="1" dirty="0">
                <a:solidFill>
                  <a:schemeClr val="accent6">
                    <a:lumMod val="20000"/>
                    <a:lumOff val="80000"/>
                  </a:schemeClr>
                </a:solidFill>
                <a:latin typeface="Arial" pitchFamily="34" charset="0"/>
                <a:cs typeface="Arial" pitchFamily="34" charset="0"/>
              </a:rPr>
              <a:t>:</a:t>
            </a:r>
            <a:r>
              <a:rPr lang="ro-RO" altLang="en-US" sz="2000" dirty="0">
                <a:solidFill>
                  <a:schemeClr val="bg1"/>
                </a:solidFill>
                <a:latin typeface="Arial" pitchFamily="34" charset="0"/>
                <a:ea typeface="Calibri" pitchFamily="34" charset="0"/>
                <a:cs typeface="Arial" pitchFamily="34" charset="0"/>
              </a:rPr>
              <a:t> POSDRU/155/1.2/S/141894</a:t>
            </a:r>
            <a:endParaRPr lang="en-US" altLang="en-US" sz="2000" dirty="0">
              <a:solidFill>
                <a:schemeClr val="bg1"/>
              </a:solidFill>
              <a:latin typeface="Arial" pitchFamily="34" charset="0"/>
              <a:ea typeface="Calibri" pitchFamily="34" charset="0"/>
              <a:cs typeface="Arial" pitchFamily="34" charset="0"/>
            </a:endParaRPr>
          </a:p>
          <a:p>
            <a:pPr marL="1258888" indent="-1258888" algn="just">
              <a:defRPr/>
            </a:pPr>
            <a:r>
              <a:rPr lang="ro-RO" altLang="en-US" sz="2000" b="1" dirty="0">
                <a:solidFill>
                  <a:srgbClr val="FFFFCC"/>
                </a:solidFill>
                <a:latin typeface="Arial" pitchFamily="34" charset="0"/>
                <a:cs typeface="Arial" pitchFamily="34" charset="0"/>
              </a:rPr>
              <a:t>Beneficiar</a:t>
            </a:r>
            <a:r>
              <a:rPr lang="ro-RO" altLang="en-US" sz="2000" dirty="0">
                <a:solidFill>
                  <a:schemeClr val="bg1"/>
                </a:solidFill>
                <a:latin typeface="Arial" pitchFamily="34" charset="0"/>
                <a:cs typeface="Arial" pitchFamily="34" charset="0"/>
              </a:rPr>
              <a:t>: Agenţia Română de Asigurare a Calităţii în Învăţământul Superior (ARACIS)</a:t>
            </a:r>
            <a:endParaRPr lang="en-US" altLang="en-US" sz="2000" dirty="0">
              <a:solidFill>
                <a:schemeClr val="bg1"/>
              </a:solidFill>
              <a:latin typeface="Arial" pitchFamily="34" charset="0"/>
              <a:ea typeface="Calibri" pitchFamily="34" charset="0"/>
              <a:cs typeface="Arial" pitchFamily="34" charset="0"/>
            </a:endParaRPr>
          </a:p>
          <a:p>
            <a:pPr marL="1258888" indent="-1258888" algn="just">
              <a:defRPr/>
            </a:pPr>
            <a:r>
              <a:rPr lang="ro-RO" altLang="en-US" sz="2000" b="1" dirty="0">
                <a:solidFill>
                  <a:srgbClr val="FFFFCC"/>
                </a:solidFill>
                <a:latin typeface="Arial" pitchFamily="34" charset="0"/>
                <a:cs typeface="Arial" pitchFamily="34" charset="0"/>
              </a:rPr>
              <a:t>Partener</a:t>
            </a:r>
            <a:r>
              <a:rPr lang="ro-RO" altLang="en-US" sz="2000" dirty="0">
                <a:solidFill>
                  <a:schemeClr val="bg1"/>
                </a:solidFill>
                <a:latin typeface="Arial" pitchFamily="34" charset="0"/>
                <a:cs typeface="Arial" pitchFamily="34" charset="0"/>
              </a:rPr>
              <a:t>: Central and Eastern European Network of Quality Assurance Agencies in Higher Education – CEENQA</a:t>
            </a:r>
            <a:endParaRPr lang="en-US" altLang="en-US" sz="2000" dirty="0">
              <a:solidFill>
                <a:schemeClr val="bg1"/>
              </a:solidFill>
              <a:latin typeface="Arial" pitchFamily="34" charset="0"/>
              <a:ea typeface="Calibri" pitchFamily="34" charset="0"/>
              <a:cs typeface="Arial" pitchFamily="34" charset="0"/>
            </a:endParaRPr>
          </a:p>
        </p:txBody>
      </p:sp>
      <p:pic>
        <p:nvPicPr>
          <p:cNvPr id="5" name="Picture 2"/>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0" y="0"/>
            <a:ext cx="9144000" cy="1143000"/>
          </a:xfrm>
          <a:prstGeom prst="rect">
            <a:avLst/>
          </a:prstGeom>
        </p:spPr>
      </p:pic>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0" y="1066800"/>
            <a:ext cx="9144000" cy="5791200"/>
          </a:xfrm>
          <a:solidFill>
            <a:srgbClr val="006600">
              <a:alpha val="85881"/>
            </a:srgbClr>
          </a:solidFill>
        </p:spPr>
        <p:txBody>
          <a:bodyPr/>
          <a:lstStyle/>
          <a:p>
            <a:pPr marL="0" indent="0" algn="ctr">
              <a:buFont typeface="Arial" charset="0"/>
              <a:buNone/>
            </a:pPr>
            <a:r>
              <a:rPr lang="ro-RO" altLang="en-US" sz="2800" b="1" dirty="0" smtClean="0">
                <a:solidFill>
                  <a:srgbClr val="FFFF00"/>
                </a:solidFill>
                <a:latin typeface="Arial" charset="0"/>
                <a:cs typeface="Times New Roman" pitchFamily="18" charset="0"/>
              </a:rPr>
              <a:t>Rezultate </a:t>
            </a:r>
            <a:r>
              <a:rPr lang="ro-RO" altLang="en-US" sz="2800" b="1" dirty="0" err="1" smtClean="0">
                <a:solidFill>
                  <a:srgbClr val="FFFF00"/>
                </a:solidFill>
                <a:latin typeface="Arial" charset="0"/>
                <a:cs typeface="Times New Roman" pitchFamily="18" charset="0"/>
              </a:rPr>
              <a:t>aștepate</a:t>
            </a:r>
            <a:endParaRPr lang="en-US" altLang="en-US" sz="2000" b="1" dirty="0" smtClean="0"/>
          </a:p>
        </p:txBody>
      </p:sp>
      <p:graphicFrame>
        <p:nvGraphicFramePr>
          <p:cNvPr id="4" name="Table 3"/>
          <p:cNvGraphicFramePr>
            <a:graphicFrameLocks noGrp="1"/>
          </p:cNvGraphicFramePr>
          <p:nvPr/>
        </p:nvGraphicFramePr>
        <p:xfrm>
          <a:off x="457200" y="1676400"/>
          <a:ext cx="8229600" cy="4759434"/>
        </p:xfrm>
        <a:graphic>
          <a:graphicData uri="http://schemas.openxmlformats.org/drawingml/2006/table">
            <a:tbl>
              <a:tblPr/>
              <a:tblGrid>
                <a:gridCol w="7444794"/>
                <a:gridCol w="784806"/>
              </a:tblGrid>
              <a:tr h="35355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ro-RO" altLang="en-US" sz="1800" b="1" i="0" u="none" strike="noStrike" kern="1200" cap="none" normalizeH="0" baseline="0" dirty="0" smtClean="0">
                          <a:ln>
                            <a:noFill/>
                          </a:ln>
                          <a:solidFill>
                            <a:srgbClr val="003300"/>
                          </a:solidFill>
                          <a:effectLst/>
                          <a:latin typeface="Arial" pitchFamily="34" charset="0"/>
                          <a:ea typeface="+mn-ea"/>
                          <a:cs typeface="Arial" pitchFamily="34" charset="0"/>
                        </a:rPr>
                        <a:t> Indicatori [1 output]</a:t>
                      </a:r>
                      <a:r>
                        <a:rPr kumimoji="0" lang="en-US" altLang="en-US" sz="1800" b="1" i="0" u="none" strike="noStrike" kern="1200" cap="none" normalizeH="0" baseline="0" dirty="0" smtClean="0">
                          <a:ln>
                            <a:noFill/>
                          </a:ln>
                          <a:solidFill>
                            <a:srgbClr val="003300"/>
                          </a:solidFill>
                          <a:effectLst/>
                          <a:latin typeface="Arial" pitchFamily="34" charset="0"/>
                          <a:ea typeface="+mn-ea"/>
                          <a:cs typeface="Arial" pitchFamily="34" charset="0"/>
                        </a:rPr>
                        <a:t> </a:t>
                      </a:r>
                    </a:p>
                  </a:txBody>
                  <a:tcPr marL="19050" marR="19050" marT="19049" marB="190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kern="1200" cap="none" normalizeH="0" baseline="0" dirty="0" smtClean="0">
                          <a:ln>
                            <a:noFill/>
                          </a:ln>
                          <a:solidFill>
                            <a:srgbClr val="006600"/>
                          </a:solidFill>
                          <a:effectLst/>
                          <a:latin typeface="Arial" pitchFamily="34" charset="0"/>
                          <a:ea typeface="+mn-ea"/>
                          <a:cs typeface="Arial" pitchFamily="34" charset="0"/>
                        </a:rPr>
                        <a:t>Nr.</a:t>
                      </a:r>
                      <a:r>
                        <a:rPr kumimoji="0" lang="ro-RO" altLang="en-US" sz="1800" b="1" i="0" u="none" strike="noStrike" kern="1200" cap="none" normalizeH="0" baseline="0" dirty="0" smtClean="0">
                          <a:ln>
                            <a:noFill/>
                          </a:ln>
                          <a:solidFill>
                            <a:srgbClr val="006600"/>
                          </a:solidFill>
                          <a:effectLst/>
                          <a:latin typeface="Arial" pitchFamily="34" charset="0"/>
                          <a:ea typeface="+mn-ea"/>
                          <a:cs typeface="Arial" pitchFamily="34" charset="0"/>
                        </a:rPr>
                        <a:t> </a:t>
                      </a:r>
                      <a:endParaRPr kumimoji="0" lang="en-US" altLang="en-US" sz="1800" b="1" i="0" u="none" strike="noStrike" kern="1200" cap="none" normalizeH="0" baseline="0" dirty="0" smtClean="0">
                        <a:ln>
                          <a:noFill/>
                        </a:ln>
                        <a:solidFill>
                          <a:srgbClr val="006600"/>
                        </a:solidFill>
                        <a:effectLst/>
                        <a:latin typeface="Arial" pitchFamily="34" charset="0"/>
                        <a:ea typeface="+mn-ea"/>
                        <a:cs typeface="Arial" pitchFamily="34" charset="0"/>
                      </a:endParaRPr>
                    </a:p>
                  </a:txBody>
                  <a:tcPr marL="19050" marR="19050" marT="19049" marB="190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r>
              <a:tr h="35355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dirty="0" smtClean="0">
                          <a:ln>
                            <a:noFill/>
                          </a:ln>
                          <a:solidFill>
                            <a:srgbClr val="006600"/>
                          </a:solidFill>
                          <a:effectLst/>
                          <a:latin typeface="Arial" pitchFamily="34" charset="0"/>
                          <a:cs typeface="Arial" pitchFamily="34" charset="0"/>
                        </a:rPr>
                        <a:t>  </a:t>
                      </a:r>
                      <a:r>
                        <a:rPr kumimoji="0" lang="ro-RO" altLang="en-US" sz="1800" b="0" i="0" u="none" strike="noStrike" cap="none" normalizeH="0" baseline="0" dirty="0" smtClean="0">
                          <a:ln>
                            <a:noFill/>
                          </a:ln>
                          <a:solidFill>
                            <a:srgbClr val="006600"/>
                          </a:solidFill>
                          <a:effectLst/>
                          <a:latin typeface="Arial" pitchFamily="34" charset="0"/>
                          <a:cs typeface="Arial" pitchFamily="34" charset="0"/>
                        </a:rPr>
                        <a:t>Număr de universităţi sprijinite</a:t>
                      </a:r>
                      <a:endParaRPr kumimoji="0" lang="en-US" altLang="en-US" sz="1800" b="0" i="0" u="none" strike="noStrike" cap="none" normalizeH="0" baseline="0" dirty="0" smtClean="0">
                        <a:ln>
                          <a:noFill/>
                        </a:ln>
                        <a:solidFill>
                          <a:srgbClr val="006600"/>
                        </a:solidFill>
                        <a:effectLst/>
                        <a:latin typeface="Arial" pitchFamily="34" charset="0"/>
                        <a:ea typeface="Calibri" pitchFamily="34" charset="0"/>
                        <a:cs typeface="Arial" pitchFamily="34" charset="0"/>
                      </a:endParaRPr>
                    </a:p>
                  </a:txBody>
                  <a:tcPr marL="19050" marR="19050" marT="19049" marB="190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altLang="en-US" sz="1800" b="1" i="0" u="none" strike="noStrike" cap="none" normalizeH="0" baseline="0" smtClean="0">
                          <a:ln>
                            <a:noFill/>
                          </a:ln>
                          <a:solidFill>
                            <a:srgbClr val="006600"/>
                          </a:solidFill>
                          <a:effectLst/>
                          <a:latin typeface="Arial" pitchFamily="34" charset="0"/>
                          <a:cs typeface="Arial" pitchFamily="34" charset="0"/>
                        </a:rPr>
                        <a:t>20</a:t>
                      </a:r>
                      <a:endParaRPr kumimoji="0" lang="en-US" altLang="en-US" sz="1800" b="0" i="0" u="none" strike="noStrike" cap="none" normalizeH="0" baseline="0" smtClean="0">
                        <a:ln>
                          <a:noFill/>
                        </a:ln>
                        <a:solidFill>
                          <a:srgbClr val="006600"/>
                        </a:solidFill>
                        <a:effectLst/>
                        <a:latin typeface="Arial" pitchFamily="34" charset="0"/>
                        <a:ea typeface="Calibri" pitchFamily="34" charset="0"/>
                        <a:cs typeface="Arial" pitchFamily="34" charset="0"/>
                      </a:endParaRPr>
                    </a:p>
                  </a:txBody>
                  <a:tcPr marL="19050" marR="19050" marT="19049" marB="190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5355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dirty="0" smtClean="0">
                          <a:ln>
                            <a:noFill/>
                          </a:ln>
                          <a:solidFill>
                            <a:srgbClr val="006600"/>
                          </a:solidFill>
                          <a:effectLst/>
                          <a:latin typeface="Arial" pitchFamily="34" charset="0"/>
                          <a:cs typeface="Arial" pitchFamily="34" charset="0"/>
                        </a:rPr>
                        <a:t>  </a:t>
                      </a:r>
                      <a:r>
                        <a:rPr kumimoji="0" lang="ro-RO" altLang="en-US" sz="1800" b="0" i="0" u="none" strike="noStrike" cap="none" normalizeH="0" baseline="0" dirty="0" smtClean="0">
                          <a:ln>
                            <a:noFill/>
                          </a:ln>
                          <a:solidFill>
                            <a:srgbClr val="006600"/>
                          </a:solidFill>
                          <a:effectLst/>
                          <a:latin typeface="Arial" pitchFamily="34" charset="0"/>
                          <a:cs typeface="Arial" pitchFamily="34" charset="0"/>
                        </a:rPr>
                        <a:t>Număr de participanţi la instruire – învăţământ superior</a:t>
                      </a:r>
                      <a:endParaRPr kumimoji="0" lang="en-US" altLang="en-US" sz="1800" b="0" i="0" u="none" strike="noStrike" cap="none" normalizeH="0" baseline="0" dirty="0" smtClean="0">
                        <a:ln>
                          <a:noFill/>
                        </a:ln>
                        <a:solidFill>
                          <a:srgbClr val="006600"/>
                        </a:solidFill>
                        <a:effectLst/>
                        <a:latin typeface="Arial" pitchFamily="34" charset="0"/>
                        <a:ea typeface="Calibri" pitchFamily="34" charset="0"/>
                        <a:cs typeface="Arial" pitchFamily="34" charset="0"/>
                      </a:endParaRPr>
                    </a:p>
                  </a:txBody>
                  <a:tcPr marL="19050" marR="19050" marT="19049" marB="190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altLang="en-US" sz="1800" b="1" i="0" u="none" strike="noStrike" cap="none" normalizeH="0" baseline="0" dirty="0" smtClean="0">
                          <a:ln>
                            <a:noFill/>
                          </a:ln>
                          <a:solidFill>
                            <a:srgbClr val="006600"/>
                          </a:solidFill>
                          <a:effectLst/>
                          <a:latin typeface="Arial" pitchFamily="34" charset="0"/>
                          <a:cs typeface="Arial" pitchFamily="34" charset="0"/>
                        </a:rPr>
                        <a:t>240</a:t>
                      </a:r>
                      <a:r>
                        <a:rPr kumimoji="0" lang="en-US" altLang="en-US" sz="1800" b="1" i="0" u="none" strike="noStrike" cap="none" normalizeH="0" baseline="0" dirty="0" smtClean="0">
                          <a:ln>
                            <a:noFill/>
                          </a:ln>
                          <a:solidFill>
                            <a:srgbClr val="006600"/>
                          </a:solidFill>
                          <a:effectLst/>
                          <a:latin typeface="Arial" pitchFamily="34" charset="0"/>
                          <a:cs typeface="Arial" pitchFamily="34" charset="0"/>
                        </a:rPr>
                        <a:t> </a:t>
                      </a:r>
                      <a:endParaRPr kumimoji="0" lang="en-US" altLang="en-US" sz="1800" b="0" i="0" u="none" strike="noStrike" cap="none" normalizeH="0" baseline="0" dirty="0" smtClean="0">
                        <a:ln>
                          <a:noFill/>
                        </a:ln>
                        <a:solidFill>
                          <a:srgbClr val="006600"/>
                        </a:solidFill>
                        <a:effectLst/>
                        <a:latin typeface="Arial" pitchFamily="34" charset="0"/>
                        <a:ea typeface="Calibri" pitchFamily="34" charset="0"/>
                        <a:cs typeface="Arial" pitchFamily="34" charset="0"/>
                      </a:endParaRPr>
                    </a:p>
                  </a:txBody>
                  <a:tcPr marL="19050" marR="19050" marT="19049" marB="190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6901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120650" marR="0" lvl="0" indent="0" algn="l" defTabSz="914400" rtl="0" eaLnBrk="1" fontAlgn="base" latinLnBrk="0" hangingPunct="1">
                        <a:lnSpc>
                          <a:spcPct val="115000"/>
                        </a:lnSpc>
                        <a:spcBef>
                          <a:spcPct val="0"/>
                        </a:spcBef>
                        <a:spcAft>
                          <a:spcPct val="0"/>
                        </a:spcAft>
                        <a:buClrTx/>
                        <a:buSzTx/>
                        <a:buFontTx/>
                        <a:buNone/>
                        <a:tabLst/>
                      </a:pPr>
                      <a:r>
                        <a:rPr kumimoji="0" lang="ro-RO" altLang="en-US" sz="1800" b="0" i="0" u="none" strike="noStrike" cap="none" normalizeH="0" baseline="0" dirty="0" smtClean="0">
                          <a:ln>
                            <a:noFill/>
                          </a:ln>
                          <a:solidFill>
                            <a:srgbClr val="006600"/>
                          </a:solidFill>
                          <a:effectLst/>
                          <a:latin typeface="Arial" pitchFamily="34" charset="0"/>
                          <a:cs typeface="Arial" pitchFamily="34" charset="0"/>
                        </a:rPr>
                        <a:t>Număr de documente strategice relevante actualizate/ dezvoltate – învăţământ superior</a:t>
                      </a:r>
                      <a:endParaRPr kumimoji="0" lang="en-US" altLang="en-US" sz="1800" b="0" i="0" u="none" strike="noStrike" cap="none" normalizeH="0" baseline="0" dirty="0" smtClean="0">
                        <a:ln>
                          <a:noFill/>
                        </a:ln>
                        <a:solidFill>
                          <a:srgbClr val="006600"/>
                        </a:solidFill>
                        <a:effectLst/>
                        <a:latin typeface="Arial" pitchFamily="34" charset="0"/>
                        <a:ea typeface="Calibri" pitchFamily="34" charset="0"/>
                        <a:cs typeface="Arial" pitchFamily="34" charset="0"/>
                      </a:endParaRPr>
                    </a:p>
                  </a:txBody>
                  <a:tcPr marL="19050" marR="19050" marT="19049" marB="190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altLang="en-US" sz="1800" b="1" i="0" u="none" strike="noStrike" cap="none" normalizeH="0" baseline="0" smtClean="0">
                          <a:ln>
                            <a:noFill/>
                          </a:ln>
                          <a:solidFill>
                            <a:srgbClr val="006600"/>
                          </a:solidFill>
                          <a:effectLst/>
                          <a:latin typeface="Arial" pitchFamily="34" charset="0"/>
                          <a:cs typeface="Arial" pitchFamily="34" charset="0"/>
                        </a:rPr>
                        <a:t>2</a:t>
                      </a:r>
                      <a:endParaRPr kumimoji="0" lang="en-US" altLang="en-US" sz="1800" b="0" i="0" u="none" strike="noStrike" cap="none" normalizeH="0" baseline="0" smtClean="0">
                        <a:ln>
                          <a:noFill/>
                        </a:ln>
                        <a:solidFill>
                          <a:srgbClr val="006600"/>
                        </a:solidFill>
                        <a:effectLst/>
                        <a:latin typeface="Arial" pitchFamily="34" charset="0"/>
                        <a:ea typeface="Calibri" pitchFamily="34" charset="0"/>
                        <a:cs typeface="Arial" pitchFamily="34" charset="0"/>
                      </a:endParaRPr>
                    </a:p>
                  </a:txBody>
                  <a:tcPr marL="19050" marR="19050" marT="19049" marB="190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98447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120650" marR="0" lvl="0" indent="0" algn="l" defTabSz="914400" rtl="0" eaLnBrk="1" fontAlgn="base" latinLnBrk="0" hangingPunct="1">
                        <a:lnSpc>
                          <a:spcPct val="115000"/>
                        </a:lnSpc>
                        <a:spcBef>
                          <a:spcPct val="0"/>
                        </a:spcBef>
                        <a:spcAft>
                          <a:spcPct val="0"/>
                        </a:spcAft>
                        <a:buClrTx/>
                        <a:buSzTx/>
                        <a:buFontTx/>
                        <a:buNone/>
                        <a:tabLst/>
                      </a:pPr>
                      <a:r>
                        <a:rPr kumimoji="0" lang="ro-RO" altLang="en-US" sz="1800" b="0" i="0" u="none" strike="noStrike" cap="none" normalizeH="0" baseline="0" dirty="0" smtClean="0">
                          <a:ln>
                            <a:noFill/>
                          </a:ln>
                          <a:solidFill>
                            <a:srgbClr val="006600"/>
                          </a:solidFill>
                          <a:effectLst/>
                          <a:latin typeface="Arial" pitchFamily="34" charset="0"/>
                          <a:cs typeface="Arial" pitchFamily="34" charset="0"/>
                        </a:rPr>
                        <a:t>Număr de participanţi la alte servicii de educaţie (organizare oportunităţi noi de învăţare, TIC, pilotări de servicii/programe analitice noi etc.) – învăţământ superior</a:t>
                      </a:r>
                      <a:endParaRPr kumimoji="0" lang="en-US" altLang="en-US" sz="1800" b="0" i="0" u="none" strike="noStrike" cap="none" normalizeH="0" baseline="0" dirty="0" smtClean="0">
                        <a:ln>
                          <a:noFill/>
                        </a:ln>
                        <a:solidFill>
                          <a:srgbClr val="006600"/>
                        </a:solidFill>
                        <a:effectLst/>
                        <a:latin typeface="Arial" pitchFamily="34" charset="0"/>
                        <a:ea typeface="Calibri" pitchFamily="34" charset="0"/>
                        <a:cs typeface="Arial" pitchFamily="34" charset="0"/>
                      </a:endParaRPr>
                    </a:p>
                  </a:txBody>
                  <a:tcPr marL="19050" marR="19050" marT="19049" marB="190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altLang="en-US" sz="1800" b="1" i="0" u="none" strike="noStrike" cap="none" normalizeH="0" baseline="0" dirty="0" smtClean="0">
                          <a:ln>
                            <a:noFill/>
                          </a:ln>
                          <a:solidFill>
                            <a:srgbClr val="006600"/>
                          </a:solidFill>
                          <a:effectLst/>
                          <a:latin typeface="Arial" pitchFamily="34" charset="0"/>
                          <a:cs typeface="Arial" pitchFamily="34" charset="0"/>
                        </a:rPr>
                        <a:t>45</a:t>
                      </a:r>
                      <a:endParaRPr kumimoji="0" lang="en-US" altLang="en-US" sz="1800" b="0" i="0" u="none" strike="noStrike" cap="none" normalizeH="0" baseline="0" dirty="0" smtClean="0">
                        <a:ln>
                          <a:noFill/>
                        </a:ln>
                        <a:solidFill>
                          <a:srgbClr val="006600"/>
                        </a:solidFill>
                        <a:effectLst/>
                        <a:latin typeface="Arial" pitchFamily="34" charset="0"/>
                        <a:ea typeface="Calibri" pitchFamily="34" charset="0"/>
                        <a:cs typeface="Arial" pitchFamily="34" charset="0"/>
                      </a:endParaRPr>
                    </a:p>
                  </a:txBody>
                  <a:tcPr marL="19050" marR="19050" marT="19049" marB="190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53558">
                <a:tc gridSpan="2">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ro-RO" altLang="en-US" sz="1800" b="1" i="0" u="none" strike="noStrike" cap="none" normalizeH="0" baseline="0" dirty="0" smtClean="0">
                          <a:ln>
                            <a:noFill/>
                          </a:ln>
                          <a:solidFill>
                            <a:srgbClr val="006600"/>
                          </a:solidFill>
                          <a:effectLst/>
                          <a:latin typeface="Arial" pitchFamily="34" charset="0"/>
                          <a:cs typeface="Arial" pitchFamily="34" charset="0"/>
                        </a:rPr>
                        <a:t>Indicatori [2 result]</a:t>
                      </a:r>
                      <a:r>
                        <a:rPr kumimoji="0" lang="ro-RO" altLang="en-US" sz="1800" b="0" i="0" u="none" strike="noStrike" cap="none" normalizeH="0" baseline="0" dirty="0" smtClean="0">
                          <a:ln>
                            <a:noFill/>
                          </a:ln>
                          <a:solidFill>
                            <a:srgbClr val="006600"/>
                          </a:solidFill>
                          <a:effectLst/>
                          <a:latin typeface="Arial" pitchFamily="34" charset="0"/>
                          <a:cs typeface="Arial" pitchFamily="34" charset="0"/>
                        </a:rPr>
                        <a:t> </a:t>
                      </a:r>
                      <a:endParaRPr kumimoji="0" lang="en-US" altLang="en-US" sz="1800" b="0" i="0" u="none" strike="noStrike" cap="none" normalizeH="0" baseline="0" dirty="0" smtClean="0">
                        <a:ln>
                          <a:noFill/>
                        </a:ln>
                        <a:solidFill>
                          <a:srgbClr val="006600"/>
                        </a:solidFill>
                        <a:effectLst/>
                        <a:latin typeface="Arial" pitchFamily="34" charset="0"/>
                        <a:ea typeface="Calibri" pitchFamily="34" charset="0"/>
                        <a:cs typeface="Arial" pitchFamily="34" charset="0"/>
                      </a:endParaRPr>
                    </a:p>
                  </a:txBody>
                  <a:tcPr marL="19050" marR="19050" marT="19049" marB="190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hMerge="1">
                  <a:txBody>
                    <a:bodyPr/>
                    <a:lstStyle/>
                    <a:p>
                      <a:endParaRPr lang="en-US"/>
                    </a:p>
                  </a:txBody>
                  <a:tcPr/>
                </a:tc>
              </a:tr>
              <a:tr h="66901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165100" marR="0" lvl="0" indent="0" algn="l" defTabSz="914400" rtl="0" eaLnBrk="1" fontAlgn="base" latinLnBrk="0" hangingPunct="1">
                        <a:lnSpc>
                          <a:spcPct val="115000"/>
                        </a:lnSpc>
                        <a:spcBef>
                          <a:spcPct val="0"/>
                        </a:spcBef>
                        <a:spcAft>
                          <a:spcPct val="0"/>
                        </a:spcAft>
                        <a:buClrTx/>
                        <a:buSzTx/>
                        <a:buFontTx/>
                        <a:buNone/>
                        <a:tabLst/>
                      </a:pPr>
                      <a:r>
                        <a:rPr kumimoji="0" lang="ro-RO" altLang="en-US" sz="1800" b="0" i="0" u="none" strike="noStrike" cap="none" normalizeH="0" baseline="0" dirty="0" smtClean="0">
                          <a:ln>
                            <a:noFill/>
                          </a:ln>
                          <a:solidFill>
                            <a:srgbClr val="006600"/>
                          </a:solidFill>
                          <a:effectLst/>
                          <a:latin typeface="Arial" pitchFamily="34" charset="0"/>
                          <a:cs typeface="Arial" pitchFamily="34" charset="0"/>
                        </a:rPr>
                        <a:t>Ponderea universităţilor sprijinite care au primit acreditare prin prisma noilor standarde de asigurare a calităţii (%)</a:t>
                      </a:r>
                      <a:endParaRPr kumimoji="0" lang="en-US" altLang="en-US" sz="1800" b="0" i="0" u="none" strike="noStrike" cap="none" normalizeH="0" baseline="0" dirty="0" smtClean="0">
                        <a:ln>
                          <a:noFill/>
                        </a:ln>
                        <a:solidFill>
                          <a:srgbClr val="006600"/>
                        </a:solidFill>
                        <a:effectLst/>
                        <a:latin typeface="Arial" pitchFamily="34" charset="0"/>
                        <a:ea typeface="Calibri" pitchFamily="34" charset="0"/>
                        <a:cs typeface="Arial" pitchFamily="34" charset="0"/>
                      </a:endParaRPr>
                    </a:p>
                  </a:txBody>
                  <a:tcPr marL="19050" marR="19050" marT="19049" marB="190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altLang="en-US" sz="1800" b="1" i="0" u="none" strike="noStrike" cap="none" normalizeH="0" baseline="0" smtClean="0">
                          <a:ln>
                            <a:noFill/>
                          </a:ln>
                          <a:solidFill>
                            <a:srgbClr val="006600"/>
                          </a:solidFill>
                          <a:effectLst/>
                          <a:latin typeface="Arial" pitchFamily="34" charset="0"/>
                          <a:cs typeface="Arial" pitchFamily="34" charset="0"/>
                        </a:rPr>
                        <a:t>50</a:t>
                      </a:r>
                      <a:endParaRPr kumimoji="0" lang="en-US" altLang="en-US" sz="1800" b="0" i="0" u="none" strike="noStrike" cap="none" normalizeH="0" baseline="0" smtClean="0">
                        <a:ln>
                          <a:noFill/>
                        </a:ln>
                        <a:solidFill>
                          <a:srgbClr val="006600"/>
                        </a:solidFill>
                        <a:effectLst/>
                        <a:latin typeface="Arial" pitchFamily="34" charset="0"/>
                        <a:ea typeface="Calibri" pitchFamily="34" charset="0"/>
                        <a:cs typeface="Arial" pitchFamily="34" charset="0"/>
                      </a:endParaRPr>
                    </a:p>
                  </a:txBody>
                  <a:tcPr marL="19050" marR="19050" marT="19049" marB="190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6901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165100" marR="0" lvl="0" indent="0" algn="l" defTabSz="914400" rtl="0" eaLnBrk="1" fontAlgn="base" latinLnBrk="0" hangingPunct="1">
                        <a:lnSpc>
                          <a:spcPct val="115000"/>
                        </a:lnSpc>
                        <a:spcBef>
                          <a:spcPct val="0"/>
                        </a:spcBef>
                        <a:spcAft>
                          <a:spcPct val="0"/>
                        </a:spcAft>
                        <a:buClrTx/>
                        <a:buSzTx/>
                        <a:buFontTx/>
                        <a:buNone/>
                        <a:tabLst/>
                      </a:pPr>
                      <a:r>
                        <a:rPr kumimoji="0" lang="ro-RO" altLang="en-US" sz="1800" b="0" i="0" u="none" strike="noStrike" cap="none" normalizeH="0" baseline="0" dirty="0" smtClean="0">
                          <a:ln>
                            <a:noFill/>
                          </a:ln>
                          <a:solidFill>
                            <a:srgbClr val="006600"/>
                          </a:solidFill>
                          <a:effectLst/>
                          <a:latin typeface="Arial" pitchFamily="34" charset="0"/>
                          <a:cs typeface="Arial" pitchFamily="34" charset="0"/>
                        </a:rPr>
                        <a:t>Număr de studenţi care au beneficiat de operaţiunile finanţate la nivelul instituţiilor de învăţământ superior</a:t>
                      </a:r>
                      <a:endParaRPr kumimoji="0" lang="en-US" altLang="en-US" sz="1800" b="0" i="0" u="none" strike="noStrike" cap="none" normalizeH="0" baseline="0" dirty="0" smtClean="0">
                        <a:ln>
                          <a:noFill/>
                        </a:ln>
                        <a:solidFill>
                          <a:srgbClr val="006600"/>
                        </a:solidFill>
                        <a:effectLst/>
                        <a:latin typeface="Arial" pitchFamily="34" charset="0"/>
                        <a:ea typeface="Calibri" pitchFamily="34" charset="0"/>
                        <a:cs typeface="Arial" pitchFamily="34" charset="0"/>
                      </a:endParaRPr>
                    </a:p>
                  </a:txBody>
                  <a:tcPr marL="19050" marR="19050" marT="19049" marB="190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altLang="en-US" sz="1800" b="1" i="0" u="none" strike="noStrike" cap="none" normalizeH="0" baseline="0" dirty="0" smtClean="0">
                          <a:ln>
                            <a:noFill/>
                          </a:ln>
                          <a:solidFill>
                            <a:srgbClr val="006600"/>
                          </a:solidFill>
                          <a:effectLst/>
                          <a:latin typeface="Arial" pitchFamily="34" charset="0"/>
                          <a:cs typeface="Arial" pitchFamily="34" charset="0"/>
                        </a:rPr>
                        <a:t>30</a:t>
                      </a:r>
                      <a:endParaRPr kumimoji="0" lang="en-US" altLang="en-US" sz="1800" b="0" i="0" u="none" strike="noStrike" cap="none" normalizeH="0" baseline="0" dirty="0" smtClean="0">
                        <a:ln>
                          <a:noFill/>
                        </a:ln>
                        <a:solidFill>
                          <a:srgbClr val="006600"/>
                        </a:solidFill>
                        <a:effectLst/>
                        <a:latin typeface="Arial" pitchFamily="34" charset="0"/>
                        <a:ea typeface="Calibri" pitchFamily="34" charset="0"/>
                        <a:cs typeface="Arial" pitchFamily="34" charset="0"/>
                      </a:endParaRPr>
                    </a:p>
                  </a:txBody>
                  <a:tcPr marL="19050" marR="19050" marT="19049" marB="190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5355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165100" algn="l" defTabSz="914400" rtl="0" eaLnBrk="1" fontAlgn="base" latinLnBrk="0" hangingPunct="1">
                        <a:lnSpc>
                          <a:spcPct val="115000"/>
                        </a:lnSpc>
                        <a:spcBef>
                          <a:spcPct val="0"/>
                        </a:spcBef>
                        <a:spcAft>
                          <a:spcPct val="0"/>
                        </a:spcAft>
                        <a:buClrTx/>
                        <a:buSzTx/>
                        <a:buFontTx/>
                        <a:buNone/>
                        <a:tabLst/>
                      </a:pPr>
                      <a:r>
                        <a:rPr kumimoji="0" lang="ro-RO" altLang="en-US" sz="1800" b="0" i="0" u="none" strike="noStrike" cap="none" normalizeH="0" baseline="0" dirty="0" smtClean="0">
                          <a:ln>
                            <a:noFill/>
                          </a:ln>
                          <a:solidFill>
                            <a:srgbClr val="006600"/>
                          </a:solidFill>
                          <a:effectLst/>
                          <a:latin typeface="Arial" pitchFamily="34" charset="0"/>
                          <a:cs typeface="Arial" pitchFamily="34" charset="0"/>
                        </a:rPr>
                        <a:t>Parteneri transnaţionali implicaţi în proiect – învăţământ superior</a:t>
                      </a:r>
                      <a:endParaRPr kumimoji="0" lang="en-US" altLang="en-US" sz="1800" b="0" i="0" u="none" strike="noStrike" cap="none" normalizeH="0" baseline="0" dirty="0" smtClean="0">
                        <a:ln>
                          <a:noFill/>
                        </a:ln>
                        <a:solidFill>
                          <a:srgbClr val="006600"/>
                        </a:solidFill>
                        <a:effectLst/>
                        <a:latin typeface="Arial" pitchFamily="34" charset="0"/>
                        <a:ea typeface="Calibri" pitchFamily="34" charset="0"/>
                        <a:cs typeface="Arial" pitchFamily="34" charset="0"/>
                      </a:endParaRPr>
                    </a:p>
                  </a:txBody>
                  <a:tcPr marL="19050" marR="19050" marT="19049" marB="190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altLang="en-US" sz="1800" b="1" i="0" u="none" strike="noStrike" cap="none" normalizeH="0" baseline="0" dirty="0" smtClean="0">
                          <a:ln>
                            <a:noFill/>
                          </a:ln>
                          <a:solidFill>
                            <a:srgbClr val="006600"/>
                          </a:solidFill>
                          <a:effectLst/>
                          <a:latin typeface="Arial" pitchFamily="34" charset="0"/>
                          <a:cs typeface="Arial" pitchFamily="34" charset="0"/>
                        </a:rPr>
                        <a:t>1</a:t>
                      </a:r>
                      <a:endParaRPr kumimoji="0" lang="en-US" altLang="en-US" sz="1800" b="0" i="0" u="none" strike="noStrike" cap="none" normalizeH="0" baseline="0" dirty="0" smtClean="0">
                        <a:ln>
                          <a:noFill/>
                        </a:ln>
                        <a:solidFill>
                          <a:srgbClr val="006600"/>
                        </a:solidFill>
                        <a:effectLst/>
                        <a:latin typeface="Arial" pitchFamily="34" charset="0"/>
                        <a:ea typeface="Calibri" pitchFamily="34" charset="0"/>
                        <a:cs typeface="Arial" pitchFamily="34" charset="0"/>
                      </a:endParaRPr>
                    </a:p>
                  </a:txBody>
                  <a:tcPr marL="19050" marR="19050" marT="19049" marB="190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pic>
        <p:nvPicPr>
          <p:cNvPr id="5" name="Picture 2"/>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0" y="0"/>
            <a:ext cx="9144000" cy="1143000"/>
          </a:xfrm>
          <a:prstGeom prst="rect">
            <a:avLst/>
          </a:prstGeom>
        </p:spPr>
      </p:pic>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0" y="1066800"/>
            <a:ext cx="9144000" cy="5791200"/>
          </a:xfrm>
          <a:solidFill>
            <a:srgbClr val="006600">
              <a:alpha val="85881"/>
            </a:srgbClr>
          </a:solidFill>
        </p:spPr>
        <p:txBody>
          <a:bodyPr/>
          <a:lstStyle/>
          <a:p>
            <a:pPr marL="0" indent="0" algn="ctr">
              <a:buFont typeface="Arial" charset="0"/>
              <a:buNone/>
            </a:pPr>
            <a:r>
              <a:rPr lang="ro-RO" altLang="en-US" sz="2800" b="1" smtClean="0">
                <a:solidFill>
                  <a:srgbClr val="FFFF00"/>
                </a:solidFill>
                <a:latin typeface="Arial" charset="0"/>
                <a:cs typeface="Times New Roman" pitchFamily="18" charset="0"/>
              </a:rPr>
              <a:t>Rerzultate aștepate</a:t>
            </a:r>
            <a:endParaRPr lang="en-US" altLang="en-US" sz="2000" b="1" smtClean="0"/>
          </a:p>
        </p:txBody>
      </p:sp>
      <p:graphicFrame>
        <p:nvGraphicFramePr>
          <p:cNvPr id="4" name="Table 3"/>
          <p:cNvGraphicFramePr>
            <a:graphicFrameLocks noGrp="1"/>
          </p:cNvGraphicFramePr>
          <p:nvPr/>
        </p:nvGraphicFramePr>
        <p:xfrm>
          <a:off x="381000" y="2057400"/>
          <a:ext cx="8153400" cy="4154619"/>
        </p:xfrm>
        <a:graphic>
          <a:graphicData uri="http://schemas.openxmlformats.org/drawingml/2006/table">
            <a:tbl>
              <a:tblPr/>
              <a:tblGrid>
                <a:gridCol w="7356239"/>
                <a:gridCol w="797161"/>
              </a:tblGrid>
              <a:tr h="35353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altLang="en-US" sz="1800" b="1" i="0" u="none" strike="noStrike" cap="none" normalizeH="0" baseline="0" dirty="0" smtClean="0">
                          <a:ln>
                            <a:noFill/>
                          </a:ln>
                          <a:solidFill>
                            <a:srgbClr val="006600"/>
                          </a:solidFill>
                          <a:effectLst/>
                          <a:latin typeface="Arial" charset="0"/>
                          <a:cs typeface="Times New Roman" pitchFamily="18" charset="0"/>
                        </a:rPr>
                        <a:t>Grup ţintă</a:t>
                      </a:r>
                      <a:endParaRPr kumimoji="0" lang="en-US" altLang="en-US" sz="1800" b="0" i="0" u="none" strike="noStrike" cap="none" normalizeH="0" baseline="0" dirty="0" smtClean="0">
                        <a:ln>
                          <a:noFill/>
                        </a:ln>
                        <a:solidFill>
                          <a:srgbClr val="006600"/>
                        </a:solidFill>
                        <a:effectLst/>
                        <a:latin typeface="Calibri" pitchFamily="34" charset="0"/>
                        <a:ea typeface="Calibri" pitchFamily="34" charset="0"/>
                        <a:cs typeface="Times New Roman" pitchFamily="18" charset="0"/>
                      </a:endParaRPr>
                    </a:p>
                  </a:txBody>
                  <a:tcPr marL="19050" marR="19050" marT="19041" marB="190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dirty="0" smtClean="0">
                          <a:ln>
                            <a:noFill/>
                          </a:ln>
                          <a:solidFill>
                            <a:srgbClr val="006600"/>
                          </a:solidFill>
                          <a:effectLst/>
                          <a:latin typeface="Arial" charset="0"/>
                          <a:cs typeface="Times New Roman" pitchFamily="18" charset="0"/>
                        </a:rPr>
                        <a:t>Nr.</a:t>
                      </a:r>
                      <a:endParaRPr kumimoji="0" lang="en-US" altLang="en-US" sz="1800" b="0" i="0" u="none" strike="noStrike" cap="none" normalizeH="0" baseline="0" dirty="0" smtClean="0">
                        <a:ln>
                          <a:noFill/>
                        </a:ln>
                        <a:solidFill>
                          <a:srgbClr val="006600"/>
                        </a:solidFill>
                        <a:effectLst/>
                        <a:latin typeface="Calibri" pitchFamily="34" charset="0"/>
                        <a:ea typeface="Calibri" pitchFamily="34" charset="0"/>
                        <a:cs typeface="Times New Roman" pitchFamily="18" charset="0"/>
                      </a:endParaRPr>
                    </a:p>
                  </a:txBody>
                  <a:tcPr marL="19050" marR="19050" marT="19041" marB="190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r>
              <a:tr h="73336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225425" marR="0" lvl="0" indent="0" algn="l" defTabSz="914400" rtl="0" eaLnBrk="1" fontAlgn="base" latinLnBrk="0" hangingPunct="1">
                        <a:lnSpc>
                          <a:spcPct val="115000"/>
                        </a:lnSpc>
                        <a:spcBef>
                          <a:spcPct val="0"/>
                        </a:spcBef>
                        <a:spcAft>
                          <a:spcPct val="0"/>
                        </a:spcAft>
                        <a:buClrTx/>
                        <a:buSzTx/>
                        <a:buFontTx/>
                        <a:buNone/>
                        <a:tabLst/>
                      </a:pPr>
                      <a:r>
                        <a:rPr kumimoji="0" lang="ro-RO" altLang="en-US" sz="1800" b="0" i="0" u="none" strike="noStrike" cap="none" normalizeH="0" baseline="0" dirty="0" smtClean="0">
                          <a:ln>
                            <a:noFill/>
                          </a:ln>
                          <a:solidFill>
                            <a:srgbClr val="006600"/>
                          </a:solidFill>
                          <a:effectLst/>
                          <a:latin typeface="Arial" charset="0"/>
                          <a:cs typeface="Times New Roman" pitchFamily="18" charset="0"/>
                        </a:rPr>
                        <a:t>Experţi în evaluare şi acreditare din comisiile de asigurare a calităţii în învăţământul superior, la nivel naţional</a:t>
                      </a:r>
                      <a:endParaRPr kumimoji="0" lang="en-US" altLang="en-US" sz="1800" b="0" i="0" u="none" strike="noStrike" cap="none" normalizeH="0" baseline="0" dirty="0" smtClean="0">
                        <a:ln>
                          <a:noFill/>
                        </a:ln>
                        <a:solidFill>
                          <a:srgbClr val="006600"/>
                        </a:solidFill>
                        <a:effectLst/>
                        <a:latin typeface="Calibri" pitchFamily="34" charset="0"/>
                        <a:ea typeface="Calibri" pitchFamily="34" charset="0"/>
                        <a:cs typeface="Times New Roman" pitchFamily="18" charset="0"/>
                      </a:endParaRPr>
                    </a:p>
                  </a:txBody>
                  <a:tcPr marL="19050" marR="19050" marT="19041" marB="190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altLang="en-US" sz="1800" b="1" i="0" u="none" strike="noStrike" cap="none" normalizeH="0" baseline="0" smtClean="0">
                          <a:ln>
                            <a:noFill/>
                          </a:ln>
                          <a:solidFill>
                            <a:srgbClr val="006600"/>
                          </a:solidFill>
                          <a:effectLst/>
                          <a:latin typeface="Arial" charset="0"/>
                          <a:cs typeface="Times New Roman" pitchFamily="18" charset="0"/>
                        </a:rPr>
                        <a:t>125</a:t>
                      </a:r>
                      <a:endParaRPr kumimoji="0" lang="en-US" altLang="en-US" sz="18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19050" marR="19050" marT="19041" marB="190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6899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165100" marR="0" lvl="0" indent="60325" algn="l" defTabSz="914400" rtl="0" eaLnBrk="1" fontAlgn="base" latinLnBrk="0" hangingPunct="1">
                        <a:lnSpc>
                          <a:spcPct val="115000"/>
                        </a:lnSpc>
                        <a:spcBef>
                          <a:spcPct val="0"/>
                        </a:spcBef>
                        <a:spcAft>
                          <a:spcPct val="0"/>
                        </a:spcAft>
                        <a:buClrTx/>
                        <a:buSzTx/>
                        <a:buFontTx/>
                        <a:buNone/>
                        <a:tabLst/>
                      </a:pPr>
                      <a:r>
                        <a:rPr kumimoji="0" lang="ro-RO" altLang="en-US" sz="1800" b="0" i="0" u="none" strike="noStrike" kern="1200" cap="none" normalizeH="0" baseline="0" dirty="0" smtClean="0">
                          <a:ln>
                            <a:noFill/>
                          </a:ln>
                          <a:solidFill>
                            <a:srgbClr val="006600"/>
                          </a:solidFill>
                          <a:effectLst/>
                          <a:latin typeface="Arial" charset="0"/>
                          <a:ea typeface="+mn-ea"/>
                          <a:cs typeface="Times New Roman" pitchFamily="18" charset="0"/>
                        </a:rPr>
                        <a:t>Membri ai comisiilor de asigurare a calităţii la nivel de universitate/ facultate</a:t>
                      </a:r>
                      <a:endParaRPr kumimoji="0" lang="en-US" altLang="en-US" sz="1800" b="0" i="0" u="none" strike="noStrike" kern="1200" cap="none" normalizeH="0" baseline="0" dirty="0" smtClean="0">
                        <a:ln>
                          <a:noFill/>
                        </a:ln>
                        <a:solidFill>
                          <a:srgbClr val="006600"/>
                        </a:solidFill>
                        <a:effectLst/>
                        <a:latin typeface="Arial" charset="0"/>
                        <a:ea typeface="+mn-ea"/>
                        <a:cs typeface="Times New Roman" pitchFamily="18" charset="0"/>
                      </a:endParaRPr>
                    </a:p>
                  </a:txBody>
                  <a:tcPr marL="19050" marR="19050" marT="19041" marB="190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altLang="en-US" sz="1800" b="1" i="0" u="none" strike="noStrike" cap="none" normalizeH="0" baseline="0" smtClean="0">
                          <a:ln>
                            <a:noFill/>
                          </a:ln>
                          <a:solidFill>
                            <a:srgbClr val="006600"/>
                          </a:solidFill>
                          <a:effectLst/>
                          <a:latin typeface="Arial" charset="0"/>
                          <a:cs typeface="Times New Roman" pitchFamily="18" charset="0"/>
                        </a:rPr>
                        <a:t>140</a:t>
                      </a:r>
                      <a:endParaRPr kumimoji="0" lang="en-US" altLang="en-US" sz="18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19050" marR="19050" marT="19041" marB="190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6899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225425" marR="0" lvl="0" indent="0" algn="l" defTabSz="914400" rtl="0" eaLnBrk="1" fontAlgn="base" latinLnBrk="0" hangingPunct="1">
                        <a:lnSpc>
                          <a:spcPct val="115000"/>
                        </a:lnSpc>
                        <a:spcBef>
                          <a:spcPct val="0"/>
                        </a:spcBef>
                        <a:spcAft>
                          <a:spcPct val="0"/>
                        </a:spcAft>
                        <a:buClrTx/>
                        <a:buSzTx/>
                        <a:buFontTx/>
                        <a:buNone/>
                        <a:tabLst/>
                      </a:pPr>
                      <a:r>
                        <a:rPr kumimoji="0" lang="ro-RO" altLang="en-US" sz="1800" b="0" i="0" u="none" strike="noStrike" kern="1200" cap="none" normalizeH="0" baseline="0" dirty="0" smtClean="0">
                          <a:ln>
                            <a:noFill/>
                          </a:ln>
                          <a:solidFill>
                            <a:srgbClr val="006600"/>
                          </a:solidFill>
                          <a:effectLst/>
                          <a:latin typeface="Arial" charset="0"/>
                          <a:ea typeface="+mn-ea"/>
                          <a:cs typeface="Times New Roman" pitchFamily="18" charset="0"/>
                        </a:rPr>
                        <a:t>Membri ai comisiilor/ structurilor de conducere din universităţi şi facultăţi</a:t>
                      </a:r>
                      <a:endParaRPr kumimoji="0" lang="en-US" altLang="en-US" sz="1800" b="0" i="0" u="none" strike="noStrike" kern="1200" cap="none" normalizeH="0" baseline="0" dirty="0" smtClean="0">
                        <a:ln>
                          <a:noFill/>
                        </a:ln>
                        <a:solidFill>
                          <a:srgbClr val="006600"/>
                        </a:solidFill>
                        <a:effectLst/>
                        <a:latin typeface="Arial" charset="0"/>
                        <a:ea typeface="+mn-ea"/>
                        <a:cs typeface="Times New Roman" pitchFamily="18" charset="0"/>
                      </a:endParaRPr>
                    </a:p>
                  </a:txBody>
                  <a:tcPr marL="19050" marR="19050" marT="19041" marB="190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altLang="en-US" sz="1800" b="1" i="0" u="none" strike="noStrike" cap="none" normalizeH="0" baseline="0" smtClean="0">
                          <a:ln>
                            <a:noFill/>
                          </a:ln>
                          <a:solidFill>
                            <a:srgbClr val="006600"/>
                          </a:solidFill>
                          <a:effectLst/>
                          <a:latin typeface="Arial" charset="0"/>
                          <a:cs typeface="Times New Roman" pitchFamily="18" charset="0"/>
                        </a:rPr>
                        <a:t>75</a:t>
                      </a:r>
                      <a:endParaRPr kumimoji="0" lang="en-US" altLang="en-US" sz="18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19050" marR="19050" marT="19041" marB="190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5353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225425" algn="l" defTabSz="914400" rtl="0" eaLnBrk="1" fontAlgn="base" latinLnBrk="0" hangingPunct="1">
                        <a:lnSpc>
                          <a:spcPct val="115000"/>
                        </a:lnSpc>
                        <a:spcBef>
                          <a:spcPct val="0"/>
                        </a:spcBef>
                        <a:spcAft>
                          <a:spcPct val="0"/>
                        </a:spcAft>
                        <a:buClrTx/>
                        <a:buSzTx/>
                        <a:buFontTx/>
                        <a:buNone/>
                        <a:tabLst/>
                      </a:pPr>
                      <a:r>
                        <a:rPr kumimoji="0" lang="ro-RO" altLang="en-US" sz="1800" b="0" i="0" u="none" strike="noStrike" kern="1200" cap="none" normalizeH="0" baseline="0" dirty="0" smtClean="0">
                          <a:ln>
                            <a:noFill/>
                          </a:ln>
                          <a:solidFill>
                            <a:srgbClr val="006600"/>
                          </a:solidFill>
                          <a:effectLst/>
                          <a:latin typeface="Arial" charset="0"/>
                          <a:ea typeface="+mn-ea"/>
                          <a:cs typeface="Times New Roman" pitchFamily="18" charset="0"/>
                        </a:rPr>
                        <a:t>Personal implicat în elaborarea politicilor în învăţământul superior</a:t>
                      </a:r>
                      <a:endParaRPr kumimoji="0" lang="en-US" altLang="en-US" sz="1800" b="0" i="0" u="none" strike="noStrike" kern="1200" cap="none" normalizeH="0" baseline="0" dirty="0" smtClean="0">
                        <a:ln>
                          <a:noFill/>
                        </a:ln>
                        <a:solidFill>
                          <a:srgbClr val="006600"/>
                        </a:solidFill>
                        <a:effectLst/>
                        <a:latin typeface="Arial" charset="0"/>
                        <a:ea typeface="+mn-ea"/>
                        <a:cs typeface="Times New Roman" pitchFamily="18" charset="0"/>
                      </a:endParaRPr>
                    </a:p>
                  </a:txBody>
                  <a:tcPr marL="19050" marR="19050" marT="19041" marB="190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altLang="en-US" sz="1800" b="1" i="0" u="none" strike="noStrike" cap="none" normalizeH="0" baseline="0" smtClean="0">
                          <a:ln>
                            <a:noFill/>
                          </a:ln>
                          <a:solidFill>
                            <a:srgbClr val="006600"/>
                          </a:solidFill>
                          <a:effectLst/>
                          <a:latin typeface="Arial" charset="0"/>
                          <a:cs typeface="Times New Roman" pitchFamily="18" charset="0"/>
                        </a:rPr>
                        <a:t>10</a:t>
                      </a:r>
                      <a:endParaRPr kumimoji="0" lang="en-US" altLang="en-US" sz="18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19050" marR="19050" marT="19041" marB="190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6899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225425" marR="0" lvl="0" indent="0" algn="l" defTabSz="914400" rtl="0" eaLnBrk="1" fontAlgn="base" latinLnBrk="0" hangingPunct="1">
                        <a:lnSpc>
                          <a:spcPct val="115000"/>
                        </a:lnSpc>
                        <a:spcBef>
                          <a:spcPct val="0"/>
                        </a:spcBef>
                        <a:spcAft>
                          <a:spcPct val="0"/>
                        </a:spcAft>
                        <a:buClrTx/>
                        <a:buSzTx/>
                        <a:buFontTx/>
                        <a:buNone/>
                        <a:tabLst/>
                      </a:pPr>
                      <a:r>
                        <a:rPr kumimoji="0" lang="ro-RO" altLang="en-US" sz="1800" b="0" i="0" u="none" strike="noStrike" kern="1200" cap="none" normalizeH="0" baseline="0" dirty="0" smtClean="0">
                          <a:ln>
                            <a:noFill/>
                          </a:ln>
                          <a:solidFill>
                            <a:srgbClr val="006600"/>
                          </a:solidFill>
                          <a:effectLst/>
                          <a:latin typeface="Arial" charset="0"/>
                          <a:ea typeface="+mn-ea"/>
                          <a:cs typeface="Times New Roman" pitchFamily="18" charset="0"/>
                        </a:rPr>
                        <a:t>Personal implicat în dezvoltarea si managementul calificarilor la nivel de universitate/ facultate</a:t>
                      </a:r>
                      <a:endParaRPr kumimoji="0" lang="en-US" altLang="en-US" sz="1800" b="0" i="0" u="none" strike="noStrike" kern="1200" cap="none" normalizeH="0" baseline="0" dirty="0" smtClean="0">
                        <a:ln>
                          <a:noFill/>
                        </a:ln>
                        <a:solidFill>
                          <a:srgbClr val="006600"/>
                        </a:solidFill>
                        <a:effectLst/>
                        <a:latin typeface="Arial" charset="0"/>
                        <a:ea typeface="+mn-ea"/>
                        <a:cs typeface="Times New Roman" pitchFamily="18" charset="0"/>
                      </a:endParaRPr>
                    </a:p>
                  </a:txBody>
                  <a:tcPr marL="19050" marR="19050" marT="19041" marB="190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altLang="en-US" sz="1800" b="1" i="0" u="none" strike="noStrike" cap="none" normalizeH="0" baseline="0" smtClean="0">
                          <a:ln>
                            <a:noFill/>
                          </a:ln>
                          <a:solidFill>
                            <a:srgbClr val="006600"/>
                          </a:solidFill>
                          <a:effectLst/>
                          <a:latin typeface="Arial" charset="0"/>
                          <a:cs typeface="Times New Roman" pitchFamily="18" charset="0"/>
                        </a:rPr>
                        <a:t>20</a:t>
                      </a:r>
                      <a:endParaRPr kumimoji="0" lang="en-US" altLang="en-US" sz="18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19050" marR="19050" marT="19041" marB="190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5353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225425" algn="l" defTabSz="914400" rtl="0" eaLnBrk="1" fontAlgn="base" latinLnBrk="0" hangingPunct="1">
                        <a:lnSpc>
                          <a:spcPct val="115000"/>
                        </a:lnSpc>
                        <a:spcBef>
                          <a:spcPct val="0"/>
                        </a:spcBef>
                        <a:spcAft>
                          <a:spcPct val="0"/>
                        </a:spcAft>
                        <a:buClrTx/>
                        <a:buSzTx/>
                        <a:buFontTx/>
                        <a:buNone/>
                        <a:tabLst/>
                      </a:pPr>
                      <a:r>
                        <a:rPr kumimoji="0" lang="ro-RO" altLang="en-US" sz="1800" b="0" i="0" u="none" strike="noStrike" kern="1200" cap="none" normalizeH="0" baseline="0" dirty="0" smtClean="0">
                          <a:ln>
                            <a:noFill/>
                          </a:ln>
                          <a:solidFill>
                            <a:srgbClr val="006600"/>
                          </a:solidFill>
                          <a:effectLst/>
                          <a:latin typeface="Arial" charset="0"/>
                          <a:ea typeface="+mn-ea"/>
                          <a:cs typeface="Times New Roman" pitchFamily="18" charset="0"/>
                        </a:rPr>
                        <a:t>Studenţi</a:t>
                      </a:r>
                      <a:endParaRPr kumimoji="0" lang="en-US" altLang="en-US" sz="1800" b="0" i="0" u="none" strike="noStrike" kern="1200" cap="none" normalizeH="0" baseline="0" dirty="0" smtClean="0">
                        <a:ln>
                          <a:noFill/>
                        </a:ln>
                        <a:solidFill>
                          <a:srgbClr val="006600"/>
                        </a:solidFill>
                        <a:effectLst/>
                        <a:latin typeface="Arial" charset="0"/>
                        <a:ea typeface="+mn-ea"/>
                        <a:cs typeface="Times New Roman" pitchFamily="18" charset="0"/>
                      </a:endParaRPr>
                    </a:p>
                  </a:txBody>
                  <a:tcPr marL="19050" marR="19050" marT="19041" marB="190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altLang="en-US" sz="1800" b="1" i="0" u="none" strike="noStrike" cap="none" normalizeH="0" baseline="0" smtClean="0">
                          <a:ln>
                            <a:noFill/>
                          </a:ln>
                          <a:solidFill>
                            <a:srgbClr val="006600"/>
                          </a:solidFill>
                          <a:effectLst/>
                          <a:latin typeface="Arial" charset="0"/>
                          <a:cs typeface="Times New Roman" pitchFamily="18" charset="0"/>
                        </a:rPr>
                        <a:t>30</a:t>
                      </a:r>
                      <a:endParaRPr kumimoji="0" lang="en-US" altLang="en-US" sz="1800" b="0" i="0" u="none" strike="noStrike" cap="none" normalizeH="0" baseline="0" smtClean="0">
                        <a:ln>
                          <a:noFill/>
                        </a:ln>
                        <a:solidFill>
                          <a:srgbClr val="006600"/>
                        </a:solidFill>
                        <a:effectLst/>
                        <a:latin typeface="Calibri" pitchFamily="34" charset="0"/>
                        <a:ea typeface="Calibri" pitchFamily="34" charset="0"/>
                        <a:cs typeface="Times New Roman" pitchFamily="18" charset="0"/>
                      </a:endParaRPr>
                    </a:p>
                  </a:txBody>
                  <a:tcPr marL="19050" marR="19050" marT="19041" marB="190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5353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225425" algn="l" defTabSz="914400" rtl="0" eaLnBrk="1" fontAlgn="base" latinLnBrk="0" hangingPunct="1">
                        <a:lnSpc>
                          <a:spcPct val="115000"/>
                        </a:lnSpc>
                        <a:spcBef>
                          <a:spcPct val="0"/>
                        </a:spcBef>
                        <a:spcAft>
                          <a:spcPct val="0"/>
                        </a:spcAft>
                        <a:buClrTx/>
                        <a:buSzTx/>
                        <a:buFontTx/>
                        <a:buNone/>
                        <a:tabLst/>
                      </a:pPr>
                      <a:r>
                        <a:rPr kumimoji="0" lang="ro-RO" altLang="en-US" sz="1800" b="0" i="0" u="none" strike="noStrike" kern="1200" cap="none" normalizeH="0" baseline="0" dirty="0" smtClean="0">
                          <a:ln>
                            <a:noFill/>
                          </a:ln>
                          <a:solidFill>
                            <a:srgbClr val="006600"/>
                          </a:solidFill>
                          <a:effectLst/>
                          <a:latin typeface="Arial" charset="0"/>
                          <a:ea typeface="+mn-ea"/>
                          <a:cs typeface="Times New Roman" pitchFamily="18" charset="0"/>
                        </a:rPr>
                        <a:t>Personal implicat în dezvoltarea programelor de studii universitare</a:t>
                      </a:r>
                      <a:endParaRPr kumimoji="0" lang="en-US" altLang="en-US" sz="1800" b="0" i="0" u="none" strike="noStrike" kern="1200" cap="none" normalizeH="0" baseline="0" dirty="0" smtClean="0">
                        <a:ln>
                          <a:noFill/>
                        </a:ln>
                        <a:solidFill>
                          <a:srgbClr val="006600"/>
                        </a:solidFill>
                        <a:effectLst/>
                        <a:latin typeface="Arial" charset="0"/>
                        <a:ea typeface="+mn-ea"/>
                        <a:cs typeface="Times New Roman" pitchFamily="18" charset="0"/>
                      </a:endParaRPr>
                    </a:p>
                  </a:txBody>
                  <a:tcPr marL="19050" marR="19050" marT="19041" marB="190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altLang="en-US" sz="1800" b="1" i="0" u="none" strike="noStrike" cap="none" normalizeH="0" baseline="0" dirty="0" smtClean="0">
                          <a:ln>
                            <a:noFill/>
                          </a:ln>
                          <a:solidFill>
                            <a:srgbClr val="006600"/>
                          </a:solidFill>
                          <a:effectLst/>
                          <a:latin typeface="Arial" charset="0"/>
                          <a:cs typeface="Times New Roman" pitchFamily="18" charset="0"/>
                        </a:rPr>
                        <a:t>10</a:t>
                      </a:r>
                      <a:endParaRPr kumimoji="0" lang="en-US" altLang="en-US" sz="1800" b="0" i="0" u="none" strike="noStrike" cap="none" normalizeH="0" baseline="0" dirty="0" smtClean="0">
                        <a:ln>
                          <a:noFill/>
                        </a:ln>
                        <a:solidFill>
                          <a:srgbClr val="006600"/>
                        </a:solidFill>
                        <a:effectLst/>
                        <a:latin typeface="Calibri" pitchFamily="34" charset="0"/>
                        <a:ea typeface="Calibri" pitchFamily="34" charset="0"/>
                        <a:cs typeface="Times New Roman" pitchFamily="18" charset="0"/>
                      </a:endParaRPr>
                    </a:p>
                  </a:txBody>
                  <a:tcPr marL="19050" marR="19050" marT="19041" marB="190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pic>
        <p:nvPicPr>
          <p:cNvPr id="5" name="Picture 2"/>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0" y="0"/>
            <a:ext cx="9144000" cy="1143000"/>
          </a:xfrm>
          <a:prstGeom prst="rect">
            <a:avLst/>
          </a:prstGeom>
        </p:spPr>
      </p:pic>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0" y="1066800"/>
            <a:ext cx="9144000" cy="5715000"/>
          </a:xfrm>
          <a:solidFill>
            <a:srgbClr val="006600">
              <a:alpha val="85881"/>
            </a:srgbClr>
          </a:solidFill>
        </p:spPr>
        <p:txBody>
          <a:bodyPr/>
          <a:lstStyle/>
          <a:p>
            <a:pPr marL="0" indent="0" algn="ctr">
              <a:buFont typeface="Arial" charset="0"/>
              <a:buNone/>
            </a:pPr>
            <a:r>
              <a:rPr lang="vi-VN" altLang="en-US" sz="2400" b="1" smtClean="0">
                <a:solidFill>
                  <a:srgbClr val="FFFF00"/>
                </a:solidFill>
                <a:cs typeface="Times New Roman" pitchFamily="18" charset="0"/>
              </a:rPr>
              <a:t>Experienţa relevantă a partenerului pentru domeniul proiectului</a:t>
            </a:r>
            <a:endParaRPr lang="en-US" altLang="en-US" sz="2400" b="1" smtClean="0"/>
          </a:p>
        </p:txBody>
      </p:sp>
      <p:pic>
        <p:nvPicPr>
          <p:cNvPr id="25603" name="Picture 2"/>
          <p:cNvPicPr>
            <a:picLocks noChangeAspect="1" noChangeArrowheads="1"/>
          </p:cNvPicPr>
          <p:nvPr/>
        </p:nvPicPr>
        <p:blipFill>
          <a:blip r:embed="rId2" cstate="print"/>
          <a:srcRect/>
          <a:stretch>
            <a:fillRect/>
          </a:stretch>
        </p:blipFill>
        <p:spPr bwMode="auto">
          <a:xfrm>
            <a:off x="7938" y="5962650"/>
            <a:ext cx="9136062" cy="895350"/>
          </a:xfrm>
          <a:prstGeom prst="rect">
            <a:avLst/>
          </a:prstGeom>
          <a:noFill/>
          <a:ln w="9525">
            <a:noFill/>
            <a:miter lim="800000"/>
            <a:headEnd/>
            <a:tailEnd/>
          </a:ln>
          <a:effectLst/>
        </p:spPr>
      </p:pic>
      <p:sp>
        <p:nvSpPr>
          <p:cNvPr id="25604" name="TextBox 1"/>
          <p:cNvSpPr txBox="1">
            <a:spLocks noChangeArrowheads="1"/>
          </p:cNvSpPr>
          <p:nvPr/>
        </p:nvSpPr>
        <p:spPr bwMode="auto">
          <a:xfrm>
            <a:off x="609600" y="2057400"/>
            <a:ext cx="6019800" cy="461963"/>
          </a:xfrm>
          <a:prstGeom prst="rect">
            <a:avLst/>
          </a:prstGeom>
          <a:noFill/>
          <a:ln w="9525">
            <a:noFill/>
            <a:miter lim="800000"/>
            <a:headEnd/>
            <a:tailEnd/>
          </a:ln>
        </p:spPr>
        <p:txBody>
          <a:bodyPr>
            <a:spAutoFit/>
          </a:bodyPr>
          <a:lstStyle/>
          <a:p>
            <a:r>
              <a:rPr lang="en-GB" altLang="en-US" sz="2400" b="1">
                <a:solidFill>
                  <a:srgbClr val="FFFF00"/>
                </a:solidFill>
              </a:rPr>
              <a:t>1. CEENQA: ISTORIC </a:t>
            </a:r>
            <a:r>
              <a:rPr lang="ro-RO" altLang="en-US" sz="2400" b="1">
                <a:solidFill>
                  <a:srgbClr val="FFFF00"/>
                </a:solidFill>
              </a:rPr>
              <a:t>ȘI OBIECTIV</a:t>
            </a:r>
            <a:endParaRPr lang="en-US" altLang="en-US" sz="2400">
              <a:solidFill>
                <a:srgbClr val="FFFF00"/>
              </a:solidFill>
            </a:endParaRPr>
          </a:p>
        </p:txBody>
      </p:sp>
      <p:sp>
        <p:nvSpPr>
          <p:cNvPr id="3" name="TextBox 2"/>
          <p:cNvSpPr txBox="1"/>
          <p:nvPr/>
        </p:nvSpPr>
        <p:spPr>
          <a:xfrm>
            <a:off x="442913" y="2679700"/>
            <a:ext cx="8229600" cy="3282950"/>
          </a:xfrm>
          <a:prstGeom prst="rect">
            <a:avLst/>
          </a:prstGeom>
          <a:noFill/>
        </p:spPr>
        <p:txBody>
          <a:bodyPr>
            <a:spAutoFit/>
          </a:bodyPr>
          <a:lstStyle/>
          <a:p>
            <a:pPr marL="342900" indent="-342900" algn="just">
              <a:lnSpc>
                <a:spcPct val="150000"/>
              </a:lnSpc>
              <a:spcBef>
                <a:spcPct val="20000"/>
              </a:spcBef>
              <a:buFontTx/>
              <a:buChar char="•"/>
              <a:defRPr/>
            </a:pPr>
            <a:r>
              <a:rPr lang="ro-RO" altLang="en-US" sz="2000" b="1" kern="0" dirty="0">
                <a:solidFill>
                  <a:schemeClr val="bg1"/>
                </a:solidFill>
                <a:latin typeface="Arial"/>
              </a:rPr>
              <a:t>fondată în</a:t>
            </a:r>
            <a:r>
              <a:rPr lang="en-GB" altLang="en-US" sz="2000" b="1" kern="0" dirty="0">
                <a:solidFill>
                  <a:schemeClr val="bg1"/>
                </a:solidFill>
                <a:latin typeface="Arial"/>
              </a:rPr>
              <a:t> 2001 (</a:t>
            </a:r>
            <a:r>
              <a:rPr lang="ro-RO" altLang="en-US" sz="2000" b="1" kern="0" dirty="0">
                <a:solidFill>
                  <a:schemeClr val="bg1"/>
                </a:solidFill>
                <a:latin typeface="Arial"/>
              </a:rPr>
              <a:t>cea mai veche rețea de agenții de asigurare a calității din </a:t>
            </a:r>
            <a:r>
              <a:rPr lang="en-GB" altLang="en-US" sz="2000" b="1" kern="0" dirty="0" err="1">
                <a:solidFill>
                  <a:schemeClr val="bg1"/>
                </a:solidFill>
                <a:latin typeface="Arial"/>
              </a:rPr>
              <a:t>Europ</a:t>
            </a:r>
            <a:r>
              <a:rPr lang="ro-RO" altLang="en-US" sz="2000" b="1" kern="0" dirty="0">
                <a:solidFill>
                  <a:schemeClr val="bg1"/>
                </a:solidFill>
                <a:latin typeface="Arial"/>
              </a:rPr>
              <a:t>a</a:t>
            </a:r>
            <a:r>
              <a:rPr lang="en-GB" altLang="en-US" sz="2000" b="1" kern="0" dirty="0">
                <a:solidFill>
                  <a:schemeClr val="bg1"/>
                </a:solidFill>
                <a:latin typeface="Arial"/>
              </a:rPr>
              <a:t>)</a:t>
            </a:r>
          </a:p>
          <a:p>
            <a:pPr marL="342900" indent="-342900" algn="just">
              <a:lnSpc>
                <a:spcPct val="150000"/>
              </a:lnSpc>
              <a:spcBef>
                <a:spcPct val="20000"/>
              </a:spcBef>
              <a:buFontTx/>
              <a:buChar char="•"/>
              <a:defRPr/>
            </a:pPr>
            <a:endParaRPr lang="en-US" altLang="en-US" sz="400" b="1" kern="0" dirty="0">
              <a:solidFill>
                <a:schemeClr val="bg1"/>
              </a:solidFill>
              <a:latin typeface="Arial"/>
            </a:endParaRPr>
          </a:p>
          <a:p>
            <a:pPr marL="342900" indent="-342900" algn="just">
              <a:spcBef>
                <a:spcPct val="20000"/>
              </a:spcBef>
              <a:buFontTx/>
              <a:buChar char="•"/>
              <a:defRPr/>
            </a:pPr>
            <a:r>
              <a:rPr lang="ro-RO" altLang="en-US" sz="2000" b="1" kern="0" dirty="0">
                <a:solidFill>
                  <a:schemeClr val="bg1"/>
                </a:solidFill>
                <a:latin typeface="Arial"/>
              </a:rPr>
              <a:t>înregistrată</a:t>
            </a:r>
            <a:r>
              <a:rPr lang="en-GB" altLang="en-US" sz="2000" b="1" kern="0" dirty="0">
                <a:solidFill>
                  <a:schemeClr val="bg1"/>
                </a:solidFill>
                <a:latin typeface="Arial"/>
              </a:rPr>
              <a:t> </a:t>
            </a:r>
            <a:r>
              <a:rPr lang="ro-RO" altLang="en-US" sz="2000" b="1" kern="0" dirty="0">
                <a:solidFill>
                  <a:schemeClr val="bg1"/>
                </a:solidFill>
                <a:latin typeface="Arial"/>
              </a:rPr>
              <a:t>î</a:t>
            </a:r>
            <a:r>
              <a:rPr lang="en-GB" altLang="en-US" sz="2000" b="1" kern="0" dirty="0">
                <a:solidFill>
                  <a:schemeClr val="bg1"/>
                </a:solidFill>
                <a:latin typeface="Arial"/>
              </a:rPr>
              <a:t>n Düsseldorf, German</a:t>
            </a:r>
            <a:r>
              <a:rPr lang="ro-RO" altLang="en-US" sz="2000" b="1" kern="0" dirty="0">
                <a:solidFill>
                  <a:schemeClr val="bg1"/>
                </a:solidFill>
                <a:latin typeface="Arial"/>
              </a:rPr>
              <a:t>ia</a:t>
            </a:r>
            <a:endParaRPr lang="en-GB" altLang="en-US" sz="2000" b="1" kern="0" dirty="0">
              <a:solidFill>
                <a:schemeClr val="bg1"/>
              </a:solidFill>
              <a:latin typeface="Arial"/>
            </a:endParaRPr>
          </a:p>
          <a:p>
            <a:pPr marL="342900" indent="-342900" algn="just">
              <a:lnSpc>
                <a:spcPct val="150000"/>
              </a:lnSpc>
              <a:spcBef>
                <a:spcPct val="20000"/>
              </a:spcBef>
              <a:buFontTx/>
              <a:buChar char="•"/>
              <a:defRPr/>
            </a:pPr>
            <a:endParaRPr lang="en-US" altLang="en-US" sz="500" b="1" kern="0" dirty="0">
              <a:solidFill>
                <a:schemeClr val="bg1"/>
              </a:solidFill>
              <a:latin typeface="Arial"/>
            </a:endParaRPr>
          </a:p>
          <a:p>
            <a:pPr marL="342900" indent="-342900" algn="just">
              <a:spcBef>
                <a:spcPct val="20000"/>
              </a:spcBef>
              <a:buFontTx/>
              <a:buChar char="•"/>
              <a:defRPr/>
            </a:pPr>
            <a:r>
              <a:rPr lang="ro-RO" altLang="en-US" sz="2000" b="1" kern="0" dirty="0">
                <a:solidFill>
                  <a:schemeClr val="bg1"/>
                </a:solidFill>
                <a:latin typeface="Arial"/>
              </a:rPr>
              <a:t>o</a:t>
            </a:r>
            <a:r>
              <a:rPr lang="en-GB" altLang="en-US" sz="2000" b="1" kern="0" dirty="0" err="1">
                <a:solidFill>
                  <a:schemeClr val="bg1"/>
                </a:solidFill>
                <a:latin typeface="Arial"/>
              </a:rPr>
              <a:t>rganiza</a:t>
            </a:r>
            <a:r>
              <a:rPr lang="ro-RO" altLang="en-US" sz="2000" b="1" kern="0" dirty="0">
                <a:solidFill>
                  <a:schemeClr val="bg1"/>
                </a:solidFill>
                <a:latin typeface="Arial"/>
              </a:rPr>
              <a:t>ție </a:t>
            </a:r>
            <a:r>
              <a:rPr lang="en-GB" altLang="en-US" sz="2000" b="1" kern="0" dirty="0">
                <a:solidFill>
                  <a:schemeClr val="bg1"/>
                </a:solidFill>
                <a:latin typeface="Arial"/>
              </a:rPr>
              <a:t>non-g</a:t>
            </a:r>
            <a:r>
              <a:rPr lang="ro-RO" altLang="en-US" sz="2000" b="1" kern="0" dirty="0">
                <a:solidFill>
                  <a:schemeClr val="bg1"/>
                </a:solidFill>
                <a:latin typeface="Arial"/>
              </a:rPr>
              <a:t>u</a:t>
            </a:r>
            <a:r>
              <a:rPr lang="en-GB" altLang="en-US" sz="2000" b="1" kern="0" dirty="0" err="1">
                <a:solidFill>
                  <a:schemeClr val="bg1"/>
                </a:solidFill>
                <a:latin typeface="Arial"/>
              </a:rPr>
              <a:t>vern</a:t>
            </a:r>
            <a:r>
              <a:rPr lang="ro-RO" altLang="en-US" sz="2000" b="1" kern="0" dirty="0">
                <a:solidFill>
                  <a:schemeClr val="bg1"/>
                </a:solidFill>
                <a:latin typeface="Arial"/>
              </a:rPr>
              <a:t>amentală</a:t>
            </a:r>
            <a:r>
              <a:rPr lang="en-GB" altLang="en-US" sz="2000" b="1" kern="0" dirty="0">
                <a:solidFill>
                  <a:schemeClr val="bg1"/>
                </a:solidFill>
                <a:latin typeface="Arial"/>
              </a:rPr>
              <a:t> </a:t>
            </a:r>
            <a:r>
              <a:rPr lang="ro-RO" altLang="en-US" sz="2000" b="1" kern="0" dirty="0">
                <a:solidFill>
                  <a:schemeClr val="bg1"/>
                </a:solidFill>
                <a:latin typeface="Arial"/>
              </a:rPr>
              <a:t>și</a:t>
            </a:r>
            <a:r>
              <a:rPr lang="en-GB" altLang="en-US" sz="2000" b="1" kern="0" dirty="0">
                <a:solidFill>
                  <a:schemeClr val="bg1"/>
                </a:solidFill>
                <a:latin typeface="Arial"/>
              </a:rPr>
              <a:t> non-profit</a:t>
            </a:r>
          </a:p>
          <a:p>
            <a:pPr marL="342900" indent="-342900" algn="just">
              <a:spcBef>
                <a:spcPct val="20000"/>
              </a:spcBef>
              <a:buFontTx/>
              <a:buChar char="•"/>
              <a:defRPr/>
            </a:pPr>
            <a:r>
              <a:rPr lang="ro-RO" altLang="en-US" sz="2000" b="1" kern="0" dirty="0">
                <a:solidFill>
                  <a:schemeClr val="bg1"/>
                </a:solidFill>
                <a:latin typeface="Arial"/>
              </a:rPr>
              <a:t>Obiectiv principal</a:t>
            </a:r>
            <a:r>
              <a:rPr lang="en-GB" altLang="en-US" sz="2000" b="1" kern="0" dirty="0">
                <a:solidFill>
                  <a:schemeClr val="bg1"/>
                </a:solidFill>
                <a:latin typeface="Arial"/>
              </a:rPr>
              <a:t>: “</a:t>
            </a:r>
            <a:r>
              <a:rPr lang="ro-RO" altLang="en-US" sz="2000" b="1" kern="0" dirty="0">
                <a:solidFill>
                  <a:schemeClr val="bg1"/>
                </a:solidFill>
                <a:latin typeface="Arial"/>
              </a:rPr>
              <a:t>cooperarea între organizațiile membre în domeniul asigurării calității învățământului superior și contribuția la dezvoltarea Spațiului European al Învățământului Superior</a:t>
            </a:r>
            <a:r>
              <a:rPr lang="en-GB" altLang="en-US" sz="2000" b="1" kern="0" dirty="0">
                <a:solidFill>
                  <a:schemeClr val="bg1"/>
                </a:solidFill>
                <a:latin typeface="Arial"/>
              </a:rPr>
              <a:t>” </a:t>
            </a:r>
          </a:p>
        </p:txBody>
      </p:sp>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20638" y="1062038"/>
            <a:ext cx="9144001" cy="5791200"/>
          </a:xfrm>
          <a:solidFill>
            <a:srgbClr val="006600">
              <a:alpha val="85881"/>
            </a:srgbClr>
          </a:solidFill>
        </p:spPr>
        <p:txBody>
          <a:bodyPr/>
          <a:lstStyle/>
          <a:p>
            <a:pPr marL="0" indent="0" algn="ctr">
              <a:buFont typeface="Arial" charset="0"/>
              <a:buNone/>
            </a:pPr>
            <a:endParaRPr lang="en-US" altLang="en-US" sz="2400" b="1" smtClean="0"/>
          </a:p>
        </p:txBody>
      </p:sp>
      <p:sp>
        <p:nvSpPr>
          <p:cNvPr id="26627" name="TextBox 5"/>
          <p:cNvSpPr txBox="1">
            <a:spLocks noChangeArrowheads="1"/>
          </p:cNvSpPr>
          <p:nvPr/>
        </p:nvSpPr>
        <p:spPr bwMode="auto">
          <a:xfrm>
            <a:off x="381000" y="1143000"/>
            <a:ext cx="6324600" cy="523875"/>
          </a:xfrm>
          <a:prstGeom prst="rect">
            <a:avLst/>
          </a:prstGeom>
          <a:noFill/>
          <a:ln w="9525">
            <a:noFill/>
            <a:miter lim="800000"/>
            <a:headEnd/>
            <a:tailEnd/>
          </a:ln>
        </p:spPr>
        <p:txBody>
          <a:bodyPr>
            <a:spAutoFit/>
          </a:bodyPr>
          <a:lstStyle/>
          <a:p>
            <a:r>
              <a:rPr lang="en-US" altLang="en-US" sz="2800" b="1">
                <a:solidFill>
                  <a:srgbClr val="FFFF00"/>
                </a:solidFill>
              </a:rPr>
              <a:t>2. MEMB</a:t>
            </a:r>
            <a:r>
              <a:rPr lang="ro-RO" altLang="en-US" sz="2800" b="1">
                <a:solidFill>
                  <a:srgbClr val="FFFF00"/>
                </a:solidFill>
              </a:rPr>
              <a:t>RII </a:t>
            </a:r>
            <a:r>
              <a:rPr lang="en-GB" altLang="en-US" sz="2800" b="1">
                <a:solidFill>
                  <a:srgbClr val="FFFF00"/>
                </a:solidFill>
              </a:rPr>
              <a:t>CEENQA</a:t>
            </a:r>
            <a:r>
              <a:rPr lang="en-US" altLang="en-US" sz="2800" b="1">
                <a:solidFill>
                  <a:srgbClr val="FFFF00"/>
                </a:solidFill>
              </a:rPr>
              <a:t> </a:t>
            </a:r>
            <a:endParaRPr lang="en-US" altLang="en-US" sz="2800">
              <a:solidFill>
                <a:srgbClr val="FFFF00"/>
              </a:solidFill>
            </a:endParaRPr>
          </a:p>
        </p:txBody>
      </p:sp>
      <p:sp>
        <p:nvSpPr>
          <p:cNvPr id="26628" name="TextBox 6"/>
          <p:cNvSpPr txBox="1">
            <a:spLocks noChangeArrowheads="1"/>
          </p:cNvSpPr>
          <p:nvPr/>
        </p:nvSpPr>
        <p:spPr bwMode="auto">
          <a:xfrm>
            <a:off x="457200" y="1752600"/>
            <a:ext cx="8382000" cy="523875"/>
          </a:xfrm>
          <a:prstGeom prst="rect">
            <a:avLst/>
          </a:prstGeom>
          <a:noFill/>
          <a:ln w="9525">
            <a:noFill/>
            <a:miter lim="800000"/>
            <a:headEnd/>
            <a:tailEnd/>
          </a:ln>
        </p:spPr>
        <p:txBody>
          <a:bodyPr>
            <a:spAutoFit/>
          </a:bodyPr>
          <a:lstStyle/>
          <a:p>
            <a:r>
              <a:rPr lang="hu-HU" altLang="en-US" sz="2800" b="1">
                <a:solidFill>
                  <a:schemeClr val="bg1"/>
                </a:solidFill>
              </a:rPr>
              <a:t>2</a:t>
            </a:r>
            <a:r>
              <a:rPr lang="en-US" altLang="en-US" sz="2800" b="1">
                <a:solidFill>
                  <a:schemeClr val="bg1"/>
                </a:solidFill>
              </a:rPr>
              <a:t>7</a:t>
            </a:r>
            <a:r>
              <a:rPr lang="hu-HU" altLang="en-US" sz="2800" b="1">
                <a:solidFill>
                  <a:schemeClr val="bg1"/>
                </a:solidFill>
              </a:rPr>
              <a:t> </a:t>
            </a:r>
            <a:r>
              <a:rPr lang="en-US" altLang="en-US" sz="2800" b="1">
                <a:solidFill>
                  <a:schemeClr val="bg1"/>
                </a:solidFill>
              </a:rPr>
              <a:t>memb</a:t>
            </a:r>
            <a:r>
              <a:rPr lang="ro-RO" altLang="en-US" sz="2800" b="1">
                <a:solidFill>
                  <a:schemeClr val="bg1"/>
                </a:solidFill>
              </a:rPr>
              <a:t>ri</a:t>
            </a:r>
            <a:r>
              <a:rPr lang="en-US" altLang="en-US" sz="2800" b="1">
                <a:solidFill>
                  <a:schemeClr val="bg1"/>
                </a:solidFill>
              </a:rPr>
              <a:t> </a:t>
            </a:r>
            <a:r>
              <a:rPr lang="ro-RO" altLang="en-US" sz="2800" b="1">
                <a:solidFill>
                  <a:schemeClr val="bg1"/>
                </a:solidFill>
              </a:rPr>
              <a:t>î</a:t>
            </a:r>
            <a:r>
              <a:rPr lang="en-US" altLang="en-US" sz="2800" b="1">
                <a:solidFill>
                  <a:schemeClr val="bg1"/>
                </a:solidFill>
              </a:rPr>
              <a:t>n </a:t>
            </a:r>
            <a:r>
              <a:rPr lang="hu-HU" altLang="en-US" sz="2800" b="1">
                <a:solidFill>
                  <a:schemeClr val="bg1"/>
                </a:solidFill>
              </a:rPr>
              <a:t>1</a:t>
            </a:r>
            <a:r>
              <a:rPr lang="en-US" altLang="en-US" sz="2800" b="1">
                <a:solidFill>
                  <a:schemeClr val="bg1"/>
                </a:solidFill>
              </a:rPr>
              <a:t>9 </a:t>
            </a:r>
            <a:r>
              <a:rPr lang="ro-RO" altLang="en-US" sz="2800" b="1">
                <a:solidFill>
                  <a:schemeClr val="bg1"/>
                </a:solidFill>
              </a:rPr>
              <a:t>țări</a:t>
            </a:r>
            <a:r>
              <a:rPr lang="en-US" altLang="en-US" sz="2800" b="1">
                <a:solidFill>
                  <a:schemeClr val="bg1"/>
                </a:solidFill>
              </a:rPr>
              <a:t> + 1 memb</a:t>
            </a:r>
            <a:r>
              <a:rPr lang="ro-RO" altLang="en-US" sz="2800" b="1">
                <a:solidFill>
                  <a:schemeClr val="bg1"/>
                </a:solidFill>
              </a:rPr>
              <a:t>ru </a:t>
            </a:r>
            <a:r>
              <a:rPr lang="en-US" altLang="en-US" sz="2800" b="1">
                <a:solidFill>
                  <a:schemeClr val="bg1"/>
                </a:solidFill>
              </a:rPr>
              <a:t>european</a:t>
            </a:r>
            <a:endParaRPr lang="en-US" altLang="en-US">
              <a:solidFill>
                <a:schemeClr val="bg1"/>
              </a:solidFill>
            </a:endParaRPr>
          </a:p>
        </p:txBody>
      </p:sp>
      <p:sp>
        <p:nvSpPr>
          <p:cNvPr id="26629" name="TextBox 12"/>
          <p:cNvSpPr txBox="1">
            <a:spLocks noChangeArrowheads="1"/>
          </p:cNvSpPr>
          <p:nvPr/>
        </p:nvSpPr>
        <p:spPr bwMode="auto">
          <a:xfrm>
            <a:off x="2362200" y="6200775"/>
            <a:ext cx="3962400" cy="400050"/>
          </a:xfrm>
          <a:prstGeom prst="rect">
            <a:avLst/>
          </a:prstGeom>
          <a:noFill/>
          <a:ln w="9525">
            <a:noFill/>
            <a:miter lim="800000"/>
            <a:headEnd/>
            <a:tailEnd/>
          </a:ln>
        </p:spPr>
        <p:txBody>
          <a:bodyPr>
            <a:spAutoFit/>
          </a:bodyPr>
          <a:lstStyle/>
          <a:p>
            <a:r>
              <a:rPr lang="en-US" altLang="en-US" sz="2000" b="1">
                <a:solidFill>
                  <a:srgbClr val="333399"/>
                </a:solidFill>
              </a:rPr>
              <a:t> </a:t>
            </a:r>
            <a:r>
              <a:rPr lang="ro-RO" altLang="en-US" sz="2000" b="1">
                <a:solidFill>
                  <a:srgbClr val="FFFF00"/>
                </a:solidFill>
              </a:rPr>
              <a:t>Rețeaua Europeană </a:t>
            </a:r>
            <a:r>
              <a:rPr lang="en-US" altLang="en-US" sz="2000" b="1">
                <a:solidFill>
                  <a:srgbClr val="FFFF00"/>
                </a:solidFill>
              </a:rPr>
              <a:t>EAPAA</a:t>
            </a:r>
            <a:endParaRPr lang="en-US" altLang="en-US">
              <a:solidFill>
                <a:srgbClr val="FFFF00"/>
              </a:solidFill>
            </a:endParaRPr>
          </a:p>
        </p:txBody>
      </p:sp>
      <p:sp>
        <p:nvSpPr>
          <p:cNvPr id="10" name="TextBox 9"/>
          <p:cNvSpPr txBox="1"/>
          <p:nvPr/>
        </p:nvSpPr>
        <p:spPr>
          <a:xfrm>
            <a:off x="457200" y="2514600"/>
            <a:ext cx="3962400" cy="3632200"/>
          </a:xfrm>
          <a:prstGeom prst="rect">
            <a:avLst/>
          </a:prstGeom>
          <a:noFill/>
        </p:spPr>
        <p:txBody>
          <a:bodyPr>
            <a:spAutoFit/>
          </a:bodyPr>
          <a:lstStyle/>
          <a:p>
            <a:pPr marL="342900" indent="-342900">
              <a:lnSpc>
                <a:spcPct val="90000"/>
              </a:lnSpc>
              <a:spcBef>
                <a:spcPct val="20000"/>
              </a:spcBef>
              <a:buFontTx/>
              <a:buChar char="•"/>
              <a:defRPr/>
            </a:pPr>
            <a:r>
              <a:rPr lang="en-US" altLang="en-US" sz="2000" b="1" kern="0" dirty="0">
                <a:solidFill>
                  <a:srgbClr val="FFFF00"/>
                </a:solidFill>
                <a:latin typeface="Arial"/>
              </a:rPr>
              <a:t>Albania (APAAL)</a:t>
            </a:r>
          </a:p>
          <a:p>
            <a:pPr marL="342900" indent="-342900">
              <a:lnSpc>
                <a:spcPct val="90000"/>
              </a:lnSpc>
              <a:spcBef>
                <a:spcPct val="20000"/>
              </a:spcBef>
              <a:buFontTx/>
              <a:buChar char="•"/>
              <a:defRPr/>
            </a:pPr>
            <a:r>
              <a:rPr lang="en-US" altLang="en-US" sz="2000" b="1" kern="0" dirty="0">
                <a:solidFill>
                  <a:srgbClr val="FFFF00"/>
                </a:solidFill>
                <a:latin typeface="Arial"/>
              </a:rPr>
              <a:t>Austria (AQ)</a:t>
            </a:r>
            <a:endParaRPr lang="en-US" altLang="en-US" sz="2000" kern="0" dirty="0">
              <a:solidFill>
                <a:srgbClr val="FFFF00"/>
              </a:solidFill>
              <a:latin typeface="Arial"/>
            </a:endParaRPr>
          </a:p>
          <a:p>
            <a:pPr marL="342900" indent="-342900">
              <a:lnSpc>
                <a:spcPct val="90000"/>
              </a:lnSpc>
              <a:spcBef>
                <a:spcPct val="20000"/>
              </a:spcBef>
              <a:buFontTx/>
              <a:buChar char="•"/>
              <a:defRPr/>
            </a:pPr>
            <a:r>
              <a:rPr lang="en-US" altLang="en-US" sz="2000" b="1" kern="0" dirty="0">
                <a:solidFill>
                  <a:srgbClr val="FFFF00"/>
                </a:solidFill>
                <a:latin typeface="Arial"/>
              </a:rPr>
              <a:t>Bosnia </a:t>
            </a:r>
            <a:r>
              <a:rPr lang="ro-RO" altLang="en-US" sz="2000" b="1" kern="0" dirty="0">
                <a:solidFill>
                  <a:srgbClr val="FFFF00"/>
                </a:solidFill>
                <a:latin typeface="Arial"/>
              </a:rPr>
              <a:t>și</a:t>
            </a:r>
            <a:r>
              <a:rPr lang="en-US" altLang="en-US" sz="2000" b="1" kern="0" dirty="0">
                <a:solidFill>
                  <a:srgbClr val="FFFF00"/>
                </a:solidFill>
                <a:latin typeface="Arial"/>
              </a:rPr>
              <a:t> Herzegovina</a:t>
            </a:r>
            <a:r>
              <a:rPr lang="en-US" altLang="en-US" sz="2000" kern="0" dirty="0">
                <a:solidFill>
                  <a:srgbClr val="FFFF00"/>
                </a:solidFill>
                <a:latin typeface="Arial"/>
              </a:rPr>
              <a:t> </a:t>
            </a:r>
            <a:r>
              <a:rPr lang="en-US" altLang="en-US" sz="2000" b="1" kern="0" dirty="0">
                <a:solidFill>
                  <a:srgbClr val="FFFF00"/>
                </a:solidFill>
                <a:latin typeface="Arial"/>
              </a:rPr>
              <a:t>(HEA, HEAA)</a:t>
            </a:r>
          </a:p>
          <a:p>
            <a:pPr marL="342900" indent="-342900">
              <a:lnSpc>
                <a:spcPct val="90000"/>
              </a:lnSpc>
              <a:spcBef>
                <a:spcPct val="20000"/>
              </a:spcBef>
              <a:buFontTx/>
              <a:buChar char="•"/>
              <a:defRPr/>
            </a:pPr>
            <a:r>
              <a:rPr lang="en-US" altLang="en-US" sz="2000" b="1" kern="0" dirty="0">
                <a:solidFill>
                  <a:srgbClr val="FFFF00"/>
                </a:solidFill>
                <a:latin typeface="Arial"/>
              </a:rPr>
              <a:t>Bulgaria</a:t>
            </a:r>
            <a:r>
              <a:rPr lang="en-US" altLang="en-US" sz="2000" kern="0" dirty="0">
                <a:solidFill>
                  <a:srgbClr val="FFFF00"/>
                </a:solidFill>
                <a:latin typeface="Arial"/>
              </a:rPr>
              <a:t> </a:t>
            </a:r>
            <a:r>
              <a:rPr lang="en-US" altLang="en-US" sz="2000" b="1" kern="0" dirty="0">
                <a:solidFill>
                  <a:srgbClr val="FFFF00"/>
                </a:solidFill>
                <a:latin typeface="Arial"/>
              </a:rPr>
              <a:t>(</a:t>
            </a:r>
            <a:r>
              <a:rPr lang="de-DE" altLang="en-US" sz="2000" b="1" kern="0" dirty="0">
                <a:solidFill>
                  <a:srgbClr val="FFFF00"/>
                </a:solidFill>
                <a:latin typeface="Arial"/>
              </a:rPr>
              <a:t>NEAA</a:t>
            </a:r>
            <a:r>
              <a:rPr lang="en-US" altLang="en-US" sz="2000" b="1" kern="0" dirty="0">
                <a:solidFill>
                  <a:srgbClr val="FFFF00"/>
                </a:solidFill>
                <a:latin typeface="Arial"/>
              </a:rPr>
              <a:t>)</a:t>
            </a:r>
          </a:p>
          <a:p>
            <a:pPr marL="342900" indent="-342900">
              <a:lnSpc>
                <a:spcPct val="90000"/>
              </a:lnSpc>
              <a:spcBef>
                <a:spcPct val="20000"/>
              </a:spcBef>
              <a:buFontTx/>
              <a:buChar char="•"/>
              <a:defRPr/>
            </a:pPr>
            <a:r>
              <a:rPr lang="en-US" altLang="en-US" sz="2000" b="1" kern="0" dirty="0" err="1">
                <a:solidFill>
                  <a:srgbClr val="FFFF00"/>
                </a:solidFill>
                <a:latin typeface="Arial"/>
              </a:rPr>
              <a:t>Croa</a:t>
            </a:r>
            <a:r>
              <a:rPr lang="ro-RO" altLang="en-US" sz="2000" b="1" kern="0" dirty="0">
                <a:solidFill>
                  <a:srgbClr val="FFFF00"/>
                </a:solidFill>
                <a:latin typeface="Arial"/>
              </a:rPr>
              <a:t>ț</a:t>
            </a:r>
            <a:r>
              <a:rPr lang="en-US" altLang="en-US" sz="2000" b="1" kern="0" dirty="0" err="1">
                <a:solidFill>
                  <a:srgbClr val="FFFF00"/>
                </a:solidFill>
                <a:latin typeface="Arial"/>
              </a:rPr>
              <a:t>ia</a:t>
            </a:r>
            <a:r>
              <a:rPr lang="en-US" altLang="en-US" sz="2000" b="1" kern="0" dirty="0">
                <a:solidFill>
                  <a:srgbClr val="FFFF00"/>
                </a:solidFill>
                <a:latin typeface="Arial"/>
              </a:rPr>
              <a:t> (</a:t>
            </a:r>
            <a:r>
              <a:rPr lang="de-DE" altLang="en-US" sz="2000" b="1" kern="0" dirty="0">
                <a:solidFill>
                  <a:srgbClr val="FFFF00"/>
                </a:solidFill>
                <a:latin typeface="Arial"/>
              </a:rPr>
              <a:t>ASHE</a:t>
            </a:r>
            <a:r>
              <a:rPr lang="en-US" altLang="en-US" sz="2000" b="1" kern="0" dirty="0">
                <a:solidFill>
                  <a:srgbClr val="FFFF00"/>
                </a:solidFill>
                <a:latin typeface="Arial"/>
              </a:rPr>
              <a:t>)</a:t>
            </a:r>
          </a:p>
          <a:p>
            <a:pPr marL="342900" indent="-342900">
              <a:lnSpc>
                <a:spcPct val="90000"/>
              </a:lnSpc>
              <a:spcBef>
                <a:spcPct val="20000"/>
              </a:spcBef>
              <a:buFontTx/>
              <a:buChar char="•"/>
              <a:defRPr/>
            </a:pPr>
            <a:r>
              <a:rPr lang="ro-RO" altLang="en-US" sz="2000" b="1" kern="0" dirty="0">
                <a:solidFill>
                  <a:srgbClr val="FFFF00"/>
                </a:solidFill>
                <a:latin typeface="Arial"/>
              </a:rPr>
              <a:t>Cehia </a:t>
            </a:r>
            <a:r>
              <a:rPr lang="en-US" altLang="en-US" sz="2000" b="1" kern="0" dirty="0">
                <a:solidFill>
                  <a:srgbClr val="FFFF00"/>
                </a:solidFill>
                <a:latin typeface="Arial"/>
              </a:rPr>
              <a:t>(</a:t>
            </a:r>
            <a:r>
              <a:rPr lang="de-DE" altLang="en-US" sz="2000" b="1" kern="0" dirty="0">
                <a:solidFill>
                  <a:srgbClr val="FFFF00"/>
                </a:solidFill>
                <a:latin typeface="Arial"/>
              </a:rPr>
              <a:t>ACCR</a:t>
            </a:r>
            <a:r>
              <a:rPr lang="en-US" altLang="en-US" sz="2000" b="1" kern="0" dirty="0">
                <a:solidFill>
                  <a:srgbClr val="FFFF00"/>
                </a:solidFill>
                <a:latin typeface="Arial"/>
              </a:rPr>
              <a:t>)</a:t>
            </a:r>
          </a:p>
          <a:p>
            <a:pPr marL="342900" indent="-342900">
              <a:lnSpc>
                <a:spcPct val="90000"/>
              </a:lnSpc>
              <a:spcBef>
                <a:spcPct val="20000"/>
              </a:spcBef>
              <a:buFontTx/>
              <a:buChar char="•"/>
              <a:defRPr/>
            </a:pPr>
            <a:r>
              <a:rPr lang="en-US" altLang="en-US" sz="2000" b="1" kern="0" dirty="0">
                <a:solidFill>
                  <a:srgbClr val="FFFF00"/>
                </a:solidFill>
                <a:latin typeface="Arial"/>
              </a:rPr>
              <a:t>Estonia (</a:t>
            </a:r>
            <a:r>
              <a:rPr lang="de-DE" altLang="en-US" sz="2000" b="1" kern="0" dirty="0">
                <a:solidFill>
                  <a:srgbClr val="FFFF00"/>
                </a:solidFill>
                <a:latin typeface="Arial"/>
              </a:rPr>
              <a:t>EKKA</a:t>
            </a:r>
            <a:r>
              <a:rPr lang="en-US" altLang="en-US" sz="2000" b="1" kern="0" dirty="0">
                <a:solidFill>
                  <a:srgbClr val="FFFF00"/>
                </a:solidFill>
                <a:latin typeface="Arial"/>
              </a:rPr>
              <a:t>)</a:t>
            </a:r>
          </a:p>
          <a:p>
            <a:pPr marL="342900" indent="-342900">
              <a:lnSpc>
                <a:spcPct val="90000"/>
              </a:lnSpc>
              <a:spcBef>
                <a:spcPct val="20000"/>
              </a:spcBef>
              <a:buFontTx/>
              <a:buChar char="•"/>
              <a:defRPr/>
            </a:pPr>
            <a:r>
              <a:rPr lang="en-US" altLang="en-US" sz="2000" b="1" kern="0" dirty="0">
                <a:solidFill>
                  <a:srgbClr val="FFFF00"/>
                </a:solidFill>
                <a:latin typeface="Arial"/>
              </a:rPr>
              <a:t>German</a:t>
            </a:r>
            <a:r>
              <a:rPr lang="ro-RO" altLang="en-US" sz="2000" b="1" kern="0" dirty="0">
                <a:solidFill>
                  <a:srgbClr val="FFFF00"/>
                </a:solidFill>
                <a:latin typeface="Arial"/>
              </a:rPr>
              <a:t>ia</a:t>
            </a:r>
            <a:r>
              <a:rPr lang="en-US" altLang="en-US" sz="2000" kern="0" dirty="0">
                <a:solidFill>
                  <a:srgbClr val="FFFF00"/>
                </a:solidFill>
                <a:latin typeface="Arial"/>
              </a:rPr>
              <a:t> (</a:t>
            </a:r>
            <a:r>
              <a:rPr lang="en-US" altLang="en-US" sz="2000" b="1" kern="0" dirty="0">
                <a:solidFill>
                  <a:srgbClr val="FFFF00"/>
                </a:solidFill>
                <a:latin typeface="Arial"/>
              </a:rPr>
              <a:t>ACQUIN, ASIIN, FIBAA, AHPGS)</a:t>
            </a:r>
            <a:endParaRPr lang="hu-HU" altLang="en-US" sz="2000" b="1" kern="0" dirty="0">
              <a:solidFill>
                <a:srgbClr val="FFFF00"/>
              </a:solidFill>
              <a:latin typeface="Arial"/>
            </a:endParaRPr>
          </a:p>
          <a:p>
            <a:pPr marL="342900" indent="-342900">
              <a:lnSpc>
                <a:spcPct val="90000"/>
              </a:lnSpc>
              <a:spcBef>
                <a:spcPct val="20000"/>
              </a:spcBef>
              <a:buFontTx/>
              <a:buChar char="•"/>
              <a:defRPr/>
            </a:pPr>
            <a:r>
              <a:rPr lang="ro-RO" altLang="en-US" sz="2000" b="1" kern="0" dirty="0">
                <a:solidFill>
                  <a:srgbClr val="FFFF00"/>
                </a:solidFill>
                <a:latin typeface="Arial"/>
              </a:rPr>
              <a:t>Ungaria</a:t>
            </a:r>
            <a:r>
              <a:rPr lang="en-US" altLang="en-US" sz="2000" kern="0" dirty="0">
                <a:solidFill>
                  <a:srgbClr val="FFFF00"/>
                </a:solidFill>
                <a:latin typeface="Arial"/>
              </a:rPr>
              <a:t> </a:t>
            </a:r>
            <a:r>
              <a:rPr lang="en-US" altLang="en-US" sz="2000" b="1" kern="0" dirty="0">
                <a:solidFill>
                  <a:srgbClr val="FFFF00"/>
                </a:solidFill>
                <a:latin typeface="Arial"/>
              </a:rPr>
              <a:t>(</a:t>
            </a:r>
            <a:r>
              <a:rPr lang="de-DE" altLang="en-US" sz="2000" b="1" kern="0" dirty="0">
                <a:solidFill>
                  <a:srgbClr val="FFFF00"/>
                </a:solidFill>
                <a:latin typeface="Arial"/>
              </a:rPr>
              <a:t>HAC</a:t>
            </a:r>
            <a:r>
              <a:rPr lang="en-US" altLang="en-US" sz="2000" b="1" kern="0" dirty="0">
                <a:solidFill>
                  <a:srgbClr val="FFFF00"/>
                </a:solidFill>
                <a:latin typeface="Arial"/>
              </a:rPr>
              <a:t>)</a:t>
            </a:r>
            <a:endParaRPr lang="en-US" dirty="0">
              <a:solidFill>
                <a:srgbClr val="FFFF00"/>
              </a:solidFill>
            </a:endParaRPr>
          </a:p>
        </p:txBody>
      </p:sp>
      <p:sp>
        <p:nvSpPr>
          <p:cNvPr id="11" name="TextBox 10"/>
          <p:cNvSpPr txBox="1"/>
          <p:nvPr/>
        </p:nvSpPr>
        <p:spPr>
          <a:xfrm>
            <a:off x="5105400" y="2514600"/>
            <a:ext cx="3429000" cy="4062413"/>
          </a:xfrm>
          <a:prstGeom prst="rect">
            <a:avLst/>
          </a:prstGeom>
          <a:noFill/>
        </p:spPr>
        <p:txBody>
          <a:bodyPr>
            <a:spAutoFit/>
          </a:bodyPr>
          <a:lstStyle/>
          <a:p>
            <a:pPr marL="342900" indent="-342900">
              <a:lnSpc>
                <a:spcPct val="90000"/>
              </a:lnSpc>
              <a:spcBef>
                <a:spcPct val="20000"/>
              </a:spcBef>
              <a:buFontTx/>
              <a:buChar char="•"/>
              <a:defRPr/>
            </a:pPr>
            <a:r>
              <a:rPr lang="en-US" altLang="en-US" sz="2000" b="1" kern="0" dirty="0">
                <a:solidFill>
                  <a:srgbClr val="FFFF00"/>
                </a:solidFill>
                <a:latin typeface="Arial"/>
              </a:rPr>
              <a:t>Kosovo (</a:t>
            </a:r>
            <a:r>
              <a:rPr lang="de-DE" altLang="en-US" sz="2000" b="1" kern="0" dirty="0">
                <a:solidFill>
                  <a:srgbClr val="FFFF00"/>
                </a:solidFill>
                <a:latin typeface="Arial"/>
              </a:rPr>
              <a:t>KAA</a:t>
            </a:r>
            <a:r>
              <a:rPr lang="en-US" altLang="en-US" sz="2000" b="1" kern="0" dirty="0">
                <a:solidFill>
                  <a:srgbClr val="FFFF00"/>
                </a:solidFill>
                <a:latin typeface="Arial"/>
              </a:rPr>
              <a:t>)</a:t>
            </a:r>
          </a:p>
          <a:p>
            <a:pPr marL="342900" indent="-342900">
              <a:lnSpc>
                <a:spcPct val="90000"/>
              </a:lnSpc>
              <a:spcBef>
                <a:spcPct val="20000"/>
              </a:spcBef>
              <a:buFontTx/>
              <a:buChar char="•"/>
              <a:defRPr/>
            </a:pPr>
            <a:r>
              <a:rPr lang="en-US" altLang="en-US" sz="2000" b="1" kern="0" dirty="0" err="1">
                <a:solidFill>
                  <a:srgbClr val="FFFF00"/>
                </a:solidFill>
                <a:latin typeface="Arial"/>
              </a:rPr>
              <a:t>Lituania</a:t>
            </a:r>
            <a:r>
              <a:rPr lang="en-US" altLang="en-US" sz="2000" b="1" kern="0" dirty="0">
                <a:solidFill>
                  <a:srgbClr val="FFFF00"/>
                </a:solidFill>
                <a:latin typeface="Arial"/>
              </a:rPr>
              <a:t> (</a:t>
            </a:r>
            <a:r>
              <a:rPr lang="de-DE" altLang="en-US" sz="2000" b="1" kern="0" dirty="0">
                <a:solidFill>
                  <a:srgbClr val="FFFF00"/>
                </a:solidFill>
                <a:latin typeface="Arial"/>
              </a:rPr>
              <a:t>SKVC</a:t>
            </a:r>
            <a:r>
              <a:rPr lang="en-US" altLang="en-US" sz="2000" b="1" kern="0" dirty="0">
                <a:solidFill>
                  <a:srgbClr val="FFFF00"/>
                </a:solidFill>
                <a:latin typeface="Arial"/>
              </a:rPr>
              <a:t>)</a:t>
            </a:r>
          </a:p>
          <a:p>
            <a:pPr marL="342900" indent="-342900">
              <a:lnSpc>
                <a:spcPct val="90000"/>
              </a:lnSpc>
              <a:spcBef>
                <a:spcPct val="20000"/>
              </a:spcBef>
              <a:buFontTx/>
              <a:buChar char="•"/>
              <a:defRPr/>
            </a:pPr>
            <a:r>
              <a:rPr lang="ro-RO" altLang="en-US" sz="2000" b="1" kern="0" dirty="0">
                <a:solidFill>
                  <a:srgbClr val="FFFF00"/>
                </a:solidFill>
                <a:latin typeface="Arial"/>
              </a:rPr>
              <a:t>Letonia</a:t>
            </a:r>
            <a:r>
              <a:rPr lang="en-US" altLang="en-US" sz="2000" b="1" kern="0" dirty="0">
                <a:solidFill>
                  <a:srgbClr val="FFFF00"/>
                </a:solidFill>
                <a:latin typeface="Arial"/>
              </a:rPr>
              <a:t> (AIKNC)</a:t>
            </a:r>
          </a:p>
          <a:p>
            <a:pPr marL="342900" indent="-342900">
              <a:lnSpc>
                <a:spcPct val="90000"/>
              </a:lnSpc>
              <a:spcBef>
                <a:spcPct val="20000"/>
              </a:spcBef>
              <a:buFontTx/>
              <a:buChar char="•"/>
              <a:defRPr/>
            </a:pPr>
            <a:r>
              <a:rPr lang="ro-RO" altLang="en-US" sz="2000" b="1" kern="0" dirty="0">
                <a:solidFill>
                  <a:srgbClr val="FFFF00"/>
                </a:solidFill>
                <a:latin typeface="Arial"/>
              </a:rPr>
              <a:t>Cipru de Nord </a:t>
            </a:r>
            <a:r>
              <a:rPr lang="en-US" altLang="en-US" sz="2000" b="1" kern="0" dirty="0">
                <a:solidFill>
                  <a:srgbClr val="FFFF00"/>
                </a:solidFill>
                <a:latin typeface="Arial"/>
              </a:rPr>
              <a:t>(</a:t>
            </a:r>
            <a:r>
              <a:rPr lang="de-DE" altLang="en-US" sz="2000" b="1" kern="0" dirty="0">
                <a:solidFill>
                  <a:srgbClr val="FFFF00"/>
                </a:solidFill>
                <a:latin typeface="Arial"/>
              </a:rPr>
              <a:t>YÖDAK</a:t>
            </a:r>
            <a:r>
              <a:rPr lang="en-US" altLang="en-US" sz="2000" b="1" kern="0" dirty="0">
                <a:solidFill>
                  <a:srgbClr val="FFFF00"/>
                </a:solidFill>
                <a:latin typeface="Arial"/>
              </a:rPr>
              <a:t>)</a:t>
            </a:r>
          </a:p>
          <a:p>
            <a:pPr marL="342900" indent="-342900">
              <a:lnSpc>
                <a:spcPct val="90000"/>
              </a:lnSpc>
              <a:spcBef>
                <a:spcPct val="20000"/>
              </a:spcBef>
              <a:buFontTx/>
              <a:buChar char="•"/>
              <a:defRPr/>
            </a:pPr>
            <a:r>
              <a:rPr lang="en-US" altLang="en-US" sz="2000" b="1" kern="0" dirty="0">
                <a:solidFill>
                  <a:srgbClr val="FFFF00"/>
                </a:solidFill>
                <a:latin typeface="Arial"/>
              </a:rPr>
              <a:t>Pol</a:t>
            </a:r>
            <a:r>
              <a:rPr lang="ro-RO" altLang="en-US" sz="2000" b="1" kern="0" dirty="0">
                <a:solidFill>
                  <a:srgbClr val="FFFF00"/>
                </a:solidFill>
                <a:latin typeface="Arial"/>
              </a:rPr>
              <a:t>onia</a:t>
            </a:r>
            <a:r>
              <a:rPr lang="en-US" altLang="en-US" sz="2000" b="1" kern="0" dirty="0">
                <a:solidFill>
                  <a:srgbClr val="FFFF00"/>
                </a:solidFill>
                <a:latin typeface="Arial"/>
              </a:rPr>
              <a:t> (UKA, PKA)</a:t>
            </a:r>
          </a:p>
          <a:p>
            <a:pPr marL="342900" indent="-342900">
              <a:lnSpc>
                <a:spcPct val="90000"/>
              </a:lnSpc>
              <a:spcBef>
                <a:spcPct val="20000"/>
              </a:spcBef>
              <a:buFontTx/>
              <a:buChar char="•"/>
              <a:defRPr/>
            </a:pPr>
            <a:r>
              <a:rPr lang="en-US" altLang="en-US" sz="2000" b="1" kern="0" dirty="0">
                <a:solidFill>
                  <a:srgbClr val="FFFF00"/>
                </a:solidFill>
                <a:latin typeface="Arial"/>
              </a:rPr>
              <a:t>Rom</a:t>
            </a:r>
            <a:r>
              <a:rPr lang="ro-RO" altLang="en-US" sz="2000" b="1" kern="0" dirty="0">
                <a:solidFill>
                  <a:srgbClr val="FFFF00"/>
                </a:solidFill>
                <a:latin typeface="Arial"/>
              </a:rPr>
              <a:t>â</a:t>
            </a:r>
            <a:r>
              <a:rPr lang="en-US" altLang="en-US" sz="2000" b="1" kern="0" dirty="0" err="1">
                <a:solidFill>
                  <a:srgbClr val="FFFF00"/>
                </a:solidFill>
                <a:latin typeface="Arial"/>
              </a:rPr>
              <a:t>nia</a:t>
            </a:r>
            <a:r>
              <a:rPr lang="en-US" altLang="en-US" sz="2000" b="1" kern="0" dirty="0">
                <a:solidFill>
                  <a:srgbClr val="FFFF00"/>
                </a:solidFill>
                <a:latin typeface="Arial"/>
              </a:rPr>
              <a:t> (ARACIS)</a:t>
            </a:r>
          </a:p>
          <a:p>
            <a:pPr marL="342900" indent="-342900">
              <a:lnSpc>
                <a:spcPct val="90000"/>
              </a:lnSpc>
              <a:spcBef>
                <a:spcPct val="20000"/>
              </a:spcBef>
              <a:buFontTx/>
              <a:buChar char="•"/>
              <a:defRPr/>
            </a:pPr>
            <a:r>
              <a:rPr lang="en-US" altLang="en-US" sz="2000" b="1" kern="0" dirty="0" err="1">
                <a:solidFill>
                  <a:srgbClr val="FFFF00"/>
                </a:solidFill>
                <a:latin typeface="Arial"/>
              </a:rPr>
              <a:t>Rusia</a:t>
            </a:r>
            <a:r>
              <a:rPr lang="en-US" altLang="en-US" sz="2000" b="1" kern="0" dirty="0">
                <a:solidFill>
                  <a:srgbClr val="FFFF00"/>
                </a:solidFill>
                <a:latin typeface="Arial"/>
              </a:rPr>
              <a:t> (NAA, NCPA, AKKORK)</a:t>
            </a:r>
          </a:p>
          <a:p>
            <a:pPr marL="342900" indent="-342900">
              <a:lnSpc>
                <a:spcPct val="90000"/>
              </a:lnSpc>
              <a:spcBef>
                <a:spcPct val="20000"/>
              </a:spcBef>
              <a:buFontTx/>
              <a:buChar char="•"/>
              <a:defRPr/>
            </a:pPr>
            <a:r>
              <a:rPr lang="en-US" altLang="en-US" sz="2000" b="1" kern="0" dirty="0" err="1">
                <a:solidFill>
                  <a:srgbClr val="FFFF00"/>
                </a:solidFill>
                <a:latin typeface="Arial"/>
              </a:rPr>
              <a:t>Slova</a:t>
            </a:r>
            <a:r>
              <a:rPr lang="ro-RO" altLang="en-US" sz="2000" b="1" kern="0" dirty="0">
                <a:solidFill>
                  <a:srgbClr val="FFFF00"/>
                </a:solidFill>
                <a:latin typeface="Arial"/>
              </a:rPr>
              <a:t>c</a:t>
            </a:r>
            <a:r>
              <a:rPr lang="en-US" altLang="en-US" sz="2000" b="1" kern="0" dirty="0" err="1">
                <a:solidFill>
                  <a:srgbClr val="FFFF00"/>
                </a:solidFill>
                <a:latin typeface="Arial"/>
              </a:rPr>
              <a:t>ia</a:t>
            </a:r>
            <a:r>
              <a:rPr lang="en-US" altLang="en-US" sz="2000" b="1" kern="0" dirty="0">
                <a:solidFill>
                  <a:srgbClr val="FFFF00"/>
                </a:solidFill>
                <a:latin typeface="Arial"/>
              </a:rPr>
              <a:t> (</a:t>
            </a:r>
            <a:r>
              <a:rPr lang="de-DE" altLang="en-US" sz="2000" b="1" kern="0" dirty="0">
                <a:solidFill>
                  <a:srgbClr val="FFFF00"/>
                </a:solidFill>
                <a:latin typeface="Arial"/>
              </a:rPr>
              <a:t>AC</a:t>
            </a:r>
            <a:r>
              <a:rPr lang="en-US" altLang="en-US" sz="2000" b="1" kern="0" dirty="0">
                <a:solidFill>
                  <a:srgbClr val="FFFF00"/>
                </a:solidFill>
                <a:latin typeface="Arial"/>
              </a:rPr>
              <a:t>)</a:t>
            </a:r>
          </a:p>
          <a:p>
            <a:pPr marL="342900" indent="-342900">
              <a:lnSpc>
                <a:spcPct val="90000"/>
              </a:lnSpc>
              <a:spcBef>
                <a:spcPct val="20000"/>
              </a:spcBef>
              <a:buFontTx/>
              <a:buChar char="•"/>
              <a:defRPr/>
            </a:pPr>
            <a:r>
              <a:rPr lang="en-US" altLang="en-US" sz="2000" b="1" kern="0" dirty="0">
                <a:solidFill>
                  <a:srgbClr val="FFFF00"/>
                </a:solidFill>
                <a:latin typeface="Arial"/>
              </a:rPr>
              <a:t>Slovenia (</a:t>
            </a:r>
            <a:r>
              <a:rPr lang="de-DE" altLang="en-US" sz="2000" b="1" kern="0" dirty="0">
                <a:solidFill>
                  <a:srgbClr val="FFFF00"/>
                </a:solidFill>
                <a:latin typeface="Arial"/>
              </a:rPr>
              <a:t>SQAA)</a:t>
            </a:r>
            <a:endParaRPr lang="hu-HU" altLang="en-US" sz="2000" kern="0" dirty="0">
              <a:solidFill>
                <a:srgbClr val="FFFF00"/>
              </a:solidFill>
              <a:latin typeface="Arial"/>
            </a:endParaRPr>
          </a:p>
          <a:p>
            <a:pPr marL="342900" indent="-342900" eaLnBrk="0" hangingPunct="0">
              <a:spcBef>
                <a:spcPct val="20000"/>
              </a:spcBef>
              <a:buFontTx/>
              <a:buChar char="•"/>
              <a:defRPr/>
            </a:pPr>
            <a:r>
              <a:rPr lang="hu-HU" altLang="en-US" sz="2000" b="1" kern="0" dirty="0">
                <a:solidFill>
                  <a:srgbClr val="FFFF00"/>
                </a:solidFill>
                <a:latin typeface="Arial"/>
              </a:rPr>
              <a:t>Turcia</a:t>
            </a:r>
            <a:r>
              <a:rPr lang="de-DE" altLang="en-US" sz="2000" b="1" kern="0" dirty="0">
                <a:solidFill>
                  <a:srgbClr val="FFFF00"/>
                </a:solidFill>
                <a:latin typeface="Arial"/>
              </a:rPr>
              <a:t> (TEPDAD)</a:t>
            </a:r>
            <a:endParaRPr lang="en-US" altLang="en-US" sz="2000" b="1" kern="0" dirty="0">
              <a:solidFill>
                <a:srgbClr val="FFFF00"/>
              </a:solidFill>
              <a:latin typeface="Arial"/>
            </a:endParaRPr>
          </a:p>
          <a:p>
            <a:pPr marL="342900" indent="-342900">
              <a:lnSpc>
                <a:spcPct val="90000"/>
              </a:lnSpc>
              <a:spcBef>
                <a:spcPct val="20000"/>
              </a:spcBef>
              <a:buFontTx/>
              <a:buChar char="•"/>
              <a:defRPr/>
            </a:pPr>
            <a:endParaRPr lang="en-US" altLang="en-US" sz="2000" b="1" kern="0" dirty="0">
              <a:solidFill>
                <a:srgbClr val="FFFF00"/>
              </a:solidFill>
              <a:latin typeface="Arial"/>
            </a:endParaRPr>
          </a:p>
        </p:txBody>
      </p:sp>
      <p:pic>
        <p:nvPicPr>
          <p:cNvPr id="8" name="Picture 2"/>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0" y="0"/>
            <a:ext cx="9144000" cy="1143000"/>
          </a:xfrm>
          <a:prstGeom prst="rect">
            <a:avLst/>
          </a:prstGeom>
        </p:spPr>
      </p:pic>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0" y="1066800"/>
            <a:ext cx="9144000" cy="5791200"/>
          </a:xfrm>
          <a:solidFill>
            <a:srgbClr val="006600">
              <a:alpha val="85881"/>
            </a:srgbClr>
          </a:solidFill>
        </p:spPr>
        <p:txBody>
          <a:bodyPr/>
          <a:lstStyle/>
          <a:p>
            <a:pPr marL="0" indent="0" algn="ctr">
              <a:buFont typeface="Arial" charset="0"/>
              <a:buNone/>
            </a:pPr>
            <a:r>
              <a:rPr lang="ro-RO" altLang="en-US" sz="2400" b="1" smtClean="0">
                <a:solidFill>
                  <a:schemeClr val="bg1"/>
                </a:solidFill>
              </a:rPr>
              <a:t> </a:t>
            </a:r>
            <a:r>
              <a:rPr lang="ro-RO" altLang="en-US" sz="2800" b="1" smtClean="0">
                <a:solidFill>
                  <a:srgbClr val="FFFF00"/>
                </a:solidFill>
              </a:rPr>
              <a:t>Activităţii relevante pentru proiectul QUALITAS</a:t>
            </a:r>
          </a:p>
          <a:p>
            <a:pPr marL="0" indent="0">
              <a:buFont typeface="Arial" charset="0"/>
              <a:buNone/>
            </a:pPr>
            <a:endParaRPr lang="en-US" altLang="en-US" sz="2800" smtClean="0">
              <a:solidFill>
                <a:srgbClr val="FFFF00"/>
              </a:solidFill>
            </a:endParaRPr>
          </a:p>
          <a:p>
            <a:pPr marL="0" indent="0" algn="just">
              <a:buFont typeface="Arial" charset="0"/>
              <a:buNone/>
            </a:pPr>
            <a:r>
              <a:rPr lang="ro-RO" altLang="en-US" sz="2400" smtClean="0">
                <a:solidFill>
                  <a:schemeClr val="bg1"/>
                </a:solidFill>
              </a:rPr>
              <a:t>1. </a:t>
            </a:r>
            <a:r>
              <a:rPr lang="ro-RO" altLang="en-US" sz="2400" b="1" smtClean="0">
                <a:solidFill>
                  <a:schemeClr val="bg1"/>
                </a:solidFill>
              </a:rPr>
              <a:t>Furnizarea de exemple de "bune practici" în asigurarea şi dezvoltarea calităţii în învăţământul superior,</a:t>
            </a:r>
            <a:endParaRPr lang="en-US" altLang="en-US" sz="2400" b="1" smtClean="0">
              <a:solidFill>
                <a:schemeClr val="bg1"/>
              </a:solidFill>
            </a:endParaRPr>
          </a:p>
          <a:p>
            <a:pPr marL="0" indent="0" algn="just">
              <a:buFont typeface="Arial" charset="0"/>
              <a:buNone/>
            </a:pPr>
            <a:r>
              <a:rPr lang="ro-RO" altLang="en-US" sz="2400" b="1" smtClean="0">
                <a:solidFill>
                  <a:schemeClr val="bg1"/>
                </a:solidFill>
              </a:rPr>
              <a:t>2. Organizarea/participarea de seminarii, ateliere de lucru şi conferinţe în domeniul asigurării calităţii educaţiei,</a:t>
            </a:r>
            <a:endParaRPr lang="en-US" altLang="en-US" sz="2400" b="1" smtClean="0">
              <a:solidFill>
                <a:schemeClr val="bg1"/>
              </a:solidFill>
            </a:endParaRPr>
          </a:p>
          <a:p>
            <a:pPr marL="0" indent="0" algn="just">
              <a:buFont typeface="Arial" charset="0"/>
              <a:buNone/>
            </a:pPr>
            <a:r>
              <a:rPr lang="ro-RO" altLang="en-US" sz="2400" b="1" smtClean="0">
                <a:solidFill>
                  <a:schemeClr val="bg1"/>
                </a:solidFill>
              </a:rPr>
              <a:t>3. Facilitarea schimburilor de experţi în domeniul calităţii pe plan european (20),</a:t>
            </a:r>
            <a:endParaRPr lang="en-US" altLang="en-US" sz="2400" b="1" smtClean="0">
              <a:solidFill>
                <a:schemeClr val="bg1"/>
              </a:solidFill>
            </a:endParaRPr>
          </a:p>
          <a:p>
            <a:pPr marL="0" indent="0" algn="just">
              <a:buFont typeface="Arial" charset="0"/>
              <a:buNone/>
            </a:pPr>
            <a:r>
              <a:rPr lang="ro-RO" altLang="en-US" sz="2400" b="1" smtClean="0">
                <a:solidFill>
                  <a:schemeClr val="bg1"/>
                </a:solidFill>
              </a:rPr>
              <a:t>4. Menţinerea relaţiilor cu alte organizaţii europene în domeniul asigurării calităţii educaţiei,</a:t>
            </a:r>
            <a:endParaRPr lang="en-US" altLang="en-US" sz="2400" b="1" smtClean="0">
              <a:solidFill>
                <a:schemeClr val="bg1"/>
              </a:solidFill>
            </a:endParaRPr>
          </a:p>
          <a:p>
            <a:pPr marL="0" indent="0" algn="just">
              <a:buFont typeface="Arial" charset="0"/>
              <a:buNone/>
            </a:pPr>
            <a:r>
              <a:rPr lang="ro-RO" altLang="en-US" sz="2400" b="1" smtClean="0">
                <a:solidFill>
                  <a:schemeClr val="bg1"/>
                </a:solidFill>
              </a:rPr>
              <a:t>5. Menţinerea unui site web, în scopul de informare .</a:t>
            </a:r>
            <a:endParaRPr lang="en-US" altLang="en-US" sz="2400" b="1" smtClean="0">
              <a:solidFill>
                <a:schemeClr val="bg1"/>
              </a:solidFill>
            </a:endParaRPr>
          </a:p>
          <a:p>
            <a:pPr marL="0" indent="0" algn="ctr">
              <a:buFont typeface="Arial" charset="0"/>
              <a:buNone/>
            </a:pPr>
            <a:endParaRPr lang="en-US" altLang="en-US" sz="2400" b="1" smtClean="0"/>
          </a:p>
        </p:txBody>
      </p:sp>
      <p:pic>
        <p:nvPicPr>
          <p:cNvPr id="27651" name="Picture 2"/>
          <p:cNvPicPr>
            <a:picLocks noChangeAspect="1" noChangeArrowheads="1"/>
          </p:cNvPicPr>
          <p:nvPr/>
        </p:nvPicPr>
        <p:blipFill>
          <a:blip r:embed="rId2" cstate="print"/>
          <a:srcRect/>
          <a:stretch>
            <a:fillRect/>
          </a:stretch>
        </p:blipFill>
        <p:spPr bwMode="auto">
          <a:xfrm>
            <a:off x="7938" y="5962650"/>
            <a:ext cx="9136062" cy="895350"/>
          </a:xfrm>
          <a:prstGeom prst="rect">
            <a:avLst/>
          </a:prstGeom>
          <a:noFill/>
          <a:ln w="9525">
            <a:noFill/>
            <a:miter lim="800000"/>
            <a:headEnd/>
            <a:tailEnd/>
          </a:ln>
          <a:effectLst/>
        </p:spPr>
      </p:pic>
      <p:pic>
        <p:nvPicPr>
          <p:cNvPr id="4" name="Picture 2"/>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0" y="0"/>
            <a:ext cx="9144000" cy="1143000"/>
          </a:xfrm>
          <a:prstGeom prst="rect">
            <a:avLst/>
          </a:prstGeom>
        </p:spPr>
      </p:pic>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038600" y="1371600"/>
            <a:ext cx="5334000" cy="1981200"/>
          </a:xfrm>
        </p:spPr>
        <p:txBody>
          <a:bodyPr/>
          <a:lstStyle/>
          <a:p>
            <a:pPr eaLnBrk="1" hangingPunct="1"/>
            <a:r>
              <a:rPr lang="ro-RO" altLang="en-US" sz="2800" dirty="0" smtClean="0">
                <a:solidFill>
                  <a:schemeClr val="bg1"/>
                </a:solidFill>
                <a:latin typeface="Arial" charset="0"/>
                <a:cs typeface="Arial" charset="0"/>
              </a:rPr>
              <a:t>Vă mulţumim pentru atenţie </a:t>
            </a:r>
            <a:br>
              <a:rPr lang="ro-RO" altLang="en-US" sz="2800" dirty="0" smtClean="0">
                <a:solidFill>
                  <a:schemeClr val="bg1"/>
                </a:solidFill>
                <a:latin typeface="Arial" charset="0"/>
                <a:cs typeface="Arial" charset="0"/>
              </a:rPr>
            </a:br>
            <a:r>
              <a:rPr lang="ro-RO" altLang="en-US" sz="2800" dirty="0" smtClean="0">
                <a:solidFill>
                  <a:schemeClr val="bg1"/>
                </a:solidFill>
                <a:latin typeface="Arial" charset="0"/>
                <a:cs typeface="Arial" charset="0"/>
              </a:rPr>
              <a:t>şi vă dorim </a:t>
            </a:r>
            <a:r>
              <a:rPr lang="en-US" altLang="en-US" sz="2800" dirty="0" err="1" smtClean="0">
                <a:solidFill>
                  <a:schemeClr val="bg1"/>
                </a:solidFill>
                <a:latin typeface="Arial" charset="0"/>
                <a:cs typeface="Arial" charset="0"/>
              </a:rPr>
              <a:t>multe</a:t>
            </a:r>
            <a:r>
              <a:rPr lang="en-US" altLang="en-US" sz="2800" dirty="0" smtClean="0">
                <a:solidFill>
                  <a:schemeClr val="bg1"/>
                </a:solidFill>
                <a:latin typeface="Arial" charset="0"/>
                <a:cs typeface="Arial" charset="0"/>
              </a:rPr>
              <a:t> </a:t>
            </a:r>
            <a:r>
              <a:rPr lang="ro-RO" altLang="en-US" sz="2800" dirty="0" smtClean="0">
                <a:solidFill>
                  <a:schemeClr val="bg1"/>
                </a:solidFill>
                <a:latin typeface="Arial" charset="0"/>
                <a:cs typeface="Arial" charset="0"/>
              </a:rPr>
              <a:t>satisfacţii profesionale</a:t>
            </a:r>
            <a:r>
              <a:rPr lang="en-US" altLang="en-US" sz="2800" dirty="0" smtClean="0">
                <a:solidFill>
                  <a:schemeClr val="bg1"/>
                </a:solidFill>
                <a:latin typeface="Arial" charset="0"/>
                <a:cs typeface="Arial" charset="0"/>
              </a:rPr>
              <a:t>!</a:t>
            </a:r>
            <a:r>
              <a:rPr lang="ro-RO" altLang="en-US" sz="2800" dirty="0" smtClean="0">
                <a:solidFill>
                  <a:schemeClr val="bg1"/>
                </a:solidFill>
                <a:latin typeface="Arial" charset="0"/>
                <a:cs typeface="Arial" charset="0"/>
              </a:rPr>
              <a:t> </a:t>
            </a:r>
            <a:endParaRPr lang="en-US" altLang="en-US" sz="2800" dirty="0" smtClean="0">
              <a:solidFill>
                <a:schemeClr val="bg1"/>
              </a:solidFill>
              <a:latin typeface="Arial" charset="0"/>
              <a:cs typeface="Arial" charset="0"/>
            </a:endParaRPr>
          </a:p>
        </p:txBody>
      </p:sp>
      <p:sp>
        <p:nvSpPr>
          <p:cNvPr id="5" name="Title 1"/>
          <p:cNvSpPr txBox="1">
            <a:spLocks/>
          </p:cNvSpPr>
          <p:nvPr/>
        </p:nvSpPr>
        <p:spPr>
          <a:xfrm>
            <a:off x="2286000" y="6172200"/>
            <a:ext cx="5334000" cy="685800"/>
          </a:xfrm>
          <a:prstGeom prst="rect">
            <a:avLst/>
          </a:prstGeom>
        </p:spPr>
        <p:txBody>
          <a:bodyPr anchor="ctr">
            <a:normAutofit/>
          </a:bodyPr>
          <a:lstStyle/>
          <a:p>
            <a:pPr algn="ctr" fontAlgn="auto">
              <a:spcAft>
                <a:spcPts val="0"/>
              </a:spcAft>
              <a:defRPr/>
            </a:pPr>
            <a:r>
              <a:rPr lang="en-US" sz="1600" dirty="0" err="1" smtClean="0">
                <a:solidFill>
                  <a:schemeClr val="bg1"/>
                </a:solidFill>
                <a:latin typeface="Arial" pitchFamily="34" charset="0"/>
                <a:ea typeface="+mj-ea"/>
                <a:cs typeface="Arial" pitchFamily="34" charset="0"/>
              </a:rPr>
              <a:t>Bucuresti</a:t>
            </a:r>
            <a:r>
              <a:rPr lang="ro-RO" sz="1600" dirty="0" smtClean="0">
                <a:solidFill>
                  <a:schemeClr val="bg1"/>
                </a:solidFill>
                <a:latin typeface="Arial" pitchFamily="34" charset="0"/>
                <a:ea typeface="+mj-ea"/>
                <a:cs typeface="Arial" pitchFamily="34" charset="0"/>
              </a:rPr>
              <a:t>, </a:t>
            </a:r>
            <a:r>
              <a:rPr lang="en-US" sz="1600" dirty="0" smtClean="0">
                <a:solidFill>
                  <a:schemeClr val="bg1"/>
                </a:solidFill>
                <a:latin typeface="Arial" pitchFamily="34" charset="0"/>
                <a:ea typeface="+mj-ea"/>
                <a:cs typeface="Arial" pitchFamily="34" charset="0"/>
              </a:rPr>
              <a:t>19 – 20 </a:t>
            </a:r>
            <a:r>
              <a:rPr lang="en-US" sz="1600" dirty="0" err="1" smtClean="0">
                <a:solidFill>
                  <a:schemeClr val="bg1"/>
                </a:solidFill>
                <a:latin typeface="Arial" pitchFamily="34" charset="0"/>
                <a:ea typeface="+mj-ea"/>
                <a:cs typeface="Arial" pitchFamily="34" charset="0"/>
              </a:rPr>
              <a:t>martie</a:t>
            </a:r>
            <a:r>
              <a:rPr lang="en-US" sz="1600" dirty="0" smtClean="0">
                <a:solidFill>
                  <a:schemeClr val="bg1"/>
                </a:solidFill>
                <a:latin typeface="Arial" pitchFamily="34" charset="0"/>
                <a:ea typeface="+mj-ea"/>
                <a:cs typeface="Arial" pitchFamily="34" charset="0"/>
              </a:rPr>
              <a:t> </a:t>
            </a:r>
            <a:r>
              <a:rPr lang="ro-RO" sz="1600" dirty="0" smtClean="0">
                <a:solidFill>
                  <a:schemeClr val="bg1"/>
                </a:solidFill>
                <a:latin typeface="Arial" pitchFamily="34" charset="0"/>
                <a:ea typeface="+mj-ea"/>
                <a:cs typeface="Arial" pitchFamily="34" charset="0"/>
              </a:rPr>
              <a:t>201</a:t>
            </a:r>
            <a:r>
              <a:rPr lang="en-US" sz="1600" dirty="0" smtClean="0">
                <a:solidFill>
                  <a:schemeClr val="bg1"/>
                </a:solidFill>
                <a:latin typeface="Arial" pitchFamily="34" charset="0"/>
                <a:ea typeface="+mj-ea"/>
                <a:cs typeface="Arial" pitchFamily="34" charset="0"/>
              </a:rPr>
              <a:t>5</a:t>
            </a:r>
            <a:endParaRPr lang="en-US" sz="1600" dirty="0">
              <a:solidFill>
                <a:schemeClr val="bg1"/>
              </a:solidFill>
              <a:latin typeface="Arial" pitchFamily="34" charset="0"/>
              <a:ea typeface="+mj-ea"/>
              <a:cs typeface="Arial" pitchFamily="34" charset="0"/>
            </a:endParaRPr>
          </a:p>
        </p:txBody>
      </p:sp>
      <p:pic>
        <p:nvPicPr>
          <p:cNvPr id="4" name="Picture 2"/>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0" y="0"/>
            <a:ext cx="9144000" cy="1143000"/>
          </a:xfrm>
          <a:prstGeom prst="rect">
            <a:avLst/>
          </a:prstGeom>
        </p:spPr>
      </p:pic>
    </p:spTree>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Grp="1" noChangeAspect="1" noChangeArrowheads="1"/>
          </p:cNvPicPr>
          <p:nvPr>
            <p:ph idx="1"/>
          </p:nvPr>
        </p:nvPicPr>
        <p:blipFill>
          <a:blip r:embed="rId2" cstate="print"/>
          <a:srcRect/>
          <a:stretch>
            <a:fillRect/>
          </a:stretch>
        </p:blipFill>
        <p:spPr>
          <a:xfrm>
            <a:off x="0" y="1066800"/>
            <a:ext cx="9144000" cy="5791200"/>
          </a:xfrm>
          <a:noFill/>
        </p:spPr>
      </p:pic>
      <p:sp>
        <p:nvSpPr>
          <p:cNvPr id="29699" name="TextBox 5"/>
          <p:cNvSpPr txBox="1">
            <a:spLocks noChangeArrowheads="1"/>
          </p:cNvSpPr>
          <p:nvPr/>
        </p:nvSpPr>
        <p:spPr bwMode="auto">
          <a:xfrm>
            <a:off x="381000" y="1143000"/>
            <a:ext cx="8458200" cy="1754188"/>
          </a:xfrm>
          <a:prstGeom prst="rect">
            <a:avLst/>
          </a:prstGeom>
          <a:noFill/>
          <a:ln w="9525">
            <a:noFill/>
            <a:miter lim="800000"/>
            <a:headEnd/>
            <a:tailEnd/>
          </a:ln>
        </p:spPr>
        <p:txBody>
          <a:bodyPr>
            <a:spAutoFit/>
          </a:bodyPr>
          <a:lstStyle/>
          <a:p>
            <a:pPr algn="ctr"/>
            <a:r>
              <a:rPr lang="ro-RO" altLang="en-US" sz="2400" b="1">
                <a:solidFill>
                  <a:srgbClr val="FFFF00"/>
                </a:solidFill>
              </a:rPr>
              <a:t>Mulțumiri suplimentare colegilor care în ultimile 5 luni au contribuit substanțial la </a:t>
            </a:r>
          </a:p>
          <a:p>
            <a:pPr algn="ctr"/>
            <a:r>
              <a:rPr lang="ro-RO" altLang="en-US" sz="2400" b="1">
                <a:solidFill>
                  <a:srgbClr val="FFFF00"/>
                </a:solidFill>
              </a:rPr>
              <a:t>restructurarea proiectului QUALITAS</a:t>
            </a:r>
          </a:p>
          <a:p>
            <a:endParaRPr lang="ro-RO" altLang="en-US">
              <a:solidFill>
                <a:srgbClr val="FFFF00"/>
              </a:solidFill>
            </a:endParaRPr>
          </a:p>
          <a:p>
            <a:endParaRPr lang="en-US" altLang="en-US">
              <a:solidFill>
                <a:srgbClr val="FFFF00"/>
              </a:solidFill>
            </a:endParaRPr>
          </a:p>
        </p:txBody>
      </p:sp>
      <p:sp>
        <p:nvSpPr>
          <p:cNvPr id="29700" name="TextBox 6"/>
          <p:cNvSpPr txBox="1">
            <a:spLocks noChangeArrowheads="1"/>
          </p:cNvSpPr>
          <p:nvPr/>
        </p:nvSpPr>
        <p:spPr bwMode="auto">
          <a:xfrm>
            <a:off x="193675" y="4622800"/>
            <a:ext cx="8610600" cy="922338"/>
          </a:xfrm>
          <a:prstGeom prst="rect">
            <a:avLst/>
          </a:prstGeom>
          <a:noFill/>
          <a:ln w="9525">
            <a:noFill/>
            <a:miter lim="800000"/>
            <a:headEnd/>
            <a:tailEnd/>
          </a:ln>
        </p:spPr>
        <p:txBody>
          <a:bodyPr>
            <a:spAutoFit/>
          </a:bodyPr>
          <a:lstStyle/>
          <a:p>
            <a:r>
              <a:rPr lang="ro-RO" altLang="en-US">
                <a:solidFill>
                  <a:srgbClr val="FFFF00"/>
                </a:solidFill>
              </a:rPr>
              <a:t>			</a:t>
            </a:r>
          </a:p>
          <a:p>
            <a:r>
              <a:rPr lang="ro-RO" altLang="en-US">
                <a:solidFill>
                  <a:srgbClr val="FFFF00"/>
                </a:solidFill>
              </a:rPr>
              <a:t>		</a:t>
            </a:r>
          </a:p>
          <a:p>
            <a:r>
              <a:rPr lang="ro-RO" altLang="en-US">
                <a:solidFill>
                  <a:srgbClr val="FFFF00"/>
                </a:solidFill>
              </a:rPr>
              <a:t>			</a:t>
            </a:r>
          </a:p>
        </p:txBody>
      </p:sp>
      <p:sp>
        <p:nvSpPr>
          <p:cNvPr id="29701" name="TextBox 7"/>
          <p:cNvSpPr txBox="1">
            <a:spLocks noChangeArrowheads="1"/>
          </p:cNvSpPr>
          <p:nvPr/>
        </p:nvSpPr>
        <p:spPr bwMode="auto">
          <a:xfrm>
            <a:off x="633413" y="2678113"/>
            <a:ext cx="1828800" cy="369887"/>
          </a:xfrm>
          <a:prstGeom prst="rect">
            <a:avLst/>
          </a:prstGeom>
          <a:noFill/>
          <a:ln w="9525">
            <a:noFill/>
            <a:miter lim="800000"/>
            <a:headEnd/>
            <a:tailEnd/>
          </a:ln>
        </p:spPr>
        <p:txBody>
          <a:bodyPr>
            <a:spAutoFit/>
          </a:bodyPr>
          <a:lstStyle/>
          <a:p>
            <a:r>
              <a:rPr lang="ro-RO" altLang="en-US">
                <a:solidFill>
                  <a:schemeClr val="bg1"/>
                </a:solidFill>
              </a:rPr>
              <a:t>Romița IUCU</a:t>
            </a:r>
            <a:endParaRPr lang="en-US" altLang="en-US">
              <a:solidFill>
                <a:schemeClr val="bg1"/>
              </a:solidFill>
            </a:endParaRPr>
          </a:p>
        </p:txBody>
      </p:sp>
      <p:sp>
        <p:nvSpPr>
          <p:cNvPr id="29702" name="TextBox 9"/>
          <p:cNvSpPr txBox="1">
            <a:spLocks noChangeArrowheads="1"/>
          </p:cNvSpPr>
          <p:nvPr/>
        </p:nvSpPr>
        <p:spPr bwMode="auto">
          <a:xfrm>
            <a:off x="2670175" y="3248025"/>
            <a:ext cx="1828800" cy="369888"/>
          </a:xfrm>
          <a:prstGeom prst="rect">
            <a:avLst/>
          </a:prstGeom>
          <a:noFill/>
          <a:ln w="9525">
            <a:noFill/>
            <a:miter lim="800000"/>
            <a:headEnd/>
            <a:tailEnd/>
          </a:ln>
        </p:spPr>
        <p:txBody>
          <a:bodyPr>
            <a:spAutoFit/>
          </a:bodyPr>
          <a:lstStyle/>
          <a:p>
            <a:r>
              <a:rPr lang="ro-RO" altLang="en-US">
                <a:solidFill>
                  <a:schemeClr val="bg1"/>
                </a:solidFill>
              </a:rPr>
              <a:t>Oana SÂRBU</a:t>
            </a:r>
            <a:endParaRPr lang="en-US" altLang="en-US">
              <a:solidFill>
                <a:schemeClr val="bg1"/>
              </a:solidFill>
            </a:endParaRPr>
          </a:p>
        </p:txBody>
      </p:sp>
      <p:sp>
        <p:nvSpPr>
          <p:cNvPr id="29703" name="TextBox 10"/>
          <p:cNvSpPr txBox="1">
            <a:spLocks noChangeArrowheads="1"/>
          </p:cNvSpPr>
          <p:nvPr/>
        </p:nvSpPr>
        <p:spPr bwMode="auto">
          <a:xfrm>
            <a:off x="4972050" y="3505200"/>
            <a:ext cx="2247900" cy="369888"/>
          </a:xfrm>
          <a:prstGeom prst="rect">
            <a:avLst/>
          </a:prstGeom>
          <a:noFill/>
          <a:ln w="9525">
            <a:noFill/>
            <a:miter lim="800000"/>
            <a:headEnd/>
            <a:tailEnd/>
          </a:ln>
        </p:spPr>
        <p:txBody>
          <a:bodyPr>
            <a:spAutoFit/>
          </a:bodyPr>
          <a:lstStyle/>
          <a:p>
            <a:r>
              <a:rPr lang="ro-RO" altLang="en-US">
                <a:solidFill>
                  <a:schemeClr val="bg1"/>
                </a:solidFill>
              </a:rPr>
              <a:t>Emilia GOGU</a:t>
            </a:r>
            <a:endParaRPr lang="en-US" altLang="en-US">
              <a:solidFill>
                <a:schemeClr val="bg1"/>
              </a:solidFill>
            </a:endParaRPr>
          </a:p>
        </p:txBody>
      </p:sp>
      <p:sp>
        <p:nvSpPr>
          <p:cNvPr id="29704" name="TextBox 11"/>
          <p:cNvSpPr txBox="1">
            <a:spLocks noChangeArrowheads="1"/>
          </p:cNvSpPr>
          <p:nvPr/>
        </p:nvSpPr>
        <p:spPr bwMode="auto">
          <a:xfrm>
            <a:off x="5616575" y="2852738"/>
            <a:ext cx="2133600" cy="369887"/>
          </a:xfrm>
          <a:prstGeom prst="rect">
            <a:avLst/>
          </a:prstGeom>
          <a:noFill/>
          <a:ln w="9525">
            <a:noFill/>
            <a:miter lim="800000"/>
            <a:headEnd/>
            <a:tailEnd/>
          </a:ln>
        </p:spPr>
        <p:txBody>
          <a:bodyPr>
            <a:spAutoFit/>
          </a:bodyPr>
          <a:lstStyle/>
          <a:p>
            <a:r>
              <a:rPr lang="ro-RO" altLang="en-US">
                <a:solidFill>
                  <a:schemeClr val="bg1"/>
                </a:solidFill>
              </a:rPr>
              <a:t>Ștefan STANCIU</a:t>
            </a:r>
          </a:p>
        </p:txBody>
      </p:sp>
      <p:sp>
        <p:nvSpPr>
          <p:cNvPr id="29705" name="TextBox 12"/>
          <p:cNvSpPr txBox="1">
            <a:spLocks noChangeArrowheads="1"/>
          </p:cNvSpPr>
          <p:nvPr/>
        </p:nvSpPr>
        <p:spPr bwMode="auto">
          <a:xfrm>
            <a:off x="647700" y="3689350"/>
            <a:ext cx="1981200" cy="381000"/>
          </a:xfrm>
          <a:prstGeom prst="rect">
            <a:avLst/>
          </a:prstGeom>
          <a:noFill/>
          <a:ln w="9525">
            <a:noFill/>
            <a:miter lim="800000"/>
            <a:headEnd/>
            <a:tailEnd/>
          </a:ln>
        </p:spPr>
        <p:txBody>
          <a:bodyPr>
            <a:spAutoFit/>
          </a:bodyPr>
          <a:lstStyle/>
          <a:p>
            <a:r>
              <a:rPr lang="ro-RO" altLang="en-US">
                <a:solidFill>
                  <a:schemeClr val="bg1"/>
                </a:solidFill>
              </a:rPr>
              <a:t>Mircea NEAGOE</a:t>
            </a:r>
            <a:endParaRPr lang="en-US" altLang="en-US">
              <a:solidFill>
                <a:schemeClr val="bg1"/>
              </a:solidFill>
            </a:endParaRPr>
          </a:p>
        </p:txBody>
      </p:sp>
      <p:sp>
        <p:nvSpPr>
          <p:cNvPr id="29706" name="TextBox 13"/>
          <p:cNvSpPr txBox="1">
            <a:spLocks noChangeArrowheads="1"/>
          </p:cNvSpPr>
          <p:nvPr/>
        </p:nvSpPr>
        <p:spPr bwMode="auto">
          <a:xfrm>
            <a:off x="3460750" y="5221288"/>
            <a:ext cx="2667000" cy="369887"/>
          </a:xfrm>
          <a:prstGeom prst="rect">
            <a:avLst/>
          </a:prstGeom>
          <a:noFill/>
          <a:ln w="9525">
            <a:noFill/>
            <a:miter lim="800000"/>
            <a:headEnd/>
            <a:tailEnd/>
          </a:ln>
        </p:spPr>
        <p:txBody>
          <a:bodyPr>
            <a:spAutoFit/>
          </a:bodyPr>
          <a:lstStyle/>
          <a:p>
            <a:r>
              <a:rPr lang="ro-RO" altLang="en-US">
                <a:solidFill>
                  <a:schemeClr val="bg1"/>
                </a:solidFill>
              </a:rPr>
              <a:t>Anca PRISECARIU </a:t>
            </a:r>
            <a:endParaRPr lang="en-US" altLang="en-US">
              <a:solidFill>
                <a:schemeClr val="bg1"/>
              </a:solidFill>
            </a:endParaRPr>
          </a:p>
        </p:txBody>
      </p:sp>
      <p:sp>
        <p:nvSpPr>
          <p:cNvPr id="29707" name="TextBox 14"/>
          <p:cNvSpPr txBox="1">
            <a:spLocks noChangeArrowheads="1"/>
          </p:cNvSpPr>
          <p:nvPr/>
        </p:nvSpPr>
        <p:spPr bwMode="auto">
          <a:xfrm>
            <a:off x="6427788" y="4899025"/>
            <a:ext cx="1981200" cy="369888"/>
          </a:xfrm>
          <a:prstGeom prst="rect">
            <a:avLst/>
          </a:prstGeom>
          <a:noFill/>
          <a:ln w="9525">
            <a:noFill/>
            <a:miter lim="800000"/>
            <a:headEnd/>
            <a:tailEnd/>
          </a:ln>
        </p:spPr>
        <p:txBody>
          <a:bodyPr>
            <a:spAutoFit/>
          </a:bodyPr>
          <a:lstStyle/>
          <a:p>
            <a:r>
              <a:rPr lang="ro-RO" altLang="en-US">
                <a:solidFill>
                  <a:schemeClr val="bg1"/>
                </a:solidFill>
              </a:rPr>
              <a:t>Radu DAMIAN</a:t>
            </a:r>
            <a:endParaRPr lang="en-US" altLang="en-US">
              <a:solidFill>
                <a:schemeClr val="bg1"/>
              </a:solidFill>
            </a:endParaRPr>
          </a:p>
        </p:txBody>
      </p:sp>
      <p:sp>
        <p:nvSpPr>
          <p:cNvPr id="29708" name="TextBox 15"/>
          <p:cNvSpPr txBox="1">
            <a:spLocks noChangeArrowheads="1"/>
          </p:cNvSpPr>
          <p:nvPr/>
        </p:nvSpPr>
        <p:spPr bwMode="auto">
          <a:xfrm>
            <a:off x="788988" y="5597525"/>
            <a:ext cx="2209800" cy="368300"/>
          </a:xfrm>
          <a:prstGeom prst="rect">
            <a:avLst/>
          </a:prstGeom>
          <a:noFill/>
          <a:ln w="9525">
            <a:noFill/>
            <a:miter lim="800000"/>
            <a:headEnd/>
            <a:tailEnd/>
          </a:ln>
        </p:spPr>
        <p:txBody>
          <a:bodyPr>
            <a:spAutoFit/>
          </a:bodyPr>
          <a:lstStyle/>
          <a:p>
            <a:r>
              <a:rPr lang="ro-RO" altLang="en-US">
                <a:solidFill>
                  <a:schemeClr val="bg1"/>
                </a:solidFill>
              </a:rPr>
              <a:t>Camelia VASILE</a:t>
            </a:r>
          </a:p>
        </p:txBody>
      </p:sp>
      <p:sp>
        <p:nvSpPr>
          <p:cNvPr id="29709" name="TextBox 16"/>
          <p:cNvSpPr txBox="1">
            <a:spLocks noChangeArrowheads="1"/>
          </p:cNvSpPr>
          <p:nvPr/>
        </p:nvSpPr>
        <p:spPr bwMode="auto">
          <a:xfrm>
            <a:off x="3314700" y="4341813"/>
            <a:ext cx="2133600" cy="369887"/>
          </a:xfrm>
          <a:prstGeom prst="rect">
            <a:avLst/>
          </a:prstGeom>
          <a:noFill/>
          <a:ln w="9525">
            <a:noFill/>
            <a:miter lim="800000"/>
            <a:headEnd/>
            <a:tailEnd/>
          </a:ln>
        </p:spPr>
        <p:txBody>
          <a:bodyPr>
            <a:spAutoFit/>
          </a:bodyPr>
          <a:lstStyle/>
          <a:p>
            <a:r>
              <a:rPr lang="ro-RO" altLang="en-US">
                <a:solidFill>
                  <a:schemeClr val="bg1"/>
                </a:solidFill>
              </a:rPr>
              <a:t>Marilena LOLEA</a:t>
            </a:r>
            <a:endParaRPr lang="en-US" altLang="en-US">
              <a:solidFill>
                <a:schemeClr val="bg1"/>
              </a:solidFill>
            </a:endParaRPr>
          </a:p>
        </p:txBody>
      </p:sp>
      <p:sp>
        <p:nvSpPr>
          <p:cNvPr id="29710" name="TextBox 17"/>
          <p:cNvSpPr txBox="1">
            <a:spLocks noChangeArrowheads="1"/>
          </p:cNvSpPr>
          <p:nvPr/>
        </p:nvSpPr>
        <p:spPr bwMode="auto">
          <a:xfrm>
            <a:off x="6096000" y="5791200"/>
            <a:ext cx="2590800" cy="369888"/>
          </a:xfrm>
          <a:prstGeom prst="rect">
            <a:avLst/>
          </a:prstGeom>
          <a:noFill/>
          <a:ln w="9525">
            <a:noFill/>
            <a:miter lim="800000"/>
            <a:headEnd/>
            <a:tailEnd/>
          </a:ln>
        </p:spPr>
        <p:txBody>
          <a:bodyPr>
            <a:spAutoFit/>
          </a:bodyPr>
          <a:lstStyle/>
          <a:p>
            <a:r>
              <a:rPr lang="ro-RO" altLang="en-US">
                <a:solidFill>
                  <a:schemeClr val="bg1"/>
                </a:solidFill>
              </a:rPr>
              <a:t>Adina GHIDURA</a:t>
            </a:r>
            <a:endParaRPr lang="en-US" altLang="en-US">
              <a:solidFill>
                <a:schemeClr val="bg1"/>
              </a:solidFill>
            </a:endParaRPr>
          </a:p>
        </p:txBody>
      </p:sp>
      <p:sp>
        <p:nvSpPr>
          <p:cNvPr id="29711" name="TextBox 18"/>
          <p:cNvSpPr txBox="1">
            <a:spLocks noChangeArrowheads="1"/>
          </p:cNvSpPr>
          <p:nvPr/>
        </p:nvSpPr>
        <p:spPr bwMode="auto">
          <a:xfrm>
            <a:off x="6723063" y="4014788"/>
            <a:ext cx="2081212" cy="381000"/>
          </a:xfrm>
          <a:prstGeom prst="rect">
            <a:avLst/>
          </a:prstGeom>
          <a:noFill/>
          <a:ln w="9525">
            <a:noFill/>
            <a:miter lim="800000"/>
            <a:headEnd/>
            <a:tailEnd/>
          </a:ln>
        </p:spPr>
        <p:txBody>
          <a:bodyPr>
            <a:spAutoFit/>
          </a:bodyPr>
          <a:lstStyle/>
          <a:p>
            <a:r>
              <a:rPr lang="ro-RO" altLang="en-US">
                <a:solidFill>
                  <a:schemeClr val="bg1"/>
                </a:solidFill>
              </a:rPr>
              <a:t>Vasilica STAN</a:t>
            </a:r>
            <a:endParaRPr lang="en-US" altLang="en-US">
              <a:solidFill>
                <a:schemeClr val="bg1"/>
              </a:solidFill>
            </a:endParaRPr>
          </a:p>
        </p:txBody>
      </p:sp>
      <p:sp>
        <p:nvSpPr>
          <p:cNvPr id="29712" name="TextBox 19"/>
          <p:cNvSpPr txBox="1">
            <a:spLocks noChangeArrowheads="1"/>
          </p:cNvSpPr>
          <p:nvPr/>
        </p:nvSpPr>
        <p:spPr bwMode="auto">
          <a:xfrm>
            <a:off x="381000" y="4714875"/>
            <a:ext cx="2362200" cy="368300"/>
          </a:xfrm>
          <a:prstGeom prst="rect">
            <a:avLst/>
          </a:prstGeom>
          <a:noFill/>
          <a:ln w="9525">
            <a:noFill/>
            <a:miter lim="800000"/>
            <a:headEnd/>
            <a:tailEnd/>
          </a:ln>
        </p:spPr>
        <p:txBody>
          <a:bodyPr>
            <a:spAutoFit/>
          </a:bodyPr>
          <a:lstStyle/>
          <a:p>
            <a:r>
              <a:rPr lang="ro-RO" altLang="en-US">
                <a:solidFill>
                  <a:schemeClr val="bg1"/>
                </a:solidFill>
              </a:rPr>
              <a:t>Silvia IORDACHE</a:t>
            </a:r>
          </a:p>
        </p:txBody>
      </p:sp>
      <p:pic>
        <p:nvPicPr>
          <p:cNvPr id="17" name="Picture 2"/>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0" y="0"/>
            <a:ext cx="9144000" cy="1143000"/>
          </a:xfrm>
          <a:prstGeom prst="rect">
            <a:avLst/>
          </a:prstGeom>
        </p:spPr>
      </p:pic>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Proiect cofinanţat din Fondul Social European prin Programul Operaţional Sectorial Dezvoltarea Resurselor Umane 2007 – 2013</a:t>
            </a:r>
            <a:endParaRPr lang="en-US"/>
          </a:p>
        </p:txBody>
      </p:sp>
      <p:sp>
        <p:nvSpPr>
          <p:cNvPr id="6147" name="AutoShape 1034"/>
          <p:cNvSpPr>
            <a:spLocks noChangeArrowheads="1"/>
          </p:cNvSpPr>
          <p:nvPr/>
        </p:nvSpPr>
        <p:spPr bwMode="auto">
          <a:xfrm>
            <a:off x="0" y="1143000"/>
            <a:ext cx="9144000" cy="5715000"/>
          </a:xfrm>
          <a:prstGeom prst="roundRect">
            <a:avLst>
              <a:gd name="adj" fmla="val 16667"/>
            </a:avLst>
          </a:prstGeom>
          <a:solidFill>
            <a:srgbClr val="006600">
              <a:alpha val="90195"/>
            </a:srgbClr>
          </a:solidFill>
          <a:ln w="9525">
            <a:noFill/>
            <a:round/>
            <a:headEnd/>
            <a:tailEnd/>
          </a:ln>
        </p:spPr>
        <p:txBody>
          <a:bodyPr wrap="none" anchor="ctr"/>
          <a:lstStyle/>
          <a:p>
            <a:pPr algn="ctr"/>
            <a:endParaRPr lang="ro-RO" altLang="en-US" sz="2400" b="1">
              <a:solidFill>
                <a:srgbClr val="FFFFFF"/>
              </a:solidFill>
            </a:endParaRPr>
          </a:p>
        </p:txBody>
      </p:sp>
      <p:sp>
        <p:nvSpPr>
          <p:cNvPr id="6" name="Content Placeholder 5"/>
          <p:cNvSpPr>
            <a:spLocks noGrp="1"/>
          </p:cNvSpPr>
          <p:nvPr>
            <p:ph idx="1"/>
          </p:nvPr>
        </p:nvSpPr>
        <p:spPr>
          <a:xfrm>
            <a:off x="228600" y="1143000"/>
            <a:ext cx="8839200" cy="5715000"/>
          </a:xfrm>
        </p:spPr>
        <p:txBody>
          <a:bodyPr/>
          <a:lstStyle/>
          <a:p>
            <a:pPr marL="0" indent="0">
              <a:spcAft>
                <a:spcPts val="0"/>
              </a:spcAft>
              <a:buFont typeface="Arial" charset="0"/>
              <a:buNone/>
              <a:defRPr/>
            </a:pPr>
            <a:r>
              <a:rPr lang="en-US" sz="2800" b="1" dirty="0" err="1" smtClean="0">
                <a:solidFill>
                  <a:schemeClr val="bg1"/>
                </a:solidFill>
                <a:uFill>
                  <a:solidFill>
                    <a:srgbClr val="000000"/>
                  </a:solidFill>
                </a:uFill>
                <a:latin typeface="Arial" panose="020B0604020202020204" pitchFamily="34" charset="0"/>
                <a:ea typeface="Arial Unicode MS"/>
                <a:cs typeface="Arial" panose="020B0604020202020204" pitchFamily="34" charset="0"/>
              </a:rPr>
              <a:t>Contextul</a:t>
            </a:r>
            <a:r>
              <a:rPr lang="en-US" sz="2800" b="1" dirty="0" smtClean="0">
                <a:solidFill>
                  <a:schemeClr val="bg1"/>
                </a:solidFill>
                <a:uFill>
                  <a:solidFill>
                    <a:srgbClr val="000000"/>
                  </a:solidFill>
                </a:uFill>
                <a:latin typeface="Arial" panose="020B0604020202020204" pitchFamily="34" charset="0"/>
                <a:ea typeface="Arial Unicode MS"/>
                <a:cs typeface="Arial" panose="020B0604020202020204" pitchFamily="34" charset="0"/>
              </a:rPr>
              <a:t> politic </a:t>
            </a:r>
            <a:r>
              <a:rPr lang="ro-RO" sz="2800" b="1" dirty="0" err="1">
                <a:solidFill>
                  <a:schemeClr val="bg1"/>
                </a:solidFill>
                <a:uFill>
                  <a:solidFill>
                    <a:srgbClr val="000000"/>
                  </a:solidFill>
                </a:uFill>
                <a:latin typeface="Arial" panose="020B0604020202020204" pitchFamily="34" charset="0"/>
                <a:ea typeface="Arial Unicode MS"/>
                <a:cs typeface="Arial" panose="020B0604020202020204" pitchFamily="34" charset="0"/>
              </a:rPr>
              <a:t>ș</a:t>
            </a:r>
            <a:r>
              <a:rPr lang="en-US" sz="2800" b="1" dirty="0" err="1" smtClean="0">
                <a:solidFill>
                  <a:schemeClr val="bg1"/>
                </a:solidFill>
                <a:uFill>
                  <a:solidFill>
                    <a:srgbClr val="000000"/>
                  </a:solidFill>
                </a:uFill>
                <a:latin typeface="Arial" panose="020B0604020202020204" pitchFamily="34" charset="0"/>
                <a:ea typeface="Arial Unicode MS"/>
                <a:cs typeface="Arial" panose="020B0604020202020204" pitchFamily="34" charset="0"/>
              </a:rPr>
              <a:t>i</a:t>
            </a:r>
            <a:r>
              <a:rPr lang="en-US" sz="2800" b="1" dirty="0" smtClean="0">
                <a:solidFill>
                  <a:schemeClr val="bg1"/>
                </a:solidFill>
                <a:uFill>
                  <a:solidFill>
                    <a:srgbClr val="000000"/>
                  </a:solidFill>
                </a:uFill>
                <a:latin typeface="Arial" panose="020B0604020202020204" pitchFamily="34" charset="0"/>
                <a:ea typeface="Arial Unicode MS"/>
                <a:cs typeface="Arial" panose="020B0604020202020204" pitchFamily="34" charset="0"/>
              </a:rPr>
              <a:t> </a:t>
            </a:r>
            <a:r>
              <a:rPr lang="en-US" sz="2800" b="1" dirty="0" err="1" smtClean="0">
                <a:solidFill>
                  <a:schemeClr val="bg1"/>
                </a:solidFill>
                <a:uFill>
                  <a:solidFill>
                    <a:srgbClr val="000000"/>
                  </a:solidFill>
                </a:uFill>
                <a:latin typeface="Arial" panose="020B0604020202020204" pitchFamily="34" charset="0"/>
                <a:ea typeface="Arial Unicode MS"/>
                <a:cs typeface="Arial" panose="020B0604020202020204" pitchFamily="34" charset="0"/>
              </a:rPr>
              <a:t>politicile</a:t>
            </a:r>
            <a:r>
              <a:rPr lang="en-US" sz="2800" b="1" dirty="0" smtClean="0">
                <a:solidFill>
                  <a:schemeClr val="bg1"/>
                </a:solidFill>
                <a:uFill>
                  <a:solidFill>
                    <a:srgbClr val="000000"/>
                  </a:solidFill>
                </a:uFill>
                <a:latin typeface="Arial" panose="020B0604020202020204" pitchFamily="34" charset="0"/>
                <a:ea typeface="Arial Unicode MS"/>
                <a:cs typeface="Arial" panose="020B0604020202020204" pitchFamily="34" charset="0"/>
              </a:rPr>
              <a:t> </a:t>
            </a:r>
            <a:r>
              <a:rPr lang="en-US" sz="2800" b="1" dirty="0" err="1" smtClean="0">
                <a:solidFill>
                  <a:schemeClr val="bg1"/>
                </a:solidFill>
                <a:uFill>
                  <a:solidFill>
                    <a:srgbClr val="000000"/>
                  </a:solidFill>
                </a:uFill>
                <a:latin typeface="Arial" panose="020B0604020202020204" pitchFamily="34" charset="0"/>
                <a:ea typeface="Arial Unicode MS"/>
                <a:cs typeface="Arial" panose="020B0604020202020204" pitchFamily="34" charset="0"/>
              </a:rPr>
              <a:t>educationale</a:t>
            </a:r>
            <a:endParaRPr lang="en-US" sz="2800" b="1" dirty="0" smtClean="0">
              <a:solidFill>
                <a:schemeClr val="bg1"/>
              </a:solidFill>
              <a:uFill>
                <a:solidFill>
                  <a:srgbClr val="000000"/>
                </a:solidFill>
              </a:uFill>
              <a:latin typeface="Arial" panose="020B0604020202020204" pitchFamily="34" charset="0"/>
              <a:ea typeface="Arial Unicode MS"/>
              <a:cs typeface="Arial" panose="020B0604020202020204" pitchFamily="34" charset="0"/>
            </a:endParaRPr>
          </a:p>
          <a:p>
            <a:pPr marL="0" indent="0">
              <a:spcAft>
                <a:spcPts val="0"/>
              </a:spcAft>
              <a:buFont typeface="Arial" charset="0"/>
              <a:buNone/>
              <a:defRPr/>
            </a:pPr>
            <a:r>
              <a:rPr lang="en-US" sz="1800" dirty="0" err="1" smtClean="0">
                <a:solidFill>
                  <a:srgbClr val="FFFF00"/>
                </a:solidFill>
                <a:uFill>
                  <a:solidFill>
                    <a:srgbClr val="000000"/>
                  </a:solidFill>
                </a:uFill>
                <a:latin typeface="Arial" panose="020B0604020202020204" pitchFamily="34" charset="0"/>
                <a:ea typeface="Arial Unicode MS"/>
                <a:cs typeface="Arial" panose="020B0604020202020204" pitchFamily="34" charset="0"/>
              </a:rPr>
              <a:t>Învățământul</a:t>
            </a:r>
            <a:r>
              <a:rPr lang="en-US" sz="1800" dirty="0" smtClean="0">
                <a:solidFill>
                  <a:srgbClr val="FFFF00"/>
                </a:solidFill>
                <a:uFill>
                  <a:solidFill>
                    <a:srgbClr val="000000"/>
                  </a:solidFill>
                </a:uFill>
                <a:latin typeface="Arial" panose="020B0604020202020204" pitchFamily="34" charset="0"/>
                <a:ea typeface="Arial Unicode MS"/>
                <a:cs typeface="Arial" panose="020B0604020202020204" pitchFamily="34" charset="0"/>
              </a:rPr>
              <a:t> superior </a:t>
            </a:r>
            <a:r>
              <a:rPr lang="en-US" sz="1800" dirty="0" err="1" smtClean="0">
                <a:solidFill>
                  <a:srgbClr val="FFFF00"/>
                </a:solidFill>
                <a:uFill>
                  <a:solidFill>
                    <a:srgbClr val="000000"/>
                  </a:solidFill>
                </a:uFill>
                <a:latin typeface="Arial" panose="020B0604020202020204" pitchFamily="34" charset="0"/>
                <a:ea typeface="Arial Unicode MS"/>
                <a:cs typeface="Arial" panose="020B0604020202020204" pitchFamily="34" charset="0"/>
              </a:rPr>
              <a:t>în</a:t>
            </a:r>
            <a:r>
              <a:rPr lang="en-US" sz="1800" dirty="0" smtClean="0">
                <a:solidFill>
                  <a:srgbClr val="FFFF00"/>
                </a:solidFill>
                <a:uFill>
                  <a:solidFill>
                    <a:srgbClr val="000000"/>
                  </a:solidFill>
                </a:uFill>
                <a:latin typeface="Arial" panose="020B0604020202020204" pitchFamily="34" charset="0"/>
                <a:ea typeface="Arial Unicode MS"/>
                <a:cs typeface="Arial" panose="020B0604020202020204" pitchFamily="34" charset="0"/>
              </a:rPr>
              <a:t> Europa, </a:t>
            </a:r>
            <a:r>
              <a:rPr lang="en-US" sz="1800" dirty="0" err="1" smtClean="0">
                <a:solidFill>
                  <a:srgbClr val="FFFF00"/>
                </a:solidFill>
                <a:uFill>
                  <a:solidFill>
                    <a:srgbClr val="000000"/>
                  </a:solidFill>
                </a:uFill>
                <a:latin typeface="Arial" panose="020B0604020202020204" pitchFamily="34" charset="0"/>
                <a:ea typeface="Arial Unicode MS"/>
                <a:cs typeface="Arial" panose="020B0604020202020204" pitchFamily="34" charset="0"/>
              </a:rPr>
              <a:t>precum</a:t>
            </a:r>
            <a:r>
              <a:rPr lang="en-US" sz="1800" dirty="0" smtClean="0">
                <a:solidFill>
                  <a:srgbClr val="FFFF00"/>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rgbClr val="FFFF00"/>
                </a:solidFill>
                <a:uFill>
                  <a:solidFill>
                    <a:srgbClr val="000000"/>
                  </a:solidFill>
                </a:uFill>
                <a:latin typeface="Arial" panose="020B0604020202020204" pitchFamily="34" charset="0"/>
                <a:ea typeface="Arial Unicode MS"/>
                <a:cs typeface="Arial" panose="020B0604020202020204" pitchFamily="34" charset="0"/>
              </a:rPr>
              <a:t>și</a:t>
            </a:r>
            <a:r>
              <a:rPr lang="en-US" sz="1800" dirty="0" smtClean="0">
                <a:solidFill>
                  <a:srgbClr val="FFFF00"/>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rgbClr val="FFFF00"/>
                </a:solidFill>
                <a:uFill>
                  <a:solidFill>
                    <a:srgbClr val="000000"/>
                  </a:solidFill>
                </a:uFill>
                <a:latin typeface="Arial" panose="020B0604020202020204" pitchFamily="34" charset="0"/>
                <a:ea typeface="Arial Unicode MS"/>
                <a:cs typeface="Arial" panose="020B0604020202020204" pitchFamily="34" charset="0"/>
              </a:rPr>
              <a:t>fiecare</a:t>
            </a:r>
            <a:r>
              <a:rPr lang="en-US" sz="1800" dirty="0" smtClean="0">
                <a:solidFill>
                  <a:srgbClr val="FFFF00"/>
                </a:solidFill>
                <a:uFill>
                  <a:solidFill>
                    <a:srgbClr val="000000"/>
                  </a:solidFill>
                </a:uFill>
                <a:latin typeface="Arial" panose="020B0604020202020204" pitchFamily="34" charset="0"/>
                <a:ea typeface="Arial Unicode MS"/>
                <a:cs typeface="Arial" panose="020B0604020202020204" pitchFamily="34" charset="0"/>
              </a:rPr>
              <a:t> din </a:t>
            </a:r>
            <a:r>
              <a:rPr lang="en-US" sz="1800" dirty="0" err="1" smtClean="0">
                <a:solidFill>
                  <a:srgbClr val="FFFF00"/>
                </a:solidFill>
                <a:uFill>
                  <a:solidFill>
                    <a:srgbClr val="000000"/>
                  </a:solidFill>
                </a:uFill>
                <a:latin typeface="Arial" panose="020B0604020202020204" pitchFamily="34" charset="0"/>
                <a:ea typeface="Arial Unicode MS"/>
                <a:cs typeface="Arial" panose="020B0604020202020204" pitchFamily="34" charset="0"/>
              </a:rPr>
              <a:t>sistemele</a:t>
            </a:r>
            <a:r>
              <a:rPr lang="en-US" sz="1800" dirty="0" smtClean="0">
                <a:solidFill>
                  <a:srgbClr val="FFFF00"/>
                </a:solidFill>
                <a:uFill>
                  <a:solidFill>
                    <a:srgbClr val="000000"/>
                  </a:solidFill>
                </a:uFill>
                <a:latin typeface="Arial" panose="020B0604020202020204" pitchFamily="34" charset="0"/>
                <a:ea typeface="Arial Unicode MS"/>
                <a:cs typeface="Arial" panose="020B0604020202020204" pitchFamily="34" charset="0"/>
              </a:rPr>
              <a:t> de </a:t>
            </a:r>
            <a:r>
              <a:rPr lang="en-US" sz="1800" dirty="0" err="1" smtClean="0">
                <a:solidFill>
                  <a:srgbClr val="FFFF00"/>
                </a:solidFill>
                <a:uFill>
                  <a:solidFill>
                    <a:srgbClr val="000000"/>
                  </a:solidFill>
                </a:uFill>
                <a:latin typeface="Arial" panose="020B0604020202020204" pitchFamily="34" charset="0"/>
                <a:ea typeface="Arial Unicode MS"/>
                <a:cs typeface="Arial" panose="020B0604020202020204" pitchFamily="34" charset="0"/>
              </a:rPr>
              <a:t>învățământ</a:t>
            </a:r>
            <a:r>
              <a:rPr lang="en-US" sz="1800" dirty="0" smtClean="0">
                <a:solidFill>
                  <a:srgbClr val="FFFF00"/>
                </a:solidFill>
                <a:uFill>
                  <a:solidFill>
                    <a:srgbClr val="000000"/>
                  </a:solidFill>
                </a:uFill>
                <a:latin typeface="Arial" panose="020B0604020202020204" pitchFamily="34" charset="0"/>
                <a:ea typeface="Arial Unicode MS"/>
                <a:cs typeface="Arial" panose="020B0604020202020204" pitchFamily="34" charset="0"/>
              </a:rPr>
              <a:t> superior din EHEA se </a:t>
            </a:r>
            <a:r>
              <a:rPr lang="en-US" sz="1800" dirty="0" err="1" smtClean="0">
                <a:solidFill>
                  <a:srgbClr val="FFFF00"/>
                </a:solidFill>
                <a:uFill>
                  <a:solidFill>
                    <a:srgbClr val="000000"/>
                  </a:solidFill>
                </a:uFill>
                <a:latin typeface="Arial" panose="020B0604020202020204" pitchFamily="34" charset="0"/>
                <a:ea typeface="Arial Unicode MS"/>
                <a:cs typeface="Arial" panose="020B0604020202020204" pitchFamily="34" charset="0"/>
              </a:rPr>
              <a:t>confrunta</a:t>
            </a:r>
            <a:r>
              <a:rPr lang="en-US" sz="1800" dirty="0" smtClean="0">
                <a:solidFill>
                  <a:srgbClr val="FFFF00"/>
                </a:solidFill>
                <a:uFill>
                  <a:solidFill>
                    <a:srgbClr val="000000"/>
                  </a:solidFill>
                </a:uFill>
                <a:latin typeface="Arial" panose="020B0604020202020204" pitchFamily="34" charset="0"/>
                <a:ea typeface="Arial Unicode MS"/>
                <a:cs typeface="Arial" panose="020B0604020202020204" pitchFamily="34" charset="0"/>
              </a:rPr>
              <a:t> cu o </a:t>
            </a:r>
            <a:r>
              <a:rPr lang="en-US" sz="1800" dirty="0" err="1" smtClean="0">
                <a:solidFill>
                  <a:srgbClr val="FFFF00"/>
                </a:solidFill>
                <a:uFill>
                  <a:solidFill>
                    <a:srgbClr val="000000"/>
                  </a:solidFill>
                </a:uFill>
                <a:latin typeface="Arial" panose="020B0604020202020204" pitchFamily="34" charset="0"/>
                <a:ea typeface="Arial Unicode MS"/>
                <a:cs typeface="Arial" panose="020B0604020202020204" pitchFamily="34" charset="0"/>
              </a:rPr>
              <a:t>serie</a:t>
            </a:r>
            <a:r>
              <a:rPr lang="en-US" sz="1800" dirty="0" smtClean="0">
                <a:solidFill>
                  <a:srgbClr val="FFFF00"/>
                </a:solidFill>
                <a:uFill>
                  <a:solidFill>
                    <a:srgbClr val="000000"/>
                  </a:solidFill>
                </a:uFill>
                <a:latin typeface="Arial" panose="020B0604020202020204" pitchFamily="34" charset="0"/>
                <a:ea typeface="Arial Unicode MS"/>
                <a:cs typeface="Arial" panose="020B0604020202020204" pitchFamily="34" charset="0"/>
              </a:rPr>
              <a:t> de  </a:t>
            </a:r>
            <a:r>
              <a:rPr lang="en-US" sz="1800" dirty="0" err="1" smtClean="0">
                <a:solidFill>
                  <a:srgbClr val="FFFF00"/>
                </a:solidFill>
                <a:uFill>
                  <a:solidFill>
                    <a:srgbClr val="000000"/>
                  </a:solidFill>
                </a:uFill>
                <a:latin typeface="Arial" panose="020B0604020202020204" pitchFamily="34" charset="0"/>
                <a:ea typeface="Arial Unicode MS"/>
                <a:cs typeface="Arial" panose="020B0604020202020204" pitchFamily="34" charset="0"/>
              </a:rPr>
              <a:t>provocări</a:t>
            </a:r>
            <a:r>
              <a:rPr lang="en-US" sz="1800" dirty="0" smtClean="0">
                <a:solidFill>
                  <a:srgbClr val="FFFF00"/>
                </a:solidFill>
                <a:uFill>
                  <a:solidFill>
                    <a:srgbClr val="000000"/>
                  </a:solidFill>
                </a:uFill>
                <a:latin typeface="Arial" panose="020B0604020202020204" pitchFamily="34" charset="0"/>
                <a:ea typeface="Arial Unicode MS"/>
                <a:cs typeface="Arial" panose="020B0604020202020204" pitchFamily="34" charset="0"/>
              </a:rPr>
              <a:t>: </a:t>
            </a:r>
          </a:p>
          <a:p>
            <a:pPr marL="284163" indent="-284163">
              <a:spcBef>
                <a:spcPts val="300"/>
              </a:spcBef>
              <a:spcAft>
                <a:spcPts val="0"/>
              </a:spcAft>
              <a:buFont typeface="Arial" charset="0"/>
              <a:buBlip>
                <a:blip r:embed="rId2"/>
              </a:buBlip>
              <a:defRPr/>
            </a:pP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Exploatarea</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la maximum a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competen</a:t>
            </a:r>
            <a:r>
              <a:rPr lang="ro-RO"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ț</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elor</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ro-RO" sz="1800" dirty="0" err="1">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ș</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i</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abilităților</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tuturor</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membrilor</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societății</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dob</a:t>
            </a:r>
            <a:r>
              <a:rPr lang="ro-RO"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â</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ndite</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pe</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tot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parcursul</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vieții</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lor</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ro-RO"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ș</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i</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ro-RO"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î</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n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egal</a:t>
            </a:r>
            <a:r>
              <a:rPr lang="ro-RO"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ă</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masur</a:t>
            </a:r>
            <a:r>
              <a:rPr lang="ro-RO"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ă</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de a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oferi</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acestora</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posibilitatea</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de a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i</a:t>
            </a:r>
            <a:r>
              <a:rPr lang="ro-RO"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ș</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i</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dezvolta</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abilitățile</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ro-RO"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ș</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i</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aspirațiile</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lor</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la un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nivel</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superor</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p>
          <a:p>
            <a:pPr marL="284163" indent="-284163">
              <a:spcBef>
                <a:spcPts val="300"/>
              </a:spcBef>
              <a:spcAft>
                <a:spcPts val="0"/>
              </a:spcAft>
              <a:buFont typeface="Arial" charset="0"/>
              <a:buNone/>
              <a:defRPr/>
            </a:pPr>
            <a:endPar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endParaRPr>
          </a:p>
          <a:p>
            <a:pPr marL="284163" indent="-284163">
              <a:spcBef>
                <a:spcPts val="300"/>
              </a:spcBef>
              <a:spcAft>
                <a:spcPts val="0"/>
              </a:spcAft>
              <a:buFont typeface="Arial" charset="0"/>
              <a:buBlip>
                <a:blip r:embed="rId2"/>
              </a:buBlip>
              <a:defRPr/>
            </a:pP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Susținerea</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excelentei</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ro-RO"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î</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n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predare</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și</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învățare</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ro-RO"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î</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n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cercetare</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ro-RO"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î</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n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oferta</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de burse, </a:t>
            </a:r>
            <a:r>
              <a:rPr lang="ro-RO" sz="1800" dirty="0" err="1">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ș</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i</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implicare</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ro-RO" sz="1800" dirty="0" err="1">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î</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n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folosul</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comunității</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asigurind</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calitate</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eficien</a:t>
            </a:r>
            <a:r>
              <a:rPr lang="ro-RO"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ță</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eficacitate</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și</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echitate</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a:t>
            </a:r>
          </a:p>
          <a:p>
            <a:pPr marL="284163" indent="-284163">
              <a:spcBef>
                <a:spcPts val="300"/>
              </a:spcBef>
              <a:spcAft>
                <a:spcPts val="0"/>
              </a:spcAft>
              <a:buFont typeface="Arial" charset="0"/>
              <a:buNone/>
              <a:defRPr/>
            </a:pP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p>
          <a:p>
            <a:pPr marL="284163" indent="-284163">
              <a:spcBef>
                <a:spcPts val="300"/>
              </a:spcBef>
              <a:spcAft>
                <a:spcPts val="0"/>
              </a:spcAft>
              <a:buFont typeface="Arial" charset="0"/>
              <a:buBlip>
                <a:blip r:embed="rId2"/>
              </a:buBlip>
              <a:defRPr/>
            </a:pP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Crearea</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unui</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cadru</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în</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care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abilitățile</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și</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cunoștințele</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sunt</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translatate</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în</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soluții</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inovatoare</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la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problemele</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complexe</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cu care se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confruntă</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societățile</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noastre</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(de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exemplu</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sănătate</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ro-RO"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combaterea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sărăcie</a:t>
            </a:r>
            <a:r>
              <a:rPr lang="ro-RO"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i</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energie</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aliment</a:t>
            </a:r>
            <a:r>
              <a:rPr lang="ro-RO"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ație</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migrația</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orase</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locuri</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de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muncă</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durabile</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angajamentul</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ro-RO"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față de</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spațiu</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public); </a:t>
            </a:r>
          </a:p>
          <a:p>
            <a:pPr marL="284163" indent="-284163">
              <a:spcBef>
                <a:spcPts val="300"/>
              </a:spcBef>
              <a:spcAft>
                <a:spcPts val="0"/>
              </a:spcAft>
              <a:buFont typeface="Arial" charset="0"/>
              <a:buBlip>
                <a:blip r:embed="rId2"/>
              </a:buBlip>
              <a:defRPr/>
            </a:pPr>
            <a:endPar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endParaRPr>
          </a:p>
          <a:p>
            <a:pPr marL="284163" indent="-284163">
              <a:spcBef>
                <a:spcPts val="300"/>
              </a:spcBef>
              <a:spcAft>
                <a:spcPts val="0"/>
              </a:spcAft>
              <a:buFont typeface="Arial" charset="0"/>
              <a:buBlip>
                <a:blip r:embed="rId2"/>
              </a:buBlip>
              <a:defRPr/>
            </a:pP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Construirea</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și</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menținerea</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încrederii</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în</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autoritățile</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publice</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între</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sistemul</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de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învățământ</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superior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și</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membrii</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societății</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între</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țări</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și</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culturi</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și</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între</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persoane</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și</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instituții</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 </a:t>
            </a:r>
            <a:r>
              <a:rPr lang="en-US" sz="1800" dirty="0" err="1"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sociale</a:t>
            </a:r>
            <a:r>
              <a:rPr lang="en-US" sz="1800" dirty="0" smtClean="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rPr>
              <a:t>.</a:t>
            </a:r>
            <a:endParaRPr lang="en-US" sz="1800" dirty="0">
              <a:solidFill>
                <a:schemeClr val="accent6">
                  <a:lumMod val="20000"/>
                  <a:lumOff val="80000"/>
                </a:schemeClr>
              </a:solidFill>
              <a:uFill>
                <a:solidFill>
                  <a:srgbClr val="000000"/>
                </a:solidFill>
              </a:uFill>
              <a:latin typeface="Arial" panose="020B0604020202020204" pitchFamily="34" charset="0"/>
              <a:ea typeface="Arial Unicode MS"/>
              <a:cs typeface="Arial" panose="020B0604020202020204" pitchFamily="34" charset="0"/>
            </a:endParaRPr>
          </a:p>
        </p:txBody>
      </p:sp>
      <p:pic>
        <p:nvPicPr>
          <p:cNvPr id="5" name="Picture 2"/>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0" y="0"/>
            <a:ext cx="9144000" cy="1143000"/>
          </a:xfrm>
          <a:prstGeom prst="rect">
            <a:avLst/>
          </a:prstGeom>
        </p:spPr>
      </p:pic>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a:xfrm>
            <a:off x="152400" y="1143000"/>
            <a:ext cx="8915400" cy="5562600"/>
          </a:xfrm>
          <a:noFill/>
        </p:spPr>
      </p:pic>
      <p:sp>
        <p:nvSpPr>
          <p:cNvPr id="7171" name="Title 1"/>
          <p:cNvSpPr>
            <a:spLocks noGrp="1"/>
          </p:cNvSpPr>
          <p:nvPr>
            <p:ph type="title"/>
          </p:nvPr>
        </p:nvSpPr>
        <p:spPr>
          <a:xfrm>
            <a:off x="419100" y="1143000"/>
            <a:ext cx="8229600" cy="762000"/>
          </a:xfrm>
        </p:spPr>
        <p:txBody>
          <a:bodyPr/>
          <a:lstStyle/>
          <a:p>
            <a:r>
              <a:rPr lang="ro-RO" altLang="en-US" sz="3200" b="1" dirty="0" smtClean="0">
                <a:solidFill>
                  <a:srgbClr val="FFFF00"/>
                </a:solidFill>
              </a:rPr>
              <a:t>Internaționalizarea educației în EHEA</a:t>
            </a:r>
            <a:br>
              <a:rPr lang="ro-RO" altLang="en-US" sz="3200" b="1" dirty="0" smtClean="0">
                <a:solidFill>
                  <a:srgbClr val="FFFF00"/>
                </a:solidFill>
              </a:rPr>
            </a:br>
            <a:r>
              <a:rPr lang="ro-RO" altLang="en-US" sz="2000" b="1" dirty="0" smtClean="0">
                <a:solidFill>
                  <a:srgbClr val="FFFF00"/>
                </a:solidFill>
              </a:rPr>
              <a:t>Declarația de la Sorbona(199</a:t>
            </a:r>
            <a:r>
              <a:rPr lang="en-US" altLang="en-US" sz="2000" b="1" dirty="0" smtClean="0">
                <a:solidFill>
                  <a:srgbClr val="FFFF00"/>
                </a:solidFill>
              </a:rPr>
              <a:t>8</a:t>
            </a:r>
            <a:r>
              <a:rPr lang="ro-RO" altLang="en-US" sz="2000" b="1" dirty="0" smtClean="0">
                <a:solidFill>
                  <a:srgbClr val="FFFF00"/>
                </a:solidFill>
              </a:rPr>
              <a:t>)  -  </a:t>
            </a:r>
            <a:r>
              <a:rPr lang="en-US" altLang="en-US" sz="2000" b="1" dirty="0" err="1" smtClean="0">
                <a:solidFill>
                  <a:srgbClr val="FFFF00"/>
                </a:solidFill>
              </a:rPr>
              <a:t>Declara</a:t>
            </a:r>
            <a:r>
              <a:rPr lang="ro-RO" altLang="en-US" sz="2000" b="1" dirty="0" smtClean="0">
                <a:solidFill>
                  <a:srgbClr val="FFFF00"/>
                </a:solidFill>
              </a:rPr>
              <a:t>ț</a:t>
            </a:r>
            <a:r>
              <a:rPr lang="en-US" altLang="en-US" sz="2000" b="1" dirty="0" err="1" smtClean="0">
                <a:solidFill>
                  <a:srgbClr val="FFFF00"/>
                </a:solidFill>
              </a:rPr>
              <a:t>ia</a:t>
            </a:r>
            <a:r>
              <a:rPr lang="en-US" altLang="en-US" sz="2000" b="1" dirty="0" smtClean="0">
                <a:solidFill>
                  <a:srgbClr val="FFFF00"/>
                </a:solidFill>
              </a:rPr>
              <a:t> de </a:t>
            </a:r>
            <a:r>
              <a:rPr lang="ro-RO" altLang="en-US" sz="2000" b="1" dirty="0" smtClean="0">
                <a:solidFill>
                  <a:srgbClr val="FFFF00"/>
                </a:solidFill>
              </a:rPr>
              <a:t>l</a:t>
            </a:r>
            <a:r>
              <a:rPr lang="en-US" altLang="en-US" sz="2000" b="1" dirty="0" smtClean="0">
                <a:solidFill>
                  <a:srgbClr val="FFFF00"/>
                </a:solidFill>
              </a:rPr>
              <a:t>a</a:t>
            </a:r>
            <a:r>
              <a:rPr lang="ro-RO" altLang="en-US" sz="2000" b="1" dirty="0" smtClean="0">
                <a:solidFill>
                  <a:srgbClr val="FFFF00"/>
                </a:solidFill>
              </a:rPr>
              <a:t> Bologna (199</a:t>
            </a:r>
            <a:r>
              <a:rPr lang="en-US" altLang="en-US" sz="2000" b="1" dirty="0" smtClean="0">
                <a:solidFill>
                  <a:srgbClr val="FFFF00"/>
                </a:solidFill>
              </a:rPr>
              <a:t>9</a:t>
            </a:r>
            <a:r>
              <a:rPr lang="ro-RO" altLang="en-US" sz="2000" b="1" dirty="0" smtClean="0">
                <a:solidFill>
                  <a:srgbClr val="FFFF00"/>
                </a:solidFill>
              </a:rPr>
              <a:t>) – “Procesul Bologna”</a:t>
            </a:r>
            <a:endParaRPr lang="en-US" altLang="en-US" sz="2000" b="1" dirty="0" smtClean="0">
              <a:solidFill>
                <a:srgbClr val="FFFF00"/>
              </a:solidFill>
            </a:endParaRPr>
          </a:p>
        </p:txBody>
      </p:sp>
      <p:sp>
        <p:nvSpPr>
          <p:cNvPr id="8" name="Rounded Rectangle 7"/>
          <p:cNvSpPr/>
          <p:nvPr/>
        </p:nvSpPr>
        <p:spPr>
          <a:xfrm>
            <a:off x="277813" y="3048000"/>
            <a:ext cx="2667000" cy="1595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o-RO" sz="2000" b="1" dirty="0"/>
              <a:t> </a:t>
            </a:r>
            <a:r>
              <a:rPr lang="ro-RO" sz="2000" b="1" dirty="0">
                <a:solidFill>
                  <a:srgbClr val="FFFF00"/>
                </a:solidFill>
              </a:rPr>
              <a:t>C.N.C – C.E.C</a:t>
            </a:r>
          </a:p>
          <a:p>
            <a:pPr algn="ctr">
              <a:defRPr/>
            </a:pPr>
            <a:r>
              <a:rPr lang="ro-RO" b="1" dirty="0"/>
              <a:t>Calificări/Ocupații</a:t>
            </a:r>
          </a:p>
          <a:p>
            <a:pPr algn="ctr">
              <a:defRPr/>
            </a:pPr>
            <a:r>
              <a:rPr lang="ro-RO" b="1" dirty="0"/>
              <a:t>Competențe definite în terment de rezultate ale învățării</a:t>
            </a:r>
            <a:endParaRPr lang="en-US" b="1" dirty="0"/>
          </a:p>
        </p:txBody>
      </p:sp>
      <p:sp>
        <p:nvSpPr>
          <p:cNvPr id="7173" name="TextBox 8"/>
          <p:cNvSpPr txBox="1">
            <a:spLocks noChangeArrowheads="1"/>
          </p:cNvSpPr>
          <p:nvPr/>
        </p:nvSpPr>
        <p:spPr bwMode="auto">
          <a:xfrm>
            <a:off x="544513" y="2363788"/>
            <a:ext cx="2133600" cy="461962"/>
          </a:xfrm>
          <a:prstGeom prst="rect">
            <a:avLst/>
          </a:prstGeom>
          <a:noFill/>
          <a:ln w="9525">
            <a:noFill/>
            <a:miter lim="800000"/>
            <a:headEnd/>
            <a:tailEnd/>
          </a:ln>
        </p:spPr>
        <p:txBody>
          <a:bodyPr>
            <a:spAutoFit/>
          </a:bodyPr>
          <a:lstStyle/>
          <a:p>
            <a:r>
              <a:rPr lang="ro-RO" altLang="en-US" sz="2400" b="1">
                <a:solidFill>
                  <a:srgbClr val="FFFF00"/>
                </a:solidFill>
              </a:rPr>
              <a:t>Piața muncii</a:t>
            </a:r>
            <a:endParaRPr lang="en-US" altLang="en-US" sz="2400" b="1">
              <a:solidFill>
                <a:srgbClr val="FFFF00"/>
              </a:solidFill>
            </a:endParaRPr>
          </a:p>
        </p:txBody>
      </p:sp>
      <p:sp>
        <p:nvSpPr>
          <p:cNvPr id="10" name="Rounded Rectangle 9"/>
          <p:cNvSpPr/>
          <p:nvPr/>
        </p:nvSpPr>
        <p:spPr>
          <a:xfrm>
            <a:off x="3124200" y="3048000"/>
            <a:ext cx="2667000" cy="1595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o-RO" sz="2000" b="1" dirty="0">
                <a:solidFill>
                  <a:srgbClr val="FFFF00"/>
                </a:solidFill>
              </a:rPr>
              <a:t> Instituții de Învățământ Superior</a:t>
            </a:r>
          </a:p>
          <a:p>
            <a:pPr algn="ctr">
              <a:defRPr/>
            </a:pPr>
            <a:r>
              <a:rPr lang="ro-RO" dirty="0"/>
              <a:t>Programe de studii compatibile cu cerințele pieței muncii</a:t>
            </a:r>
            <a:endParaRPr lang="en-US" dirty="0"/>
          </a:p>
        </p:txBody>
      </p:sp>
      <p:sp>
        <p:nvSpPr>
          <p:cNvPr id="11" name="Rounded Rectangle 10"/>
          <p:cNvSpPr/>
          <p:nvPr/>
        </p:nvSpPr>
        <p:spPr>
          <a:xfrm>
            <a:off x="6019800" y="2955925"/>
            <a:ext cx="2438400" cy="1595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o-RO" dirty="0"/>
              <a:t> </a:t>
            </a:r>
            <a:r>
              <a:rPr lang="ro-RO" sz="2000" b="1" dirty="0">
                <a:solidFill>
                  <a:srgbClr val="FFFF00"/>
                </a:solidFill>
              </a:rPr>
              <a:t>Asigurarea Calității</a:t>
            </a:r>
          </a:p>
          <a:p>
            <a:pPr algn="ctr">
              <a:defRPr/>
            </a:pPr>
            <a:endParaRPr lang="ro-RO" dirty="0"/>
          </a:p>
          <a:p>
            <a:pPr algn="ctr">
              <a:defRPr/>
            </a:pPr>
            <a:r>
              <a:rPr lang="ro-RO" dirty="0"/>
              <a:t>Universități/Programe de studii</a:t>
            </a:r>
            <a:endParaRPr lang="en-US" dirty="0"/>
          </a:p>
        </p:txBody>
      </p:sp>
      <p:sp>
        <p:nvSpPr>
          <p:cNvPr id="7176" name="TextBox 11"/>
          <p:cNvSpPr txBox="1">
            <a:spLocks noChangeArrowheads="1"/>
          </p:cNvSpPr>
          <p:nvPr/>
        </p:nvSpPr>
        <p:spPr bwMode="auto">
          <a:xfrm>
            <a:off x="3048000" y="2362200"/>
            <a:ext cx="2590800" cy="457200"/>
          </a:xfrm>
          <a:prstGeom prst="rect">
            <a:avLst/>
          </a:prstGeom>
          <a:noFill/>
          <a:ln w="9525">
            <a:noFill/>
            <a:miter lim="800000"/>
            <a:headEnd/>
            <a:tailEnd/>
          </a:ln>
        </p:spPr>
        <p:txBody>
          <a:bodyPr>
            <a:spAutoFit/>
          </a:bodyPr>
          <a:lstStyle/>
          <a:p>
            <a:r>
              <a:rPr lang="ro-RO" altLang="en-US" sz="2400" b="1">
                <a:solidFill>
                  <a:srgbClr val="FFFF00"/>
                </a:solidFill>
              </a:rPr>
              <a:t>Piața educației</a:t>
            </a:r>
            <a:endParaRPr lang="en-US" altLang="en-US" sz="2400" b="1">
              <a:solidFill>
                <a:srgbClr val="FFFF00"/>
              </a:solidFill>
            </a:endParaRPr>
          </a:p>
        </p:txBody>
      </p:sp>
      <p:sp>
        <p:nvSpPr>
          <p:cNvPr id="7177" name="TextBox 12"/>
          <p:cNvSpPr txBox="1">
            <a:spLocks noChangeArrowheads="1"/>
          </p:cNvSpPr>
          <p:nvPr/>
        </p:nvSpPr>
        <p:spPr bwMode="auto">
          <a:xfrm>
            <a:off x="5791200" y="2409825"/>
            <a:ext cx="2819400" cy="461963"/>
          </a:xfrm>
          <a:prstGeom prst="rect">
            <a:avLst/>
          </a:prstGeom>
          <a:noFill/>
          <a:ln w="9525">
            <a:noFill/>
            <a:miter lim="800000"/>
            <a:headEnd/>
            <a:tailEnd/>
          </a:ln>
        </p:spPr>
        <p:txBody>
          <a:bodyPr>
            <a:spAutoFit/>
          </a:bodyPr>
          <a:lstStyle/>
          <a:p>
            <a:r>
              <a:rPr lang="ro-RO" altLang="en-US" sz="2400" b="1">
                <a:solidFill>
                  <a:srgbClr val="FFFF00"/>
                </a:solidFill>
              </a:rPr>
              <a:t>Calitate/Încredere</a:t>
            </a:r>
            <a:endParaRPr lang="en-US" altLang="en-US" sz="2400" b="1">
              <a:solidFill>
                <a:srgbClr val="FFFF00"/>
              </a:solidFill>
            </a:endParaRPr>
          </a:p>
        </p:txBody>
      </p:sp>
      <p:sp>
        <p:nvSpPr>
          <p:cNvPr id="14" name="Rounded Rectangular Callout 13"/>
          <p:cNvSpPr/>
          <p:nvPr/>
        </p:nvSpPr>
        <p:spPr>
          <a:xfrm>
            <a:off x="7200900" y="4643438"/>
            <a:ext cx="1714500" cy="384175"/>
          </a:xfrm>
          <a:prstGeom prst="wedgeRoundRectCallout">
            <a:avLst>
              <a:gd name="adj1" fmla="val -65804"/>
              <a:gd name="adj2" fmla="val -112836"/>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o-RO" dirty="0"/>
              <a:t> </a:t>
            </a:r>
            <a:r>
              <a:rPr lang="ro-RO" b="1" dirty="0">
                <a:solidFill>
                  <a:srgbClr val="FF0000"/>
                </a:solidFill>
              </a:rPr>
              <a:t>QUALITAS</a:t>
            </a:r>
            <a:endParaRPr lang="en-US" b="1" dirty="0">
              <a:solidFill>
                <a:srgbClr val="FF0000"/>
              </a:solidFill>
            </a:endParaRPr>
          </a:p>
        </p:txBody>
      </p:sp>
      <p:sp>
        <p:nvSpPr>
          <p:cNvPr id="15" name="Right Brace 14"/>
          <p:cNvSpPr/>
          <p:nvPr/>
        </p:nvSpPr>
        <p:spPr>
          <a:xfrm rot="5400000">
            <a:off x="4196557" y="1477169"/>
            <a:ext cx="381000" cy="7685087"/>
          </a:xfrm>
          <a:prstGeom prst="rightBrace">
            <a:avLst>
              <a:gd name="adj1" fmla="val 0"/>
              <a:gd name="adj2" fmla="val 50000"/>
            </a:avLst>
          </a:prstGeom>
          <a:ln w="5715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FF00"/>
              </a:solidFill>
            </a:endParaRPr>
          </a:p>
        </p:txBody>
      </p:sp>
      <p:sp>
        <p:nvSpPr>
          <p:cNvPr id="16" name="Oval 15"/>
          <p:cNvSpPr/>
          <p:nvPr/>
        </p:nvSpPr>
        <p:spPr>
          <a:xfrm>
            <a:off x="2487613" y="5510213"/>
            <a:ext cx="3798887" cy="1119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o-RO" dirty="0"/>
              <a:t> </a:t>
            </a:r>
            <a:r>
              <a:rPr lang="ro-RO" sz="2000" b="1" dirty="0">
                <a:solidFill>
                  <a:srgbClr val="FFFF00"/>
                </a:solidFill>
              </a:rPr>
              <a:t>Recunoașterea automată a diplomelor/calificărilor</a:t>
            </a:r>
            <a:endParaRPr lang="en-US" sz="2000" b="1" dirty="0">
              <a:solidFill>
                <a:srgbClr val="FFFF00"/>
              </a:solidFill>
            </a:endParaRPr>
          </a:p>
        </p:txBody>
      </p:sp>
      <p:pic>
        <p:nvPicPr>
          <p:cNvPr id="13" name="Picture 2"/>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0" y="0"/>
            <a:ext cx="9144000" cy="1143000"/>
          </a:xfrm>
          <a:prstGeom prst="rect">
            <a:avLst/>
          </a:prstGeom>
        </p:spPr>
      </p:pic>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a:xfrm>
            <a:off x="14288" y="1016000"/>
            <a:ext cx="9067800" cy="5842000"/>
          </a:xfrm>
          <a:noFill/>
        </p:spPr>
      </p:pic>
      <p:sp>
        <p:nvSpPr>
          <p:cNvPr id="8195" name="TextBox 4"/>
          <p:cNvSpPr txBox="1">
            <a:spLocks noChangeArrowheads="1"/>
          </p:cNvSpPr>
          <p:nvPr/>
        </p:nvSpPr>
        <p:spPr bwMode="auto">
          <a:xfrm>
            <a:off x="588963" y="1066800"/>
            <a:ext cx="7467600" cy="954088"/>
          </a:xfrm>
          <a:prstGeom prst="rect">
            <a:avLst/>
          </a:prstGeom>
          <a:noFill/>
          <a:ln w="9525">
            <a:noFill/>
            <a:miter lim="800000"/>
            <a:headEnd/>
            <a:tailEnd/>
          </a:ln>
        </p:spPr>
        <p:txBody>
          <a:bodyPr>
            <a:spAutoFit/>
          </a:bodyPr>
          <a:lstStyle/>
          <a:p>
            <a:pPr algn="ctr"/>
            <a:r>
              <a:rPr lang="en-US" altLang="en-US" sz="2800" b="1">
                <a:solidFill>
                  <a:srgbClr val="FFFF00"/>
                </a:solidFill>
              </a:rPr>
              <a:t>R</a:t>
            </a:r>
            <a:r>
              <a:rPr lang="ro-RO" altLang="en-US" sz="2800" b="1">
                <a:solidFill>
                  <a:srgbClr val="FFFF00"/>
                </a:solidFill>
              </a:rPr>
              <a:t>elevanța proiectului în raport cu Procesul Bologna</a:t>
            </a:r>
            <a:endParaRPr lang="en-US" altLang="en-US" sz="2800" b="1">
              <a:solidFill>
                <a:srgbClr val="FFFF00"/>
              </a:solidFill>
            </a:endParaRPr>
          </a:p>
        </p:txBody>
      </p:sp>
      <p:sp>
        <p:nvSpPr>
          <p:cNvPr id="8196" name="TextBox 5"/>
          <p:cNvSpPr txBox="1">
            <a:spLocks noChangeArrowheads="1"/>
          </p:cNvSpPr>
          <p:nvPr/>
        </p:nvSpPr>
        <p:spPr bwMode="auto">
          <a:xfrm>
            <a:off x="228600" y="2020888"/>
            <a:ext cx="8382000" cy="830262"/>
          </a:xfrm>
          <a:prstGeom prst="rect">
            <a:avLst/>
          </a:prstGeom>
          <a:noFill/>
          <a:ln w="9525">
            <a:noFill/>
            <a:miter lim="800000"/>
            <a:headEnd/>
            <a:tailEnd/>
          </a:ln>
        </p:spPr>
        <p:txBody>
          <a:bodyPr>
            <a:spAutoFit/>
          </a:bodyPr>
          <a:lstStyle/>
          <a:p>
            <a:pPr algn="just"/>
            <a:r>
              <a:rPr lang="ro-RO" altLang="en-US" sz="2400" b="1">
                <a:solidFill>
                  <a:srgbClr val="FFFFFF"/>
                </a:solidFill>
              </a:rPr>
              <a:t>Analiza semantică a incidenței lingvistice a direcțiilor de acțiune în PB – documente ale conferințelor ministeriale</a:t>
            </a:r>
            <a:endParaRPr lang="en-US" altLang="en-US" sz="2400" b="1">
              <a:solidFill>
                <a:srgbClr val="FFFFFF"/>
              </a:solidFill>
            </a:endParaRPr>
          </a:p>
        </p:txBody>
      </p:sp>
      <p:sp>
        <p:nvSpPr>
          <p:cNvPr id="8197" name="TextBox 6"/>
          <p:cNvSpPr txBox="1">
            <a:spLocks noChangeArrowheads="1"/>
          </p:cNvSpPr>
          <p:nvPr/>
        </p:nvSpPr>
        <p:spPr bwMode="auto">
          <a:xfrm>
            <a:off x="1987550" y="2851150"/>
            <a:ext cx="4668838" cy="3786188"/>
          </a:xfrm>
          <a:prstGeom prst="rect">
            <a:avLst/>
          </a:prstGeom>
          <a:noFill/>
          <a:ln w="9525">
            <a:noFill/>
            <a:miter lim="800000"/>
            <a:headEnd/>
            <a:tailEnd/>
          </a:ln>
        </p:spPr>
        <p:txBody>
          <a:bodyPr>
            <a:spAutoFit/>
          </a:bodyPr>
          <a:lstStyle/>
          <a:p>
            <a:pPr marL="342900" indent="-342900">
              <a:buFontTx/>
              <a:buAutoNum type="arabicPeriod"/>
            </a:pPr>
            <a:r>
              <a:rPr lang="ro-RO" altLang="en-US" sz="2400" b="1">
                <a:solidFill>
                  <a:srgbClr val="FFFF99"/>
                </a:solidFill>
              </a:rPr>
              <a:t>Recunoaștere		94</a:t>
            </a:r>
          </a:p>
          <a:p>
            <a:pPr marL="342900" indent="-342900">
              <a:buFontTx/>
              <a:buAutoNum type="arabicPeriod"/>
            </a:pPr>
            <a:r>
              <a:rPr lang="ro-RO" altLang="en-US" sz="2400" b="1">
                <a:solidFill>
                  <a:srgbClr val="FFFF99"/>
                </a:solidFill>
              </a:rPr>
              <a:t>Asigurarea calității	90</a:t>
            </a:r>
          </a:p>
          <a:p>
            <a:pPr marL="342900" indent="-342900">
              <a:buFontTx/>
              <a:buAutoNum type="arabicPeriod"/>
            </a:pPr>
            <a:r>
              <a:rPr lang="ro-RO" altLang="en-US" sz="2400">
                <a:solidFill>
                  <a:srgbClr val="FFFF00"/>
                </a:solidFill>
              </a:rPr>
              <a:t>Cadrul calificărilor	81</a:t>
            </a:r>
          </a:p>
          <a:p>
            <a:pPr marL="342900" indent="-342900">
              <a:buFontTx/>
              <a:buAutoNum type="arabicPeriod"/>
            </a:pPr>
            <a:r>
              <a:rPr lang="ro-RO" altLang="en-US" sz="2400">
                <a:solidFill>
                  <a:srgbClr val="FFFF00"/>
                </a:solidFill>
              </a:rPr>
              <a:t>Mobilitate			78</a:t>
            </a:r>
          </a:p>
          <a:p>
            <a:pPr marL="342900" indent="-342900">
              <a:buFontTx/>
              <a:buAutoNum type="arabicPeriod"/>
            </a:pPr>
            <a:r>
              <a:rPr lang="ro-RO" altLang="en-US" sz="2400">
                <a:solidFill>
                  <a:srgbClr val="FFFF00"/>
                </a:solidFill>
              </a:rPr>
              <a:t>Educație Cercet. Inov.	73</a:t>
            </a:r>
          </a:p>
          <a:p>
            <a:pPr marL="342900" indent="-342900">
              <a:buFontTx/>
              <a:buAutoNum type="arabicPeriod"/>
            </a:pPr>
            <a:r>
              <a:rPr lang="ro-RO" altLang="en-US" sz="2400">
                <a:solidFill>
                  <a:srgbClr val="FFFF00"/>
                </a:solidFill>
              </a:rPr>
              <a:t>Angajabilitate		45</a:t>
            </a:r>
          </a:p>
          <a:p>
            <a:pPr marL="342900" indent="-342900">
              <a:buFontTx/>
              <a:buAutoNum type="arabicPeriod"/>
            </a:pPr>
            <a:r>
              <a:rPr lang="ro-RO" altLang="en-US" sz="2400">
                <a:solidFill>
                  <a:srgbClr val="FFFF00"/>
                </a:solidFill>
              </a:rPr>
              <a:t>Dimensiune socială	42</a:t>
            </a:r>
          </a:p>
          <a:p>
            <a:pPr marL="342900" indent="-342900">
              <a:buFontTx/>
              <a:buAutoNum type="arabicPeriod"/>
            </a:pPr>
            <a:r>
              <a:rPr lang="ro-RO" altLang="en-US" sz="2400">
                <a:solidFill>
                  <a:srgbClr val="FFFF00"/>
                </a:solidFill>
              </a:rPr>
              <a:t>Lifelong Learning		34</a:t>
            </a:r>
          </a:p>
          <a:p>
            <a:pPr marL="342900" indent="-342900">
              <a:buFontTx/>
              <a:buAutoNum type="arabicPeriod"/>
            </a:pPr>
            <a:r>
              <a:rPr lang="ro-RO" altLang="en-US" sz="2400">
                <a:solidFill>
                  <a:srgbClr val="FFFF00"/>
                </a:solidFill>
              </a:rPr>
              <a:t>Finanțarea HE		16</a:t>
            </a:r>
          </a:p>
          <a:p>
            <a:pPr marL="342900" indent="-342900">
              <a:buFontTx/>
              <a:buAutoNum type="arabicPeriod"/>
            </a:pPr>
            <a:r>
              <a:rPr lang="ro-RO" altLang="en-US" sz="2400">
                <a:solidFill>
                  <a:srgbClr val="FFFF00"/>
                </a:solidFill>
              </a:rPr>
              <a:t>Deschidere internaț.	10</a:t>
            </a:r>
            <a:endParaRPr lang="en-US" altLang="en-US" sz="2400">
              <a:solidFill>
                <a:srgbClr val="FFFF00"/>
              </a:solidFill>
            </a:endParaRPr>
          </a:p>
        </p:txBody>
      </p:sp>
      <p:pic>
        <p:nvPicPr>
          <p:cNvPr id="6" name="Picture 2"/>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0" y="0"/>
            <a:ext cx="9144000" cy="1143000"/>
          </a:xfrm>
          <a:prstGeom prst="rect">
            <a:avLst/>
          </a:prstGeom>
        </p:spPr>
      </p:pic>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a:xfrm>
            <a:off x="0" y="1066800"/>
            <a:ext cx="9144000" cy="5791200"/>
          </a:xfrm>
          <a:solidFill>
            <a:srgbClr val="339933">
              <a:alpha val="74117"/>
            </a:srgbClr>
          </a:solidFill>
        </p:spPr>
      </p:pic>
      <p:sp>
        <p:nvSpPr>
          <p:cNvPr id="9219" name="Title 1"/>
          <p:cNvSpPr>
            <a:spLocks noGrp="1"/>
          </p:cNvSpPr>
          <p:nvPr>
            <p:ph type="title"/>
          </p:nvPr>
        </p:nvSpPr>
        <p:spPr>
          <a:xfrm>
            <a:off x="533400" y="1219200"/>
            <a:ext cx="8229600" cy="838200"/>
          </a:xfrm>
        </p:spPr>
        <p:txBody>
          <a:bodyPr/>
          <a:lstStyle/>
          <a:p>
            <a:pPr>
              <a:lnSpc>
                <a:spcPct val="115000"/>
              </a:lnSpc>
            </a:pPr>
            <a:r>
              <a:rPr lang="ro-RO" altLang="en-US" sz="3600" b="1" dirty="0" smtClean="0">
                <a:solidFill>
                  <a:srgbClr val="FFFF00"/>
                </a:solidFill>
                <a:latin typeface="Arial" charset="0"/>
                <a:cs typeface="Times New Roman" pitchFamily="18" charset="0"/>
              </a:rPr>
              <a:t>Obiectivul general al proiectului Qualitas</a:t>
            </a:r>
            <a:endParaRPr lang="en-US" altLang="en-US" dirty="0" smtClean="0">
              <a:solidFill>
                <a:schemeClr val="bg1"/>
              </a:solidFill>
            </a:endParaRPr>
          </a:p>
        </p:txBody>
      </p:sp>
      <p:sp>
        <p:nvSpPr>
          <p:cNvPr id="9220" name="TextBox 4"/>
          <p:cNvSpPr txBox="1">
            <a:spLocks noChangeArrowheads="1"/>
          </p:cNvSpPr>
          <p:nvPr/>
        </p:nvSpPr>
        <p:spPr bwMode="auto">
          <a:xfrm>
            <a:off x="442913" y="4319588"/>
            <a:ext cx="8458200" cy="368300"/>
          </a:xfrm>
          <a:prstGeom prst="rect">
            <a:avLst/>
          </a:prstGeom>
          <a:noFill/>
          <a:ln w="9525">
            <a:noFill/>
            <a:miter lim="800000"/>
            <a:headEnd/>
            <a:tailEnd/>
          </a:ln>
        </p:spPr>
        <p:txBody>
          <a:bodyPr>
            <a:spAutoFit/>
          </a:bodyPr>
          <a:lstStyle/>
          <a:p>
            <a:r>
              <a:rPr lang="ro-RO" altLang="en-US"/>
              <a:t>  </a:t>
            </a:r>
            <a:endParaRPr lang="en-US" altLang="en-US"/>
          </a:p>
        </p:txBody>
      </p:sp>
      <p:sp>
        <p:nvSpPr>
          <p:cNvPr id="7173" name="Rectangle 5"/>
          <p:cNvSpPr>
            <a:spLocks noChangeArrowheads="1"/>
          </p:cNvSpPr>
          <p:nvPr/>
        </p:nvSpPr>
        <p:spPr bwMode="auto">
          <a:xfrm>
            <a:off x="452438" y="2133600"/>
            <a:ext cx="8386762" cy="3786188"/>
          </a:xfrm>
          <a:prstGeom prst="rect">
            <a:avLst/>
          </a:prstGeom>
          <a:noFill/>
          <a:ln w="9525">
            <a:noFill/>
            <a:miter lim="800000"/>
            <a:headEnd/>
            <a:tailEnd/>
          </a:ln>
        </p:spPr>
        <p:txBody>
          <a:bodyPr>
            <a:spAutoFit/>
          </a:bodyPr>
          <a:lstStyle/>
          <a:p>
            <a:pPr algn="just">
              <a:defRPr/>
            </a:pPr>
            <a:r>
              <a:rPr lang="ro-RO" altLang="en-US" sz="2400" dirty="0">
                <a:solidFill>
                  <a:schemeClr val="bg1"/>
                </a:solidFill>
                <a:cs typeface="Times New Roman" pitchFamily="18" charset="0"/>
              </a:rPr>
              <a:t>Obiectivul general al proiectului constă în asigurarea calităţii în sistemul de învăţământ superior din România prin: </a:t>
            </a:r>
          </a:p>
          <a:p>
            <a:pPr marL="465138" indent="-465138" algn="just">
              <a:buFontTx/>
              <a:buBlip>
                <a:blip r:embed="rId3"/>
              </a:buBlip>
              <a:defRPr/>
            </a:pPr>
            <a:r>
              <a:rPr lang="ro-RO" altLang="en-US" sz="2400" dirty="0">
                <a:solidFill>
                  <a:schemeClr val="bg1"/>
                </a:solidFill>
                <a:cs typeface="Times New Roman" pitchFamily="18" charset="0"/>
              </a:rPr>
              <a:t>dezvoltarea unei culturi organizaţionale centrate pe îmbunătatăţirea continuă a calităţii în cadrul instituţiilor de învăţământ superior, </a:t>
            </a:r>
          </a:p>
          <a:p>
            <a:pPr marL="465138" indent="-465138" algn="just">
              <a:buFontTx/>
              <a:buBlip>
                <a:blip r:embed="rId3"/>
              </a:buBlip>
              <a:defRPr/>
            </a:pPr>
            <a:r>
              <a:rPr lang="ro-RO" altLang="en-US" sz="2400" dirty="0">
                <a:solidFill>
                  <a:schemeClr val="bg1"/>
                </a:solidFill>
                <a:cs typeface="Times New Roman" pitchFamily="18" charset="0"/>
              </a:rPr>
              <a:t>formarea de competenţe manageriale la nivel instituţional şi de sistem, </a:t>
            </a:r>
          </a:p>
          <a:p>
            <a:pPr marL="465138" indent="-465138" algn="just">
              <a:buFontTx/>
              <a:buBlip>
                <a:blip r:embed="rId3"/>
              </a:buBlip>
              <a:defRPr/>
            </a:pPr>
            <a:r>
              <a:rPr lang="ro-RO" altLang="en-US" sz="2400" dirty="0">
                <a:solidFill>
                  <a:schemeClr val="bg1"/>
                </a:solidFill>
                <a:cs typeface="Times New Roman" pitchFamily="18" charset="0"/>
              </a:rPr>
              <a:t>creşterea calităţii programelor de studii, </a:t>
            </a:r>
          </a:p>
          <a:p>
            <a:pPr marL="465138" indent="-465138" algn="just">
              <a:buFontTx/>
              <a:buBlip>
                <a:blip r:embed="rId3"/>
              </a:buBlip>
              <a:defRPr/>
            </a:pPr>
            <a:r>
              <a:rPr lang="ro-RO" altLang="en-US" sz="2400" dirty="0">
                <a:solidFill>
                  <a:srgbClr val="FFFFFF"/>
                </a:solidFill>
                <a:cs typeface="Times New Roman" pitchFamily="18" charset="0"/>
              </a:rPr>
              <a:t>creşterea </a:t>
            </a:r>
            <a:r>
              <a:rPr lang="ro-RO" altLang="en-US" sz="2400" dirty="0">
                <a:solidFill>
                  <a:schemeClr val="bg1"/>
                </a:solidFill>
                <a:cs typeface="Times New Roman" pitchFamily="18" charset="0"/>
              </a:rPr>
              <a:t>relevanţei acestora pentru integrarea pe piaţa muncii şi pentru societatea bazată pe cunoaştere. </a:t>
            </a:r>
            <a:endParaRPr lang="en-US" altLang="en-US" sz="2400" dirty="0">
              <a:solidFill>
                <a:schemeClr val="bg1"/>
              </a:solidFill>
              <a:latin typeface="Calibri" pitchFamily="34" charset="0"/>
              <a:ea typeface="Calibri" pitchFamily="34" charset="0"/>
              <a:cs typeface="Times New Roman" pitchFamily="18" charset="0"/>
            </a:endParaRPr>
          </a:p>
        </p:txBody>
      </p:sp>
      <p:pic>
        <p:nvPicPr>
          <p:cNvPr id="6" name="Picture 2"/>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0" y="0"/>
            <a:ext cx="9144000" cy="1143000"/>
          </a:xfrm>
          <a:prstGeom prst="rect">
            <a:avLst/>
          </a:prstGeom>
        </p:spPr>
      </p:pic>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srcRect/>
          <a:stretch>
            <a:fillRect/>
          </a:stretch>
        </p:blipFill>
        <p:spPr>
          <a:xfrm>
            <a:off x="0" y="1066800"/>
            <a:ext cx="9144000" cy="5791200"/>
          </a:xfrm>
          <a:solidFill>
            <a:srgbClr val="339933">
              <a:alpha val="65097"/>
            </a:srgbClr>
          </a:solidFill>
        </p:spPr>
      </p:pic>
      <p:grpSp>
        <p:nvGrpSpPr>
          <p:cNvPr id="10243" name="Group 6"/>
          <p:cNvGrpSpPr>
            <a:grpSpLocks/>
          </p:cNvGrpSpPr>
          <p:nvPr/>
        </p:nvGrpSpPr>
        <p:grpSpPr bwMode="auto">
          <a:xfrm>
            <a:off x="3471863" y="2759075"/>
            <a:ext cx="2166937" cy="1812925"/>
            <a:chOff x="2502534" y="1509935"/>
            <a:chExt cx="1919193" cy="1660180"/>
          </a:xfrm>
        </p:grpSpPr>
        <p:sp>
          <p:nvSpPr>
            <p:cNvPr id="8" name="Hexagon 7"/>
            <p:cNvSpPr/>
            <p:nvPr/>
          </p:nvSpPr>
          <p:spPr>
            <a:xfrm>
              <a:off x="2502534" y="1509935"/>
              <a:ext cx="1919193" cy="1660180"/>
            </a:xfrm>
            <a:prstGeom prst="hexagon">
              <a:avLst>
                <a:gd name="adj" fmla="val 28570"/>
                <a:gd name="vf" fmla="val 115470"/>
              </a:avLst>
            </a:prstGeom>
            <a:solidFill>
              <a:schemeClr val="accent6">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Hexagon 4"/>
            <p:cNvSpPr/>
            <p:nvPr/>
          </p:nvSpPr>
          <p:spPr>
            <a:xfrm>
              <a:off x="2811855" y="1912624"/>
              <a:ext cx="1283680" cy="822821"/>
            </a:xfrm>
            <a:prstGeom prst="rect">
              <a:avLst/>
            </a:prstGeom>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spcAft>
                  <a:spcPct val="35000"/>
                </a:spcAft>
                <a:defRPr/>
              </a:pPr>
              <a:r>
                <a:rPr lang="ro-RO" sz="2400" b="1" dirty="0">
                  <a:solidFill>
                    <a:srgbClr val="000099"/>
                  </a:solidFill>
                </a:rPr>
                <a:t>OBIECTIVE</a:t>
              </a:r>
            </a:p>
            <a:p>
              <a:pPr algn="ctr" defTabSz="1066800">
                <a:spcAft>
                  <a:spcPct val="35000"/>
                </a:spcAft>
                <a:defRPr/>
              </a:pPr>
              <a:r>
                <a:rPr lang="ro-RO" sz="2400" b="1" dirty="0">
                  <a:solidFill>
                    <a:srgbClr val="000099"/>
                  </a:solidFill>
                </a:rPr>
                <a:t>SPECIFICE</a:t>
              </a:r>
            </a:p>
          </p:txBody>
        </p:sp>
      </p:grpSp>
      <p:grpSp>
        <p:nvGrpSpPr>
          <p:cNvPr id="10244" name="Group 9"/>
          <p:cNvGrpSpPr>
            <a:grpSpLocks/>
          </p:cNvGrpSpPr>
          <p:nvPr/>
        </p:nvGrpSpPr>
        <p:grpSpPr bwMode="auto">
          <a:xfrm>
            <a:off x="3505200" y="1066800"/>
            <a:ext cx="2070100" cy="1533525"/>
            <a:chOff x="2538085" y="0"/>
            <a:chExt cx="1855234" cy="1360627"/>
          </a:xfrm>
        </p:grpSpPr>
        <p:sp>
          <p:nvSpPr>
            <p:cNvPr id="11" name="Hexagon 10"/>
            <p:cNvSpPr/>
            <p:nvPr/>
          </p:nvSpPr>
          <p:spPr>
            <a:xfrm>
              <a:off x="2538085" y="0"/>
              <a:ext cx="1855234" cy="1360627"/>
            </a:xfrm>
            <a:prstGeom prst="hexagon">
              <a:avLst>
                <a:gd name="adj" fmla="val 2857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Hexagon 4"/>
            <p:cNvSpPr/>
            <p:nvPr/>
          </p:nvSpPr>
          <p:spPr>
            <a:xfrm>
              <a:off x="2822630" y="208460"/>
              <a:ext cx="1286144" cy="943706"/>
            </a:xfrm>
            <a:prstGeom prst="rect">
              <a:avLst/>
            </a:prstGeom>
          </p:spPr>
          <p:style>
            <a:lnRef idx="0">
              <a:scrgbClr r="0" g="0" b="0"/>
            </a:lnRef>
            <a:fillRef idx="0">
              <a:scrgbClr r="0" g="0" b="0"/>
            </a:fillRef>
            <a:effectRef idx="0">
              <a:scrgbClr r="0" g="0" b="0"/>
            </a:effectRef>
            <a:fontRef idx="minor">
              <a:schemeClr val="lt1"/>
            </a:fontRef>
          </p:style>
          <p:txBody>
            <a:bodyPr lIns="20320" tIns="20320" rIns="20320" bIns="20320" anchor="ctr"/>
            <a:lstStyle>
              <a:lvl1pPr defTabSz="711200" eaLnBrk="0" hangingPunct="0">
                <a:defRPr>
                  <a:solidFill>
                    <a:schemeClr val="tx1"/>
                  </a:solidFill>
                  <a:latin typeface="Arial" charset="0"/>
                </a:defRPr>
              </a:lvl1pPr>
              <a:lvl2pPr marL="742950" indent="-285750" defTabSz="711200" eaLnBrk="0" hangingPunct="0">
                <a:defRPr>
                  <a:solidFill>
                    <a:schemeClr val="tx1"/>
                  </a:solidFill>
                  <a:latin typeface="Arial" charset="0"/>
                </a:defRPr>
              </a:lvl2pPr>
              <a:lvl3pPr marL="1143000" indent="-228600" defTabSz="711200" eaLnBrk="0" hangingPunct="0">
                <a:defRPr>
                  <a:solidFill>
                    <a:schemeClr val="tx1"/>
                  </a:solidFill>
                  <a:latin typeface="Arial" charset="0"/>
                </a:defRPr>
              </a:lvl3pPr>
              <a:lvl4pPr marL="1600200" indent="-228600" defTabSz="711200" eaLnBrk="0" hangingPunct="0">
                <a:defRPr>
                  <a:solidFill>
                    <a:schemeClr val="tx1"/>
                  </a:solidFill>
                  <a:latin typeface="Arial" charset="0"/>
                </a:defRPr>
              </a:lvl4pPr>
              <a:lvl5pPr marL="2057400" indent="-228600" defTabSz="711200" eaLnBrk="0" hangingPunct="0">
                <a:defRPr>
                  <a:solidFill>
                    <a:schemeClr val="tx1"/>
                  </a:solidFill>
                  <a:latin typeface="Arial" charset="0"/>
                </a:defRPr>
              </a:lvl5pPr>
              <a:lvl6pPr marL="2514600" indent="-228600" defTabSz="711200" eaLnBrk="0" fontAlgn="base" hangingPunct="0">
                <a:spcBef>
                  <a:spcPct val="0"/>
                </a:spcBef>
                <a:spcAft>
                  <a:spcPct val="0"/>
                </a:spcAft>
                <a:defRPr>
                  <a:solidFill>
                    <a:schemeClr val="tx1"/>
                  </a:solidFill>
                  <a:latin typeface="Arial" charset="0"/>
                </a:defRPr>
              </a:lvl6pPr>
              <a:lvl7pPr marL="2971800" indent="-228600" defTabSz="711200" eaLnBrk="0" fontAlgn="base" hangingPunct="0">
                <a:spcBef>
                  <a:spcPct val="0"/>
                </a:spcBef>
                <a:spcAft>
                  <a:spcPct val="0"/>
                </a:spcAft>
                <a:defRPr>
                  <a:solidFill>
                    <a:schemeClr val="tx1"/>
                  </a:solidFill>
                  <a:latin typeface="Arial" charset="0"/>
                </a:defRPr>
              </a:lvl7pPr>
              <a:lvl8pPr marL="3429000" indent="-228600" defTabSz="711200" eaLnBrk="0" fontAlgn="base" hangingPunct="0">
                <a:spcBef>
                  <a:spcPct val="0"/>
                </a:spcBef>
                <a:spcAft>
                  <a:spcPct val="0"/>
                </a:spcAft>
                <a:defRPr>
                  <a:solidFill>
                    <a:schemeClr val="tx1"/>
                  </a:solidFill>
                  <a:latin typeface="Arial" charset="0"/>
                </a:defRPr>
              </a:lvl8pPr>
              <a:lvl9pPr marL="3886200" indent="-228600" defTabSz="7112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ro-RO" altLang="en-US" sz="1400" b="1" dirty="0" smtClean="0">
                  <a:solidFill>
                    <a:srgbClr val="FFFFFF"/>
                  </a:solidFill>
                  <a:cs typeface="Times New Roman" pitchFamily="18" charset="0"/>
                </a:rPr>
                <a:t>Evaluarea stării calităţii sistemului naţional de învăţământ superior</a:t>
              </a:r>
              <a:endParaRPr lang="ro-RO" altLang="en-US" sz="1400" b="1" dirty="0" smtClean="0">
                <a:solidFill>
                  <a:srgbClr val="FFFFFF"/>
                </a:solidFill>
                <a:latin typeface="Calibri" pitchFamily="34" charset="0"/>
              </a:endParaRPr>
            </a:p>
          </p:txBody>
        </p:sp>
      </p:grpSp>
      <p:grpSp>
        <p:nvGrpSpPr>
          <p:cNvPr id="10245" name="Group 12"/>
          <p:cNvGrpSpPr>
            <a:grpSpLocks/>
          </p:cNvGrpSpPr>
          <p:nvPr/>
        </p:nvGrpSpPr>
        <p:grpSpPr bwMode="auto">
          <a:xfrm>
            <a:off x="5262563" y="1946275"/>
            <a:ext cx="2052637" cy="1627188"/>
            <a:chOff x="4121728" y="836876"/>
            <a:chExt cx="1572765" cy="1360627"/>
          </a:xfrm>
        </p:grpSpPr>
        <p:sp>
          <p:nvSpPr>
            <p:cNvPr id="14" name="Hexagon 13"/>
            <p:cNvSpPr/>
            <p:nvPr/>
          </p:nvSpPr>
          <p:spPr>
            <a:xfrm>
              <a:off x="4121728" y="836876"/>
              <a:ext cx="1572765" cy="1360627"/>
            </a:xfrm>
            <a:prstGeom prst="hexagon">
              <a:avLst>
                <a:gd name="adj" fmla="val 2857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Hexagon 4"/>
            <p:cNvSpPr/>
            <p:nvPr/>
          </p:nvSpPr>
          <p:spPr>
            <a:xfrm>
              <a:off x="4382031" y="1062541"/>
              <a:ext cx="1052159" cy="909297"/>
            </a:xfrm>
            <a:prstGeom prst="rect">
              <a:avLst/>
            </a:prstGeom>
          </p:spPr>
          <p:style>
            <a:lnRef idx="0">
              <a:scrgbClr r="0" g="0" b="0"/>
            </a:lnRef>
            <a:fillRef idx="0">
              <a:scrgbClr r="0" g="0" b="0"/>
            </a:fillRef>
            <a:effectRef idx="0">
              <a:scrgbClr r="0" g="0" b="0"/>
            </a:effectRef>
            <a:fontRef idx="minor">
              <a:schemeClr val="lt1"/>
            </a:fontRef>
          </p:style>
          <p:txBody>
            <a:bodyPr lIns="17780" tIns="17780" rIns="17780" bIns="17780" anchor="ctr"/>
            <a:lstStyle>
              <a:lvl1pPr defTabSz="622300" eaLnBrk="0" hangingPunct="0">
                <a:defRPr>
                  <a:solidFill>
                    <a:schemeClr val="tx1"/>
                  </a:solidFill>
                  <a:latin typeface="Arial" charset="0"/>
                </a:defRPr>
              </a:lvl1pPr>
              <a:lvl2pPr marL="742950" indent="-285750" defTabSz="622300" eaLnBrk="0" hangingPunct="0">
                <a:defRPr>
                  <a:solidFill>
                    <a:schemeClr val="tx1"/>
                  </a:solidFill>
                  <a:latin typeface="Arial" charset="0"/>
                </a:defRPr>
              </a:lvl2pPr>
              <a:lvl3pPr marL="1143000" indent="-228600" defTabSz="622300" eaLnBrk="0" hangingPunct="0">
                <a:defRPr>
                  <a:solidFill>
                    <a:schemeClr val="tx1"/>
                  </a:solidFill>
                  <a:latin typeface="Arial" charset="0"/>
                </a:defRPr>
              </a:lvl3pPr>
              <a:lvl4pPr marL="1600200" indent="-228600" defTabSz="622300" eaLnBrk="0" hangingPunct="0">
                <a:defRPr>
                  <a:solidFill>
                    <a:schemeClr val="tx1"/>
                  </a:solidFill>
                  <a:latin typeface="Arial" charset="0"/>
                </a:defRPr>
              </a:lvl4pPr>
              <a:lvl5pPr marL="2057400" indent="-228600" defTabSz="622300" eaLnBrk="0" hangingPunct="0">
                <a:defRPr>
                  <a:solidFill>
                    <a:schemeClr val="tx1"/>
                  </a:solidFill>
                  <a:latin typeface="Arial" charset="0"/>
                </a:defRPr>
              </a:lvl5pPr>
              <a:lvl6pPr marL="2514600" indent="-228600" defTabSz="622300" eaLnBrk="0" fontAlgn="base" hangingPunct="0">
                <a:spcBef>
                  <a:spcPct val="0"/>
                </a:spcBef>
                <a:spcAft>
                  <a:spcPct val="0"/>
                </a:spcAft>
                <a:defRPr>
                  <a:solidFill>
                    <a:schemeClr val="tx1"/>
                  </a:solidFill>
                  <a:latin typeface="Arial" charset="0"/>
                </a:defRPr>
              </a:lvl6pPr>
              <a:lvl7pPr marL="2971800" indent="-228600" defTabSz="622300" eaLnBrk="0" fontAlgn="base" hangingPunct="0">
                <a:spcBef>
                  <a:spcPct val="0"/>
                </a:spcBef>
                <a:spcAft>
                  <a:spcPct val="0"/>
                </a:spcAft>
                <a:defRPr>
                  <a:solidFill>
                    <a:schemeClr val="tx1"/>
                  </a:solidFill>
                  <a:latin typeface="Arial" charset="0"/>
                </a:defRPr>
              </a:lvl7pPr>
              <a:lvl8pPr marL="3429000" indent="-228600" defTabSz="622300" eaLnBrk="0" fontAlgn="base" hangingPunct="0">
                <a:spcBef>
                  <a:spcPct val="0"/>
                </a:spcBef>
                <a:spcAft>
                  <a:spcPct val="0"/>
                </a:spcAft>
                <a:defRPr>
                  <a:solidFill>
                    <a:schemeClr val="tx1"/>
                  </a:solidFill>
                  <a:latin typeface="Arial" charset="0"/>
                </a:defRPr>
              </a:lvl8pPr>
              <a:lvl9pPr marL="3886200" indent="-228600" defTabSz="6223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ro-RO" altLang="en-US" sz="1400" b="1" dirty="0" smtClean="0">
                  <a:solidFill>
                    <a:schemeClr val="bg1"/>
                  </a:solidFill>
                  <a:cs typeface="Times New Roman" pitchFamily="18" charset="0"/>
                </a:rPr>
                <a:t>Dezvoltarea sistemului de asigurare internă a calităţii în universităţi</a:t>
              </a:r>
              <a:endParaRPr lang="ro-RO" altLang="en-US" sz="1400" b="1" dirty="0" smtClean="0">
                <a:solidFill>
                  <a:schemeClr val="bg1"/>
                </a:solidFill>
                <a:latin typeface="Calibri" pitchFamily="34" charset="0"/>
              </a:endParaRPr>
            </a:p>
          </p:txBody>
        </p:sp>
      </p:grpSp>
      <p:grpSp>
        <p:nvGrpSpPr>
          <p:cNvPr id="10246" name="Group 15"/>
          <p:cNvGrpSpPr>
            <a:grpSpLocks/>
          </p:cNvGrpSpPr>
          <p:nvPr/>
        </p:nvGrpSpPr>
        <p:grpSpPr bwMode="auto">
          <a:xfrm>
            <a:off x="5334000" y="3733800"/>
            <a:ext cx="2166938" cy="1824038"/>
            <a:chOff x="4230407" y="2555508"/>
            <a:chExt cx="1572765" cy="1360627"/>
          </a:xfrm>
        </p:grpSpPr>
        <p:sp>
          <p:nvSpPr>
            <p:cNvPr id="17" name="Hexagon 16"/>
            <p:cNvSpPr/>
            <p:nvPr/>
          </p:nvSpPr>
          <p:spPr>
            <a:xfrm>
              <a:off x="4230407" y="2555508"/>
              <a:ext cx="1572765" cy="1360627"/>
            </a:xfrm>
            <a:prstGeom prst="hexagon">
              <a:avLst>
                <a:gd name="adj" fmla="val 2857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Hexagon 4"/>
            <p:cNvSpPr/>
            <p:nvPr/>
          </p:nvSpPr>
          <p:spPr>
            <a:xfrm>
              <a:off x="4382499" y="2707083"/>
              <a:ext cx="1285865" cy="1042081"/>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anchor="ctr"/>
            <a:lstStyle>
              <a:lvl1pPr defTabSz="533400" eaLnBrk="0" hangingPunct="0">
                <a:defRPr>
                  <a:solidFill>
                    <a:schemeClr val="tx1"/>
                  </a:solidFill>
                  <a:latin typeface="Arial" charset="0"/>
                </a:defRPr>
              </a:lvl1pPr>
              <a:lvl2pPr marL="742950" indent="-285750" defTabSz="533400" eaLnBrk="0" hangingPunct="0">
                <a:defRPr>
                  <a:solidFill>
                    <a:schemeClr val="tx1"/>
                  </a:solidFill>
                  <a:latin typeface="Arial" charset="0"/>
                </a:defRPr>
              </a:lvl2pPr>
              <a:lvl3pPr marL="1143000" indent="-228600" defTabSz="533400" eaLnBrk="0" hangingPunct="0">
                <a:defRPr>
                  <a:solidFill>
                    <a:schemeClr val="tx1"/>
                  </a:solidFill>
                  <a:latin typeface="Arial" charset="0"/>
                </a:defRPr>
              </a:lvl3pPr>
              <a:lvl4pPr marL="1600200" indent="-228600" defTabSz="533400" eaLnBrk="0" hangingPunct="0">
                <a:defRPr>
                  <a:solidFill>
                    <a:schemeClr val="tx1"/>
                  </a:solidFill>
                  <a:latin typeface="Arial" charset="0"/>
                </a:defRPr>
              </a:lvl4pPr>
              <a:lvl5pPr marL="2057400" indent="-228600" defTabSz="533400" eaLnBrk="0" hangingPunct="0">
                <a:defRPr>
                  <a:solidFill>
                    <a:schemeClr val="tx1"/>
                  </a:solidFill>
                  <a:latin typeface="Arial" charset="0"/>
                </a:defRPr>
              </a:lvl5pPr>
              <a:lvl6pPr marL="2514600" indent="-228600" defTabSz="533400" eaLnBrk="0" fontAlgn="base" hangingPunct="0">
                <a:spcBef>
                  <a:spcPct val="0"/>
                </a:spcBef>
                <a:spcAft>
                  <a:spcPct val="0"/>
                </a:spcAft>
                <a:defRPr>
                  <a:solidFill>
                    <a:schemeClr val="tx1"/>
                  </a:solidFill>
                  <a:latin typeface="Arial" charset="0"/>
                </a:defRPr>
              </a:lvl6pPr>
              <a:lvl7pPr marL="2971800" indent="-228600" defTabSz="533400" eaLnBrk="0" fontAlgn="base" hangingPunct="0">
                <a:spcBef>
                  <a:spcPct val="0"/>
                </a:spcBef>
                <a:spcAft>
                  <a:spcPct val="0"/>
                </a:spcAft>
                <a:defRPr>
                  <a:solidFill>
                    <a:schemeClr val="tx1"/>
                  </a:solidFill>
                  <a:latin typeface="Arial" charset="0"/>
                </a:defRPr>
              </a:lvl7pPr>
              <a:lvl8pPr marL="3429000" indent="-228600" defTabSz="533400" eaLnBrk="0" fontAlgn="base" hangingPunct="0">
                <a:spcBef>
                  <a:spcPct val="0"/>
                </a:spcBef>
                <a:spcAft>
                  <a:spcPct val="0"/>
                </a:spcAft>
                <a:defRPr>
                  <a:solidFill>
                    <a:schemeClr val="tx1"/>
                  </a:solidFill>
                  <a:latin typeface="Arial" charset="0"/>
                </a:defRPr>
              </a:lvl8pPr>
              <a:lvl9pPr marL="3886200" indent="-228600" defTabSz="5334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ro-RO" altLang="en-US" sz="1400" b="1" dirty="0" smtClean="0">
                  <a:solidFill>
                    <a:srgbClr val="FFFFFF"/>
                  </a:solidFill>
                  <a:cs typeface="Times New Roman" pitchFamily="18" charset="0"/>
                </a:rPr>
                <a:t>Auto-evaluarea internă şi evaluarea externă periodică a universităţilor şi programelor lor de studii</a:t>
              </a:r>
              <a:endParaRPr lang="ro-RO" altLang="en-US" sz="1400" b="1" dirty="0" smtClean="0">
                <a:solidFill>
                  <a:srgbClr val="FFFFFF"/>
                </a:solidFill>
                <a:latin typeface="Calibri" pitchFamily="34" charset="0"/>
              </a:endParaRPr>
            </a:p>
          </p:txBody>
        </p:sp>
      </p:grpSp>
      <p:grpSp>
        <p:nvGrpSpPr>
          <p:cNvPr id="10247" name="Group 18"/>
          <p:cNvGrpSpPr>
            <a:grpSpLocks/>
          </p:cNvGrpSpPr>
          <p:nvPr/>
        </p:nvGrpSpPr>
        <p:grpSpPr bwMode="auto">
          <a:xfrm>
            <a:off x="3429000" y="4724400"/>
            <a:ext cx="2270125" cy="1824038"/>
            <a:chOff x="2587258" y="3319892"/>
            <a:chExt cx="1756889" cy="1360627"/>
          </a:xfrm>
        </p:grpSpPr>
        <p:sp>
          <p:nvSpPr>
            <p:cNvPr id="20" name="Hexagon 19"/>
            <p:cNvSpPr/>
            <p:nvPr/>
          </p:nvSpPr>
          <p:spPr>
            <a:xfrm>
              <a:off x="2587258" y="3319892"/>
              <a:ext cx="1756889" cy="1360627"/>
            </a:xfrm>
            <a:prstGeom prst="hexagon">
              <a:avLst>
                <a:gd name="adj" fmla="val 2857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Hexagon 4"/>
            <p:cNvSpPr/>
            <p:nvPr/>
          </p:nvSpPr>
          <p:spPr>
            <a:xfrm>
              <a:off x="2863692" y="3533045"/>
              <a:ext cx="1204022" cy="934321"/>
            </a:xfrm>
            <a:prstGeom prst="rect">
              <a:avLst/>
            </a:prstGeom>
          </p:spPr>
          <p:style>
            <a:lnRef idx="0">
              <a:scrgbClr r="0" g="0" b="0"/>
            </a:lnRef>
            <a:fillRef idx="0">
              <a:scrgbClr r="0" g="0" b="0"/>
            </a:fillRef>
            <a:effectRef idx="0">
              <a:scrgbClr r="0" g="0" b="0"/>
            </a:effectRef>
            <a:fontRef idx="minor">
              <a:schemeClr val="lt1"/>
            </a:fontRef>
          </p:style>
          <p:txBody>
            <a:bodyPr lIns="20320" tIns="20320" rIns="20320" bIns="20320" anchor="ctr"/>
            <a:lstStyle>
              <a:lvl1pPr defTabSz="711200" eaLnBrk="0" hangingPunct="0">
                <a:defRPr>
                  <a:solidFill>
                    <a:schemeClr val="tx1"/>
                  </a:solidFill>
                  <a:latin typeface="Arial" charset="0"/>
                </a:defRPr>
              </a:lvl1pPr>
              <a:lvl2pPr marL="742950" indent="-285750" defTabSz="711200" eaLnBrk="0" hangingPunct="0">
                <a:defRPr>
                  <a:solidFill>
                    <a:schemeClr val="tx1"/>
                  </a:solidFill>
                  <a:latin typeface="Arial" charset="0"/>
                </a:defRPr>
              </a:lvl2pPr>
              <a:lvl3pPr marL="1143000" indent="-228600" defTabSz="711200" eaLnBrk="0" hangingPunct="0">
                <a:defRPr>
                  <a:solidFill>
                    <a:schemeClr val="tx1"/>
                  </a:solidFill>
                  <a:latin typeface="Arial" charset="0"/>
                </a:defRPr>
              </a:lvl3pPr>
              <a:lvl4pPr marL="1600200" indent="-228600" defTabSz="711200" eaLnBrk="0" hangingPunct="0">
                <a:defRPr>
                  <a:solidFill>
                    <a:schemeClr val="tx1"/>
                  </a:solidFill>
                  <a:latin typeface="Arial" charset="0"/>
                </a:defRPr>
              </a:lvl4pPr>
              <a:lvl5pPr marL="2057400" indent="-228600" defTabSz="711200" eaLnBrk="0" hangingPunct="0">
                <a:defRPr>
                  <a:solidFill>
                    <a:schemeClr val="tx1"/>
                  </a:solidFill>
                  <a:latin typeface="Arial" charset="0"/>
                </a:defRPr>
              </a:lvl5pPr>
              <a:lvl6pPr marL="2514600" indent="-228600" defTabSz="711200" eaLnBrk="0" fontAlgn="base" hangingPunct="0">
                <a:spcBef>
                  <a:spcPct val="0"/>
                </a:spcBef>
                <a:spcAft>
                  <a:spcPct val="0"/>
                </a:spcAft>
                <a:defRPr>
                  <a:solidFill>
                    <a:schemeClr val="tx1"/>
                  </a:solidFill>
                  <a:latin typeface="Arial" charset="0"/>
                </a:defRPr>
              </a:lvl6pPr>
              <a:lvl7pPr marL="2971800" indent="-228600" defTabSz="711200" eaLnBrk="0" fontAlgn="base" hangingPunct="0">
                <a:spcBef>
                  <a:spcPct val="0"/>
                </a:spcBef>
                <a:spcAft>
                  <a:spcPct val="0"/>
                </a:spcAft>
                <a:defRPr>
                  <a:solidFill>
                    <a:schemeClr val="tx1"/>
                  </a:solidFill>
                  <a:latin typeface="Arial" charset="0"/>
                </a:defRPr>
              </a:lvl7pPr>
              <a:lvl8pPr marL="3429000" indent="-228600" defTabSz="711200" eaLnBrk="0" fontAlgn="base" hangingPunct="0">
                <a:spcBef>
                  <a:spcPct val="0"/>
                </a:spcBef>
                <a:spcAft>
                  <a:spcPct val="0"/>
                </a:spcAft>
                <a:defRPr>
                  <a:solidFill>
                    <a:schemeClr val="tx1"/>
                  </a:solidFill>
                  <a:latin typeface="Arial" charset="0"/>
                </a:defRPr>
              </a:lvl8pPr>
              <a:lvl9pPr marL="3886200" indent="-228600" defTabSz="7112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ro-RO" altLang="en-US" sz="1400" b="1" smtClean="0">
                  <a:solidFill>
                    <a:srgbClr val="FFFFFF"/>
                  </a:solidFill>
                  <a:cs typeface="Times New Roman" pitchFamily="18" charset="0"/>
                </a:rPr>
                <a:t> Îmbunătăţirea managementului universitar şi creşterea capacităţii universităţilor de a furniza calificări relevante pentru piaţa muncii</a:t>
              </a:r>
              <a:endParaRPr lang="ro-RO" altLang="en-US" sz="1400" b="1" smtClean="0">
                <a:solidFill>
                  <a:srgbClr val="FFFFFF"/>
                </a:solidFill>
                <a:latin typeface="Calibri" pitchFamily="34" charset="0"/>
              </a:endParaRPr>
            </a:p>
          </p:txBody>
        </p:sp>
      </p:grpSp>
      <p:grpSp>
        <p:nvGrpSpPr>
          <p:cNvPr id="10248" name="Group 21"/>
          <p:cNvGrpSpPr>
            <a:grpSpLocks/>
          </p:cNvGrpSpPr>
          <p:nvPr/>
        </p:nvGrpSpPr>
        <p:grpSpPr bwMode="auto">
          <a:xfrm>
            <a:off x="1614488" y="3698875"/>
            <a:ext cx="2209800" cy="1936750"/>
            <a:chOff x="1103787" y="2520283"/>
            <a:chExt cx="1825619" cy="1286092"/>
          </a:xfrm>
        </p:grpSpPr>
        <p:sp>
          <p:nvSpPr>
            <p:cNvPr id="23" name="Hexagon 22"/>
            <p:cNvSpPr/>
            <p:nvPr/>
          </p:nvSpPr>
          <p:spPr>
            <a:xfrm>
              <a:off x="1103787" y="2520283"/>
              <a:ext cx="1825619" cy="1286092"/>
            </a:xfrm>
            <a:prstGeom prst="hexagon">
              <a:avLst>
                <a:gd name="adj" fmla="val 2857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Hexagon 4"/>
            <p:cNvSpPr/>
            <p:nvPr/>
          </p:nvSpPr>
          <p:spPr>
            <a:xfrm>
              <a:off x="1377892" y="2714251"/>
              <a:ext cx="1277409" cy="898156"/>
            </a:xfrm>
            <a:prstGeom prst="rect">
              <a:avLst/>
            </a:prstGeom>
          </p:spPr>
          <p:style>
            <a:lnRef idx="0">
              <a:scrgbClr r="0" g="0" b="0"/>
            </a:lnRef>
            <a:fillRef idx="0">
              <a:scrgbClr r="0" g="0" b="0"/>
            </a:fillRef>
            <a:effectRef idx="0">
              <a:scrgbClr r="0" g="0" b="0"/>
            </a:effectRef>
            <a:fontRef idx="minor">
              <a:schemeClr val="lt1"/>
            </a:fontRef>
          </p:style>
          <p:txBody>
            <a:bodyPr lIns="17780" tIns="17780" rIns="17780" bIns="17780" anchor="ctr"/>
            <a:lstStyle>
              <a:lvl1pPr defTabSz="622300" eaLnBrk="0" hangingPunct="0">
                <a:defRPr>
                  <a:solidFill>
                    <a:schemeClr val="tx1"/>
                  </a:solidFill>
                  <a:latin typeface="Arial" charset="0"/>
                </a:defRPr>
              </a:lvl1pPr>
              <a:lvl2pPr marL="742950" indent="-285750" defTabSz="622300" eaLnBrk="0" hangingPunct="0">
                <a:defRPr>
                  <a:solidFill>
                    <a:schemeClr val="tx1"/>
                  </a:solidFill>
                  <a:latin typeface="Arial" charset="0"/>
                </a:defRPr>
              </a:lvl2pPr>
              <a:lvl3pPr marL="1143000" indent="-228600" defTabSz="622300" eaLnBrk="0" hangingPunct="0">
                <a:defRPr>
                  <a:solidFill>
                    <a:schemeClr val="tx1"/>
                  </a:solidFill>
                  <a:latin typeface="Arial" charset="0"/>
                </a:defRPr>
              </a:lvl3pPr>
              <a:lvl4pPr marL="1600200" indent="-228600" defTabSz="622300" eaLnBrk="0" hangingPunct="0">
                <a:defRPr>
                  <a:solidFill>
                    <a:schemeClr val="tx1"/>
                  </a:solidFill>
                  <a:latin typeface="Arial" charset="0"/>
                </a:defRPr>
              </a:lvl4pPr>
              <a:lvl5pPr marL="2057400" indent="-228600" defTabSz="622300" eaLnBrk="0" hangingPunct="0">
                <a:defRPr>
                  <a:solidFill>
                    <a:schemeClr val="tx1"/>
                  </a:solidFill>
                  <a:latin typeface="Arial" charset="0"/>
                </a:defRPr>
              </a:lvl5pPr>
              <a:lvl6pPr marL="2514600" indent="-228600" defTabSz="622300" eaLnBrk="0" fontAlgn="base" hangingPunct="0">
                <a:spcBef>
                  <a:spcPct val="0"/>
                </a:spcBef>
                <a:spcAft>
                  <a:spcPct val="0"/>
                </a:spcAft>
                <a:defRPr>
                  <a:solidFill>
                    <a:schemeClr val="tx1"/>
                  </a:solidFill>
                  <a:latin typeface="Arial" charset="0"/>
                </a:defRPr>
              </a:lvl6pPr>
              <a:lvl7pPr marL="2971800" indent="-228600" defTabSz="622300" eaLnBrk="0" fontAlgn="base" hangingPunct="0">
                <a:spcBef>
                  <a:spcPct val="0"/>
                </a:spcBef>
                <a:spcAft>
                  <a:spcPct val="0"/>
                </a:spcAft>
                <a:defRPr>
                  <a:solidFill>
                    <a:schemeClr val="tx1"/>
                  </a:solidFill>
                  <a:latin typeface="Arial" charset="0"/>
                </a:defRPr>
              </a:lvl7pPr>
              <a:lvl8pPr marL="3429000" indent="-228600" defTabSz="622300" eaLnBrk="0" fontAlgn="base" hangingPunct="0">
                <a:spcBef>
                  <a:spcPct val="0"/>
                </a:spcBef>
                <a:spcAft>
                  <a:spcPct val="0"/>
                </a:spcAft>
                <a:defRPr>
                  <a:solidFill>
                    <a:schemeClr val="tx1"/>
                  </a:solidFill>
                  <a:latin typeface="Arial" charset="0"/>
                </a:defRPr>
              </a:lvl8pPr>
              <a:lvl9pPr marL="3886200" indent="-228600" defTabSz="6223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ro-RO" altLang="en-US" sz="1400" b="1" dirty="0" smtClean="0">
                  <a:solidFill>
                    <a:srgbClr val="FFFFFF"/>
                  </a:solidFill>
                  <a:cs typeface="Times New Roman" pitchFamily="18" charset="0"/>
                </a:rPr>
                <a:t>Dezvoltarea continuă a unei baze relevante de indicatori de măsurare a calităţii învăţământului superior </a:t>
              </a:r>
              <a:endParaRPr lang="ro-RO" altLang="en-US" sz="1400" b="1" dirty="0" smtClean="0">
                <a:solidFill>
                  <a:srgbClr val="FFFFFF"/>
                </a:solidFill>
                <a:latin typeface="Calibri" pitchFamily="34" charset="0"/>
              </a:endParaRPr>
            </a:p>
          </p:txBody>
        </p:sp>
      </p:grpSp>
      <p:grpSp>
        <p:nvGrpSpPr>
          <p:cNvPr id="10249" name="Group 24"/>
          <p:cNvGrpSpPr>
            <a:grpSpLocks/>
          </p:cNvGrpSpPr>
          <p:nvPr/>
        </p:nvGrpSpPr>
        <p:grpSpPr bwMode="auto">
          <a:xfrm>
            <a:off x="1600200" y="1824038"/>
            <a:ext cx="2224088" cy="1724025"/>
            <a:chOff x="1097921" y="792090"/>
            <a:chExt cx="1837352" cy="1446455"/>
          </a:xfrm>
        </p:grpSpPr>
        <p:sp>
          <p:nvSpPr>
            <p:cNvPr id="26" name="Hexagon 25"/>
            <p:cNvSpPr/>
            <p:nvPr/>
          </p:nvSpPr>
          <p:spPr>
            <a:xfrm>
              <a:off x="1097921" y="792090"/>
              <a:ext cx="1837352" cy="1446455"/>
            </a:xfrm>
            <a:prstGeom prst="hexagon">
              <a:avLst>
                <a:gd name="adj" fmla="val 2857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Hexagon 4"/>
            <p:cNvSpPr/>
            <p:nvPr/>
          </p:nvSpPr>
          <p:spPr>
            <a:xfrm>
              <a:off x="1389065" y="1021179"/>
              <a:ext cx="1255065" cy="988278"/>
            </a:xfrm>
            <a:prstGeom prst="rect">
              <a:avLst/>
            </a:prstGeom>
          </p:spPr>
          <p:style>
            <a:lnRef idx="0">
              <a:scrgbClr r="0" g="0" b="0"/>
            </a:lnRef>
            <a:fillRef idx="0">
              <a:scrgbClr r="0" g="0" b="0"/>
            </a:fillRef>
            <a:effectRef idx="0">
              <a:scrgbClr r="0" g="0" b="0"/>
            </a:effectRef>
            <a:fontRef idx="minor">
              <a:schemeClr val="lt1"/>
            </a:fontRef>
          </p:style>
          <p:txBody>
            <a:bodyPr lIns="20320" tIns="20320" rIns="20320" bIns="20320" anchor="ctr"/>
            <a:lstStyle>
              <a:lvl1pPr defTabSz="711200" eaLnBrk="0" hangingPunct="0">
                <a:defRPr>
                  <a:solidFill>
                    <a:schemeClr val="tx1"/>
                  </a:solidFill>
                  <a:latin typeface="Arial" charset="0"/>
                </a:defRPr>
              </a:lvl1pPr>
              <a:lvl2pPr marL="742950" indent="-285750" defTabSz="711200" eaLnBrk="0" hangingPunct="0">
                <a:defRPr>
                  <a:solidFill>
                    <a:schemeClr val="tx1"/>
                  </a:solidFill>
                  <a:latin typeface="Arial" charset="0"/>
                </a:defRPr>
              </a:lvl2pPr>
              <a:lvl3pPr marL="1143000" indent="-228600" defTabSz="711200" eaLnBrk="0" hangingPunct="0">
                <a:defRPr>
                  <a:solidFill>
                    <a:schemeClr val="tx1"/>
                  </a:solidFill>
                  <a:latin typeface="Arial" charset="0"/>
                </a:defRPr>
              </a:lvl3pPr>
              <a:lvl4pPr marL="1600200" indent="-228600" defTabSz="711200" eaLnBrk="0" hangingPunct="0">
                <a:defRPr>
                  <a:solidFill>
                    <a:schemeClr val="tx1"/>
                  </a:solidFill>
                  <a:latin typeface="Arial" charset="0"/>
                </a:defRPr>
              </a:lvl4pPr>
              <a:lvl5pPr marL="2057400" indent="-228600" defTabSz="711200" eaLnBrk="0" hangingPunct="0">
                <a:defRPr>
                  <a:solidFill>
                    <a:schemeClr val="tx1"/>
                  </a:solidFill>
                  <a:latin typeface="Arial" charset="0"/>
                </a:defRPr>
              </a:lvl5pPr>
              <a:lvl6pPr marL="2514600" indent="-228600" defTabSz="711200" eaLnBrk="0" fontAlgn="base" hangingPunct="0">
                <a:spcBef>
                  <a:spcPct val="0"/>
                </a:spcBef>
                <a:spcAft>
                  <a:spcPct val="0"/>
                </a:spcAft>
                <a:defRPr>
                  <a:solidFill>
                    <a:schemeClr val="tx1"/>
                  </a:solidFill>
                  <a:latin typeface="Arial" charset="0"/>
                </a:defRPr>
              </a:lvl6pPr>
              <a:lvl7pPr marL="2971800" indent="-228600" defTabSz="711200" eaLnBrk="0" fontAlgn="base" hangingPunct="0">
                <a:spcBef>
                  <a:spcPct val="0"/>
                </a:spcBef>
                <a:spcAft>
                  <a:spcPct val="0"/>
                </a:spcAft>
                <a:defRPr>
                  <a:solidFill>
                    <a:schemeClr val="tx1"/>
                  </a:solidFill>
                  <a:latin typeface="Arial" charset="0"/>
                </a:defRPr>
              </a:lvl7pPr>
              <a:lvl8pPr marL="3429000" indent="-228600" defTabSz="711200" eaLnBrk="0" fontAlgn="base" hangingPunct="0">
                <a:spcBef>
                  <a:spcPct val="0"/>
                </a:spcBef>
                <a:spcAft>
                  <a:spcPct val="0"/>
                </a:spcAft>
                <a:defRPr>
                  <a:solidFill>
                    <a:schemeClr val="tx1"/>
                  </a:solidFill>
                  <a:latin typeface="Arial" charset="0"/>
                </a:defRPr>
              </a:lvl8pPr>
              <a:lvl9pPr marL="3886200" indent="-228600" defTabSz="7112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defRPr/>
              </a:pPr>
              <a:r>
                <a:rPr lang="ro-RO" altLang="en-US" sz="1400" b="1" smtClean="0">
                  <a:solidFill>
                    <a:srgbClr val="FFFFFF"/>
                  </a:solidFill>
                  <a:cs typeface="Times New Roman" pitchFamily="18" charset="0"/>
                </a:rPr>
                <a:t>Internaţionalizarea preocupărilor privind asigurarea calităţii</a:t>
              </a:r>
              <a:endParaRPr lang="ro-RO" altLang="en-US" sz="1400" b="1" smtClean="0">
                <a:solidFill>
                  <a:srgbClr val="FFFFFF"/>
                </a:solidFill>
                <a:latin typeface="Calibri" pitchFamily="34" charset="0"/>
              </a:endParaRPr>
            </a:p>
          </p:txBody>
        </p:sp>
      </p:grpSp>
      <p:pic>
        <p:nvPicPr>
          <p:cNvPr id="25" name="Picture 2"/>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0" y="0"/>
            <a:ext cx="9144000" cy="1066800"/>
          </a:xfrm>
          <a:prstGeom prst="rect">
            <a:avLst/>
          </a:prstGeom>
        </p:spPr>
      </p:pic>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a:xfrm>
            <a:off x="139700" y="1066800"/>
            <a:ext cx="8851900" cy="5638800"/>
          </a:xfrm>
          <a:solidFill>
            <a:srgbClr val="339933">
              <a:alpha val="49000"/>
            </a:srgbClr>
          </a:solidFill>
          <a:effectLst>
            <a:outerShdw blurRad="50800" dist="50800" dir="5400000" algn="ctr" rotWithShape="0">
              <a:srgbClr val="319331"/>
            </a:outerShdw>
          </a:effectLst>
        </p:spPr>
      </p:pic>
      <p:sp>
        <p:nvSpPr>
          <p:cNvPr id="11267" name="Title 1"/>
          <p:cNvSpPr>
            <a:spLocks noGrp="1"/>
          </p:cNvSpPr>
          <p:nvPr>
            <p:ph type="title"/>
          </p:nvPr>
        </p:nvSpPr>
        <p:spPr>
          <a:xfrm>
            <a:off x="457200" y="1143000"/>
            <a:ext cx="8229600" cy="762000"/>
          </a:xfrm>
        </p:spPr>
        <p:txBody>
          <a:bodyPr/>
          <a:lstStyle/>
          <a:p>
            <a:pPr>
              <a:lnSpc>
                <a:spcPct val="115000"/>
              </a:lnSpc>
            </a:pPr>
            <a:r>
              <a:rPr lang="ro-RO" altLang="en-US" sz="2800" b="1" smtClean="0">
                <a:solidFill>
                  <a:srgbClr val="FF0000"/>
                </a:solidFill>
                <a:latin typeface="Arial" charset="0"/>
                <a:cs typeface="Times New Roman" pitchFamily="18" charset="0"/>
              </a:rPr>
              <a:t>ACTIVITĂŢILE PROIECTULUI</a:t>
            </a:r>
            <a:endParaRPr lang="en-US" altLang="en-US" sz="2800" smtClean="0">
              <a:solidFill>
                <a:srgbClr val="FF0000"/>
              </a:solidFill>
            </a:endParaRPr>
          </a:p>
        </p:txBody>
      </p:sp>
      <p:sp>
        <p:nvSpPr>
          <p:cNvPr id="9220" name="TextBox 4"/>
          <p:cNvSpPr txBox="1">
            <a:spLocks noChangeArrowheads="1"/>
          </p:cNvSpPr>
          <p:nvPr/>
        </p:nvSpPr>
        <p:spPr bwMode="auto">
          <a:xfrm>
            <a:off x="533400" y="1905000"/>
            <a:ext cx="8305800" cy="4657725"/>
          </a:xfrm>
          <a:prstGeom prst="rect">
            <a:avLst/>
          </a:prstGeom>
          <a:noFill/>
          <a:ln w="9525">
            <a:noFill/>
            <a:miter lim="800000"/>
            <a:headEnd/>
            <a:tailEnd/>
          </a:ln>
        </p:spPr>
        <p:txBody>
          <a:bodyPr>
            <a:spAutoFit/>
          </a:bodyPr>
          <a:lstStyle/>
          <a:p>
            <a:pPr algn="ctr">
              <a:lnSpc>
                <a:spcPct val="115000"/>
              </a:lnSpc>
              <a:defRPr/>
            </a:pPr>
            <a:r>
              <a:rPr lang="ro-RO" altLang="en-US" sz="2400" b="1" dirty="0">
                <a:solidFill>
                  <a:srgbClr val="FF0000"/>
                </a:solidFill>
                <a:cs typeface="Times New Roman" pitchFamily="18" charset="0"/>
              </a:rPr>
              <a:t>PL I. </a:t>
            </a:r>
            <a:r>
              <a:rPr lang="ro-RO" altLang="en-US" sz="2800" b="1" dirty="0">
                <a:solidFill>
                  <a:srgbClr val="FFFF00"/>
                </a:solidFill>
                <a:cs typeface="Times New Roman" pitchFamily="18" charset="0"/>
              </a:rPr>
              <a:t>Activităţi de management si monitorizare a proiectului </a:t>
            </a:r>
            <a:endParaRPr lang="en-US" altLang="en-US" sz="2800" b="1" dirty="0">
              <a:solidFill>
                <a:srgbClr val="FFFF00"/>
              </a:solidFill>
              <a:latin typeface="Calibri" pitchFamily="34" charset="0"/>
              <a:ea typeface="Calibri" pitchFamily="34" charset="0"/>
              <a:cs typeface="Times New Roman" pitchFamily="18" charset="0"/>
            </a:endParaRPr>
          </a:p>
          <a:p>
            <a:pPr algn="just">
              <a:lnSpc>
                <a:spcPct val="115000"/>
              </a:lnSpc>
              <a:defRPr/>
            </a:pPr>
            <a:r>
              <a:rPr lang="ro-RO" altLang="en-US" sz="2000" b="1" dirty="0">
                <a:solidFill>
                  <a:srgbClr val="FF0000"/>
                </a:solidFill>
                <a:cs typeface="Times New Roman" pitchFamily="18" charset="0"/>
              </a:rPr>
              <a:t>PL I.</a:t>
            </a:r>
            <a:r>
              <a:rPr lang="en-US" altLang="en-US" sz="2000" b="1" dirty="0">
                <a:solidFill>
                  <a:srgbClr val="FF0000"/>
                </a:solidFill>
                <a:cs typeface="Times New Roman" pitchFamily="18" charset="0"/>
              </a:rPr>
              <a:t>1.</a:t>
            </a:r>
            <a:r>
              <a:rPr lang="ro-RO" altLang="en-US" sz="2000" b="1" dirty="0">
                <a:solidFill>
                  <a:srgbClr val="FF0000"/>
                </a:solidFill>
                <a:cs typeface="Times New Roman" pitchFamily="18" charset="0"/>
              </a:rPr>
              <a:t> </a:t>
            </a:r>
            <a:r>
              <a:rPr lang="ro-RO" altLang="en-US" sz="2200" b="1" dirty="0">
                <a:solidFill>
                  <a:srgbClr val="FFFF00"/>
                </a:solidFill>
                <a:cs typeface="Times New Roman" pitchFamily="18" charset="0"/>
              </a:rPr>
              <a:t>Realizarea managementului strategic şi tehnic</a:t>
            </a:r>
            <a:endParaRPr lang="en-US" altLang="en-US" sz="2200" b="1" dirty="0">
              <a:solidFill>
                <a:srgbClr val="FFFF00"/>
              </a:solidFill>
              <a:cs typeface="Times New Roman" pitchFamily="18" charset="0"/>
            </a:endParaRPr>
          </a:p>
          <a:p>
            <a:pPr marL="406400" indent="-406400" algn="just">
              <a:lnSpc>
                <a:spcPct val="115000"/>
              </a:lnSpc>
              <a:buFont typeface="Wingdings" pitchFamily="2" charset="2"/>
              <a:buChar char="Ø"/>
              <a:defRPr/>
            </a:pPr>
            <a:r>
              <a:rPr lang="ro-RO" altLang="en-US" sz="2000" dirty="0">
                <a:solidFill>
                  <a:srgbClr val="FFFFCC"/>
                </a:solidFill>
                <a:cs typeface="Times New Roman" pitchFamily="18" charset="0"/>
              </a:rPr>
              <a:t>elaborarea rapoartelor tehnice</a:t>
            </a:r>
            <a:endParaRPr lang="en-US" altLang="en-US" sz="2000" dirty="0">
              <a:solidFill>
                <a:srgbClr val="FFFFCC"/>
              </a:solidFill>
              <a:cs typeface="Times New Roman" pitchFamily="18" charset="0"/>
            </a:endParaRPr>
          </a:p>
          <a:p>
            <a:pPr marL="406400" indent="-406400" algn="just">
              <a:lnSpc>
                <a:spcPct val="115000"/>
              </a:lnSpc>
              <a:buFont typeface="Wingdings" pitchFamily="2" charset="2"/>
              <a:buChar char="Ø"/>
              <a:defRPr/>
            </a:pPr>
            <a:r>
              <a:rPr lang="ro-RO" altLang="en-US" sz="2000" dirty="0">
                <a:solidFill>
                  <a:srgbClr val="FFFFCC"/>
                </a:solidFill>
                <a:cs typeface="Times New Roman" pitchFamily="18" charset="0"/>
              </a:rPr>
              <a:t>realizarea de notificări şi acte adiţionale</a:t>
            </a:r>
            <a:endParaRPr lang="en-US" altLang="en-US" sz="2000" dirty="0">
              <a:solidFill>
                <a:srgbClr val="FFFFCC"/>
              </a:solidFill>
              <a:cs typeface="Times New Roman" pitchFamily="18" charset="0"/>
            </a:endParaRPr>
          </a:p>
          <a:p>
            <a:pPr marL="406400" indent="-406400" algn="just">
              <a:lnSpc>
                <a:spcPct val="115000"/>
              </a:lnSpc>
              <a:buFont typeface="Wingdings" pitchFamily="2" charset="2"/>
              <a:buChar char="Ø"/>
              <a:defRPr/>
            </a:pPr>
            <a:r>
              <a:rPr lang="ro-RO" altLang="en-US" sz="2000" dirty="0">
                <a:solidFill>
                  <a:srgbClr val="FFFFCC"/>
                </a:solidFill>
                <a:cs typeface="Times New Roman" pitchFamily="18" charset="0"/>
              </a:rPr>
              <a:t>elaborarea de specificaţii tehnice pentru achiziţii</a:t>
            </a:r>
            <a:endParaRPr lang="en-US" altLang="en-US" sz="2000" dirty="0">
              <a:solidFill>
                <a:srgbClr val="FFFFCC"/>
              </a:solidFill>
              <a:cs typeface="Times New Roman" pitchFamily="18" charset="0"/>
            </a:endParaRPr>
          </a:p>
          <a:p>
            <a:pPr marL="406400" indent="-406400" algn="just">
              <a:lnSpc>
                <a:spcPct val="115000"/>
              </a:lnSpc>
              <a:buFont typeface="Wingdings" pitchFamily="2" charset="2"/>
              <a:buChar char="Ø"/>
              <a:defRPr/>
            </a:pPr>
            <a:r>
              <a:rPr lang="ro-RO" altLang="en-US" sz="2000" dirty="0">
                <a:solidFill>
                  <a:srgbClr val="FFFFCC"/>
                </a:solidFill>
                <a:cs typeface="Times New Roman" pitchFamily="18" charset="0"/>
              </a:rPr>
              <a:t>pregătirea procedurilor de achiziţie</a:t>
            </a:r>
            <a:endParaRPr lang="en-US" altLang="en-US" sz="2000" dirty="0">
              <a:solidFill>
                <a:srgbClr val="FFFFCC"/>
              </a:solidFill>
              <a:cs typeface="Times New Roman" pitchFamily="18" charset="0"/>
            </a:endParaRPr>
          </a:p>
          <a:p>
            <a:pPr marL="406400" indent="-406400" algn="just">
              <a:lnSpc>
                <a:spcPct val="115000"/>
              </a:lnSpc>
              <a:buFont typeface="Wingdings" pitchFamily="2" charset="2"/>
              <a:buChar char="Ø"/>
              <a:defRPr/>
            </a:pPr>
            <a:r>
              <a:rPr lang="ro-RO" altLang="en-US" sz="2000" dirty="0">
                <a:solidFill>
                  <a:srgbClr val="FFFFCC"/>
                </a:solidFill>
                <a:cs typeface="Times New Roman" pitchFamily="18" charset="0"/>
              </a:rPr>
              <a:t>realizarea coordonării pachetelor de lucru şi gestionarea resurselor umane</a:t>
            </a:r>
            <a:endParaRPr lang="en-US" altLang="en-US" sz="2000" dirty="0">
              <a:solidFill>
                <a:srgbClr val="FFFFCC"/>
              </a:solidFill>
              <a:cs typeface="Times New Roman" pitchFamily="18" charset="0"/>
            </a:endParaRPr>
          </a:p>
          <a:p>
            <a:pPr marL="406400" indent="-406400" algn="just">
              <a:lnSpc>
                <a:spcPct val="115000"/>
              </a:lnSpc>
              <a:buFont typeface="Wingdings" pitchFamily="2" charset="2"/>
              <a:buChar char="Ø"/>
              <a:defRPr/>
            </a:pPr>
            <a:r>
              <a:rPr lang="ro-RO" altLang="en-US" sz="2000" dirty="0">
                <a:solidFill>
                  <a:srgbClr val="FFFFCC"/>
                </a:solidFill>
                <a:cs typeface="Times New Roman" pitchFamily="18" charset="0"/>
              </a:rPr>
              <a:t>identificarea şi minimizarea riscurilor</a:t>
            </a:r>
            <a:endParaRPr lang="en-US" altLang="en-US" sz="2000" dirty="0">
              <a:solidFill>
                <a:srgbClr val="FFFFCC"/>
              </a:solidFill>
              <a:cs typeface="Times New Roman" pitchFamily="18" charset="0"/>
            </a:endParaRPr>
          </a:p>
          <a:p>
            <a:pPr marL="406400" indent="-406400" algn="just">
              <a:lnSpc>
                <a:spcPct val="115000"/>
              </a:lnSpc>
              <a:buFont typeface="Wingdings" pitchFamily="2" charset="2"/>
              <a:buChar char="Ø"/>
              <a:defRPr/>
            </a:pPr>
            <a:r>
              <a:rPr lang="ro-RO" altLang="en-US" sz="2000" dirty="0">
                <a:solidFill>
                  <a:srgbClr val="FFFFCC"/>
                </a:solidFill>
                <a:cs typeface="Times New Roman" pitchFamily="18" charset="0"/>
              </a:rPr>
              <a:t>monitorizarea realizării indicatorilor </a:t>
            </a:r>
          </a:p>
          <a:p>
            <a:pPr marL="406400" indent="-406400" algn="just">
              <a:lnSpc>
                <a:spcPct val="115000"/>
              </a:lnSpc>
              <a:buFont typeface="Wingdings" pitchFamily="2" charset="2"/>
              <a:buChar char="Ø"/>
              <a:defRPr/>
            </a:pPr>
            <a:r>
              <a:rPr lang="ro-RO" altLang="en-US" sz="2000" dirty="0">
                <a:solidFill>
                  <a:srgbClr val="FFFFCC"/>
                </a:solidFill>
                <a:cs typeface="Times New Roman" pitchFamily="18" charset="0"/>
              </a:rPr>
              <a:t>planificare strategică a activităţilor </a:t>
            </a:r>
            <a:endParaRPr lang="en-US" altLang="en-US" sz="2000" dirty="0">
              <a:solidFill>
                <a:srgbClr val="FFFFCC"/>
              </a:solidFill>
            </a:endParaRPr>
          </a:p>
        </p:txBody>
      </p:sp>
      <p:pic>
        <p:nvPicPr>
          <p:cNvPr id="5" name="Picture 2"/>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0" y="0"/>
            <a:ext cx="9144000" cy="1143000"/>
          </a:xfrm>
          <a:prstGeom prst="rect">
            <a:avLst/>
          </a:prstGeom>
        </p:spPr>
      </p:pic>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print"/>
          <a:srcRect/>
          <a:stretch>
            <a:fillRect/>
          </a:stretch>
        </p:blipFill>
        <p:spPr>
          <a:xfrm>
            <a:off x="0" y="1066800"/>
            <a:ext cx="9144000" cy="5791200"/>
          </a:xfrm>
          <a:solidFill>
            <a:srgbClr val="006600">
              <a:alpha val="81960"/>
            </a:srgbClr>
          </a:solidFill>
        </p:spPr>
      </p:pic>
      <p:sp>
        <p:nvSpPr>
          <p:cNvPr id="10243" name="TextBox 4"/>
          <p:cNvSpPr txBox="1">
            <a:spLocks noChangeArrowheads="1"/>
          </p:cNvSpPr>
          <p:nvPr/>
        </p:nvSpPr>
        <p:spPr bwMode="auto">
          <a:xfrm>
            <a:off x="366713" y="1371600"/>
            <a:ext cx="8534400" cy="4694238"/>
          </a:xfrm>
          <a:prstGeom prst="rect">
            <a:avLst/>
          </a:prstGeom>
          <a:noFill/>
          <a:ln w="9525">
            <a:noFill/>
            <a:miter lim="800000"/>
            <a:headEnd/>
            <a:tailEnd/>
          </a:ln>
        </p:spPr>
        <p:txBody>
          <a:bodyPr>
            <a:spAutoFit/>
          </a:bodyPr>
          <a:lstStyle/>
          <a:p>
            <a:pPr algn="just">
              <a:lnSpc>
                <a:spcPct val="115000"/>
              </a:lnSpc>
              <a:defRPr/>
            </a:pPr>
            <a:r>
              <a:rPr lang="ro-RO" altLang="en-US" sz="2000" b="1" dirty="0">
                <a:solidFill>
                  <a:srgbClr val="FF0000"/>
                </a:solidFill>
                <a:cs typeface="Times New Roman" pitchFamily="18" charset="0"/>
              </a:rPr>
              <a:t>PL I.</a:t>
            </a:r>
            <a:r>
              <a:rPr lang="en-US" altLang="en-US" sz="2000" b="1" dirty="0">
                <a:solidFill>
                  <a:srgbClr val="FF0000"/>
                </a:solidFill>
                <a:cs typeface="Times New Roman" pitchFamily="18" charset="0"/>
              </a:rPr>
              <a:t>2.</a:t>
            </a:r>
            <a:r>
              <a:rPr lang="ro-RO" altLang="en-US" sz="2000" b="1" dirty="0">
                <a:solidFill>
                  <a:srgbClr val="FF0000"/>
                </a:solidFill>
                <a:cs typeface="Times New Roman" pitchFamily="18" charset="0"/>
              </a:rPr>
              <a:t> </a:t>
            </a:r>
            <a:r>
              <a:rPr lang="ro-RO" altLang="en-US" sz="2000" b="1" dirty="0">
                <a:solidFill>
                  <a:srgbClr val="FFFF00"/>
                </a:solidFill>
                <a:cs typeface="Times New Roman" pitchFamily="18" charset="0"/>
              </a:rPr>
              <a:t>Realizarea managementului financiar</a:t>
            </a:r>
          </a:p>
          <a:p>
            <a:pPr marL="404813" indent="-284163" algn="just">
              <a:lnSpc>
                <a:spcPct val="115000"/>
              </a:lnSpc>
              <a:buFont typeface="Wingdings" pitchFamily="2" charset="2"/>
              <a:buChar char="ü"/>
              <a:defRPr/>
            </a:pPr>
            <a:r>
              <a:rPr lang="ro-RO" altLang="en-US" sz="2000" dirty="0">
                <a:solidFill>
                  <a:schemeClr val="bg1"/>
                </a:solidFill>
                <a:cs typeface="Times New Roman" pitchFamily="18" charset="0"/>
              </a:rPr>
              <a:t>elaborare cereri de prefinanţare</a:t>
            </a:r>
            <a:endParaRPr lang="en-US" altLang="en-US" sz="2000" dirty="0">
              <a:solidFill>
                <a:schemeClr val="bg1"/>
              </a:solidFill>
              <a:latin typeface="Calibri" pitchFamily="34" charset="0"/>
              <a:ea typeface="Calibri" pitchFamily="34" charset="0"/>
              <a:cs typeface="Calibri" pitchFamily="34" charset="0"/>
            </a:endParaRPr>
          </a:p>
          <a:p>
            <a:pPr marL="404813" indent="-284163" algn="just">
              <a:lnSpc>
                <a:spcPct val="115000"/>
              </a:lnSpc>
              <a:buFont typeface="Wingdings" pitchFamily="2" charset="2"/>
              <a:buChar char="ü"/>
              <a:defRPr/>
            </a:pPr>
            <a:r>
              <a:rPr lang="ro-RO" altLang="en-US" sz="2000" dirty="0">
                <a:solidFill>
                  <a:schemeClr val="bg1"/>
                </a:solidFill>
                <a:cs typeface="Times New Roman" pitchFamily="18" charset="0"/>
              </a:rPr>
              <a:t>cereri de rambursare</a:t>
            </a:r>
            <a:endParaRPr lang="en-US" altLang="en-US" sz="2000" dirty="0">
              <a:solidFill>
                <a:schemeClr val="bg1"/>
              </a:solidFill>
              <a:latin typeface="Calibri" pitchFamily="34" charset="0"/>
              <a:ea typeface="Calibri" pitchFamily="34" charset="0"/>
              <a:cs typeface="Calibri" pitchFamily="34" charset="0"/>
            </a:endParaRPr>
          </a:p>
          <a:p>
            <a:pPr marL="404813" indent="-284163" algn="just">
              <a:lnSpc>
                <a:spcPct val="115000"/>
              </a:lnSpc>
              <a:buFont typeface="Wingdings" pitchFamily="2" charset="2"/>
              <a:buChar char="ü"/>
              <a:defRPr/>
            </a:pPr>
            <a:r>
              <a:rPr lang="ro-RO" altLang="en-US" sz="2000" dirty="0">
                <a:solidFill>
                  <a:schemeClr val="bg1"/>
                </a:solidFill>
                <a:cs typeface="Times New Roman" pitchFamily="18" charset="0"/>
              </a:rPr>
              <a:t>elaborare rapoarte financiare şi depunerea lor la OI POSDRU</a:t>
            </a:r>
            <a:endParaRPr lang="en-US" altLang="en-US" sz="2000" dirty="0">
              <a:solidFill>
                <a:schemeClr val="bg1"/>
              </a:solidFill>
              <a:latin typeface="Calibri" pitchFamily="34" charset="0"/>
              <a:ea typeface="Calibri" pitchFamily="34" charset="0"/>
              <a:cs typeface="Calibri" pitchFamily="34" charset="0"/>
            </a:endParaRPr>
          </a:p>
          <a:p>
            <a:pPr marL="404813" indent="-284163" algn="just">
              <a:lnSpc>
                <a:spcPct val="115000"/>
              </a:lnSpc>
              <a:buFont typeface="Wingdings" pitchFamily="2" charset="2"/>
              <a:buChar char="ü"/>
              <a:defRPr/>
            </a:pPr>
            <a:r>
              <a:rPr lang="ro-RO" altLang="en-US" sz="2000" dirty="0">
                <a:solidFill>
                  <a:schemeClr val="bg1"/>
                </a:solidFill>
                <a:cs typeface="Times New Roman" pitchFamily="18" charset="0"/>
              </a:rPr>
              <a:t>elaborarea graficului cererilor de rambursare</a:t>
            </a:r>
            <a:endParaRPr lang="en-US" altLang="en-US" sz="2000" dirty="0">
              <a:solidFill>
                <a:schemeClr val="bg1"/>
              </a:solidFill>
              <a:latin typeface="Calibri" pitchFamily="34" charset="0"/>
              <a:ea typeface="Calibri" pitchFamily="34" charset="0"/>
              <a:cs typeface="Calibri" pitchFamily="34" charset="0"/>
            </a:endParaRPr>
          </a:p>
          <a:p>
            <a:pPr marL="404813" indent="-284163" algn="just">
              <a:lnSpc>
                <a:spcPct val="115000"/>
              </a:lnSpc>
              <a:buFont typeface="Wingdings" pitchFamily="2" charset="2"/>
              <a:buChar char="ü"/>
              <a:defRPr/>
            </a:pPr>
            <a:r>
              <a:rPr lang="ro-RO" altLang="en-US" sz="2000" dirty="0">
                <a:solidFill>
                  <a:schemeClr val="bg1"/>
                </a:solidFill>
                <a:cs typeface="Times New Roman" pitchFamily="18" charset="0"/>
              </a:rPr>
              <a:t>administrare cont special al proiectului </a:t>
            </a:r>
            <a:endParaRPr lang="en-US" altLang="en-US" sz="2000" dirty="0">
              <a:solidFill>
                <a:schemeClr val="bg1"/>
              </a:solidFill>
              <a:latin typeface="Calibri" pitchFamily="34" charset="0"/>
              <a:ea typeface="Calibri" pitchFamily="34" charset="0"/>
              <a:cs typeface="Calibri" pitchFamily="34" charset="0"/>
            </a:endParaRPr>
          </a:p>
          <a:p>
            <a:pPr marL="404813" indent="-284163" algn="just">
              <a:lnSpc>
                <a:spcPct val="115000"/>
              </a:lnSpc>
              <a:buFont typeface="Wingdings" pitchFamily="2" charset="2"/>
              <a:buChar char="ü"/>
              <a:defRPr/>
            </a:pPr>
            <a:r>
              <a:rPr lang="ro-RO" altLang="en-US" sz="2000" dirty="0">
                <a:solidFill>
                  <a:schemeClr val="bg1"/>
                </a:solidFill>
                <a:cs typeface="Times New Roman" pitchFamily="18" charset="0"/>
              </a:rPr>
              <a:t>administrare contracte de muncă, civile etc.</a:t>
            </a:r>
            <a:endParaRPr lang="en-US" altLang="en-US" sz="2000" dirty="0">
              <a:solidFill>
                <a:schemeClr val="bg1"/>
              </a:solidFill>
              <a:latin typeface="Calibri" pitchFamily="34" charset="0"/>
              <a:ea typeface="Calibri" pitchFamily="34" charset="0"/>
              <a:cs typeface="Calibri" pitchFamily="34" charset="0"/>
            </a:endParaRPr>
          </a:p>
          <a:p>
            <a:pPr marL="404813" indent="-284163" algn="just">
              <a:lnSpc>
                <a:spcPct val="115000"/>
              </a:lnSpc>
              <a:buFont typeface="Wingdings" pitchFamily="2" charset="2"/>
              <a:buChar char="ü"/>
              <a:defRPr/>
            </a:pPr>
            <a:r>
              <a:rPr lang="ro-RO" altLang="en-US" sz="2000" dirty="0">
                <a:solidFill>
                  <a:schemeClr val="bg1"/>
                </a:solidFill>
                <a:cs typeface="Times New Roman" pitchFamily="18" charset="0"/>
              </a:rPr>
              <a:t>salarizare</a:t>
            </a:r>
            <a:endParaRPr lang="en-US" altLang="en-US" sz="2000" dirty="0">
              <a:solidFill>
                <a:schemeClr val="bg1"/>
              </a:solidFill>
              <a:latin typeface="Calibri" pitchFamily="34" charset="0"/>
              <a:ea typeface="Calibri" pitchFamily="34" charset="0"/>
              <a:cs typeface="Calibri" pitchFamily="34" charset="0"/>
            </a:endParaRPr>
          </a:p>
          <a:p>
            <a:pPr marL="404813" indent="-284163" algn="just">
              <a:lnSpc>
                <a:spcPct val="115000"/>
              </a:lnSpc>
              <a:buFont typeface="Wingdings" pitchFamily="2" charset="2"/>
              <a:buChar char="ü"/>
              <a:defRPr/>
            </a:pPr>
            <a:r>
              <a:rPr lang="ro-RO" altLang="en-US" sz="2000" dirty="0">
                <a:solidFill>
                  <a:schemeClr val="bg1"/>
                </a:solidFill>
                <a:cs typeface="Times New Roman" pitchFamily="18" charset="0"/>
              </a:rPr>
              <a:t>contabilizare distinctă</a:t>
            </a:r>
            <a:endParaRPr lang="en-US" altLang="en-US" sz="2000" dirty="0">
              <a:solidFill>
                <a:schemeClr val="bg1"/>
              </a:solidFill>
              <a:latin typeface="Calibri" pitchFamily="34" charset="0"/>
              <a:ea typeface="Calibri" pitchFamily="34" charset="0"/>
              <a:cs typeface="Calibri" pitchFamily="34" charset="0"/>
            </a:endParaRPr>
          </a:p>
          <a:p>
            <a:pPr marL="404813" indent="-284163" algn="just">
              <a:lnSpc>
                <a:spcPct val="115000"/>
              </a:lnSpc>
              <a:buFont typeface="Wingdings" pitchFamily="2" charset="2"/>
              <a:buChar char="ü"/>
              <a:defRPr/>
            </a:pPr>
            <a:r>
              <a:rPr lang="ro-RO" altLang="en-US" sz="2000" dirty="0">
                <a:solidFill>
                  <a:schemeClr val="bg1"/>
                </a:solidFill>
                <a:cs typeface="Times New Roman" pitchFamily="18" charset="0"/>
              </a:rPr>
              <a:t>introducerea plăţilor realizate în cadrul proiectului în Action-web</a:t>
            </a:r>
            <a:endParaRPr lang="en-US" altLang="en-US" sz="2000" dirty="0">
              <a:solidFill>
                <a:schemeClr val="bg1"/>
              </a:solidFill>
              <a:latin typeface="Calibri" pitchFamily="34" charset="0"/>
              <a:ea typeface="Calibri" pitchFamily="34" charset="0"/>
              <a:cs typeface="Calibri" pitchFamily="34" charset="0"/>
            </a:endParaRPr>
          </a:p>
          <a:p>
            <a:pPr marL="404813" indent="-284163" algn="just">
              <a:lnSpc>
                <a:spcPct val="115000"/>
              </a:lnSpc>
              <a:buFont typeface="Wingdings" pitchFamily="2" charset="2"/>
              <a:buChar char="ü"/>
              <a:defRPr/>
            </a:pPr>
            <a:r>
              <a:rPr lang="ro-RO" altLang="en-US" sz="2000" dirty="0">
                <a:solidFill>
                  <a:schemeClr val="bg1"/>
                </a:solidFill>
                <a:cs typeface="Times New Roman" pitchFamily="18" charset="0"/>
              </a:rPr>
              <a:t>arhivarea documentelor</a:t>
            </a:r>
          </a:p>
          <a:p>
            <a:pPr algn="just">
              <a:lnSpc>
                <a:spcPct val="115000"/>
              </a:lnSpc>
              <a:defRPr/>
            </a:pPr>
            <a:r>
              <a:rPr lang="ro-RO" altLang="en-US" sz="2000" b="1" dirty="0">
                <a:solidFill>
                  <a:srgbClr val="FF0000"/>
                </a:solidFill>
                <a:cs typeface="Times New Roman" pitchFamily="18" charset="0"/>
              </a:rPr>
              <a:t>PL I.</a:t>
            </a:r>
            <a:r>
              <a:rPr lang="en-US" altLang="en-US" sz="2000" b="1" dirty="0">
                <a:solidFill>
                  <a:srgbClr val="FF0000"/>
                </a:solidFill>
                <a:cs typeface="Times New Roman" pitchFamily="18" charset="0"/>
              </a:rPr>
              <a:t>3.</a:t>
            </a:r>
            <a:r>
              <a:rPr lang="ro-RO" altLang="en-US" sz="2000" b="1" dirty="0">
                <a:solidFill>
                  <a:srgbClr val="FF0000"/>
                </a:solidFill>
                <a:cs typeface="Times New Roman" pitchFamily="18" charset="0"/>
              </a:rPr>
              <a:t> </a:t>
            </a:r>
            <a:r>
              <a:rPr lang="ro-RO" altLang="en-US" sz="2000" b="1" dirty="0">
                <a:solidFill>
                  <a:srgbClr val="FFFF00"/>
                </a:solidFill>
                <a:cs typeface="Times New Roman" pitchFamily="18" charset="0"/>
              </a:rPr>
              <a:t>Realizarea</a:t>
            </a:r>
            <a:r>
              <a:rPr lang="en-US" altLang="en-US" sz="2000" b="1" dirty="0">
                <a:solidFill>
                  <a:srgbClr val="FFFF00"/>
                </a:solidFill>
                <a:cs typeface="Times New Roman" pitchFamily="18" charset="0"/>
              </a:rPr>
              <a:t> </a:t>
            </a:r>
            <a:r>
              <a:rPr lang="en-US" altLang="en-US" sz="2000" b="1" dirty="0" err="1">
                <a:solidFill>
                  <a:srgbClr val="FFFF00"/>
                </a:solidFill>
                <a:cs typeface="Times New Roman" pitchFamily="18" charset="0"/>
              </a:rPr>
              <a:t>achizitiilor</a:t>
            </a:r>
            <a:r>
              <a:rPr lang="en-US" altLang="en-US" sz="2000" b="1" dirty="0">
                <a:solidFill>
                  <a:srgbClr val="FFFF00"/>
                </a:solidFill>
                <a:cs typeface="Times New Roman" pitchFamily="18" charset="0"/>
              </a:rPr>
              <a:t> </a:t>
            </a:r>
            <a:r>
              <a:rPr lang="en-US" altLang="en-US" sz="2000" b="1" dirty="0" err="1">
                <a:solidFill>
                  <a:srgbClr val="FFFF00"/>
                </a:solidFill>
                <a:cs typeface="Times New Roman" pitchFamily="18" charset="0"/>
              </a:rPr>
              <a:t>necesare</a:t>
            </a:r>
            <a:r>
              <a:rPr lang="en-US" altLang="en-US" sz="2000" b="1" dirty="0">
                <a:solidFill>
                  <a:srgbClr val="FFFF00"/>
                </a:solidFill>
                <a:cs typeface="Times New Roman" pitchFamily="18" charset="0"/>
              </a:rPr>
              <a:t> in </a:t>
            </a:r>
            <a:r>
              <a:rPr lang="en-US" altLang="en-US" sz="2000" b="1" dirty="0" err="1">
                <a:solidFill>
                  <a:srgbClr val="FFFF00"/>
                </a:solidFill>
                <a:cs typeface="Times New Roman" pitchFamily="18" charset="0"/>
              </a:rPr>
              <a:t>cadrul</a:t>
            </a:r>
            <a:r>
              <a:rPr lang="en-US" altLang="en-US" sz="2000" b="1" dirty="0">
                <a:solidFill>
                  <a:srgbClr val="FFFF00"/>
                </a:solidFill>
                <a:cs typeface="Times New Roman" pitchFamily="18" charset="0"/>
              </a:rPr>
              <a:t> </a:t>
            </a:r>
            <a:r>
              <a:rPr lang="en-US" altLang="en-US" sz="2000" b="1" dirty="0" err="1">
                <a:solidFill>
                  <a:srgbClr val="FFFF00"/>
                </a:solidFill>
                <a:cs typeface="Times New Roman" pitchFamily="18" charset="0"/>
              </a:rPr>
              <a:t>proiectului</a:t>
            </a:r>
            <a:r>
              <a:rPr lang="en-US" altLang="en-US" sz="2000" b="1" dirty="0">
                <a:solidFill>
                  <a:srgbClr val="FFFF00"/>
                </a:solidFill>
                <a:cs typeface="Times New Roman" pitchFamily="18" charset="0"/>
              </a:rPr>
              <a:t> </a:t>
            </a:r>
            <a:endParaRPr lang="ro-RO" altLang="en-US" sz="2000" b="1" dirty="0">
              <a:solidFill>
                <a:srgbClr val="FFFF00"/>
              </a:solidFill>
              <a:cs typeface="Times New Roman" pitchFamily="18" charset="0"/>
            </a:endParaRPr>
          </a:p>
          <a:p>
            <a:pPr algn="just">
              <a:lnSpc>
                <a:spcPct val="115000"/>
              </a:lnSpc>
              <a:defRPr/>
            </a:pPr>
            <a:r>
              <a:rPr lang="ro-RO" altLang="en-US" sz="2000" b="1" dirty="0">
                <a:solidFill>
                  <a:srgbClr val="FF0000"/>
                </a:solidFill>
                <a:cs typeface="Times New Roman" pitchFamily="18" charset="0"/>
              </a:rPr>
              <a:t>PLI.</a:t>
            </a:r>
            <a:r>
              <a:rPr lang="en-US" altLang="en-US" sz="2000" b="1" dirty="0">
                <a:solidFill>
                  <a:srgbClr val="FF0000"/>
                </a:solidFill>
                <a:cs typeface="Times New Roman" pitchFamily="18" charset="0"/>
              </a:rPr>
              <a:t>4.</a:t>
            </a:r>
            <a:r>
              <a:rPr lang="ro-RO" altLang="en-US" sz="2000" b="1" dirty="0">
                <a:solidFill>
                  <a:srgbClr val="FF0000"/>
                </a:solidFill>
                <a:cs typeface="Times New Roman" pitchFamily="18" charset="0"/>
              </a:rPr>
              <a:t> </a:t>
            </a:r>
            <a:r>
              <a:rPr lang="ro-RO" altLang="en-US" sz="2000" b="1" dirty="0">
                <a:solidFill>
                  <a:srgbClr val="FFFF00"/>
                </a:solidFill>
                <a:cs typeface="Times New Roman" pitchFamily="18" charset="0"/>
              </a:rPr>
              <a:t>Monitorizare şi evaluarea permanentă a activităţilor proiectului </a:t>
            </a:r>
            <a:endParaRPr lang="en-US" altLang="en-US" sz="2000" b="1" dirty="0">
              <a:solidFill>
                <a:srgbClr val="FFFF00"/>
              </a:solidFill>
              <a:latin typeface="Calibri" pitchFamily="34" charset="0"/>
              <a:ea typeface="Calibri" pitchFamily="34" charset="0"/>
              <a:cs typeface="Calibri" pitchFamily="34" charset="0"/>
            </a:endParaRPr>
          </a:p>
        </p:txBody>
      </p:sp>
      <p:pic>
        <p:nvPicPr>
          <p:cNvPr id="4" name="Picture 2"/>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0" y="0"/>
            <a:ext cx="9144000" cy="1143000"/>
          </a:xfrm>
          <a:prstGeom prst="rect">
            <a:avLst/>
          </a:prstGeom>
        </p:spPr>
      </p:pic>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896</TotalTime>
  <Words>2034</Words>
  <Application>Microsoft Office PowerPoint</Application>
  <PresentationFormat>On-screen Show (4:3)</PresentationFormat>
  <Paragraphs>388</Paragraphs>
  <Slides>26</Slides>
  <Notes>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26</vt:i4>
      </vt:variant>
    </vt:vector>
  </HeadingPairs>
  <TitlesOfParts>
    <vt:vector size="30" baseType="lpstr">
      <vt:lpstr>Office Theme</vt:lpstr>
      <vt:lpstr>1_Office Theme</vt:lpstr>
      <vt:lpstr>2_Office Theme</vt:lpstr>
      <vt:lpstr>Bitmap Image</vt:lpstr>
      <vt:lpstr>Slide 1</vt:lpstr>
      <vt:lpstr>Elemente de identitate ale proiectului</vt:lpstr>
      <vt:lpstr>Slide 3</vt:lpstr>
      <vt:lpstr>Internaționalizarea educației în EHEA Declarația de la Sorbona(1998)  -  Declarația de la Bologna (1999) – “Procesul Bologna”</vt:lpstr>
      <vt:lpstr>Slide 5</vt:lpstr>
      <vt:lpstr>Obiectivul general al proiectului Qualitas</vt:lpstr>
      <vt:lpstr>Slide 7</vt:lpstr>
      <vt:lpstr>ACTIVITĂŢILE PROIECTULUI</vt:lpstr>
      <vt:lpstr>Slide 9</vt:lpstr>
      <vt:lpstr>PL II. Evaluarea calităţii şi acreditare</vt:lpstr>
      <vt:lpstr>Slide 11</vt:lpstr>
      <vt:lpstr>Date statistice privind sistemul de învățământ superior si proiectul QUALITAS </vt:lpstr>
      <vt:lpstr>Slide 13</vt:lpstr>
      <vt:lpstr>Pozitionarea geografica a institutiilor selectate in proiectul QUALITAS</vt:lpstr>
      <vt:lpstr>PL II. 1.2. Selectarea şi contractarea experţilor pe termen scurt pentru                misiunile de evaluare instituţională (280 experţi români şi 20 de               experţi străini PL II.1. 3. Analiza rapoartelor de autoevaluare și verificarea datelor              introduse în baza de date a solicitantului.   PL II. 1.4. Organizarea vizitelor de evaluare externă şi realizarea               rapoartelor de evaluare  PL II. 1.5. Analiza rapoartelor de evaluare, adoptarea acestora şi               transmiterea hotărârii Consiliului ARACIS către universităţi  PL II. 1.6.  Analiza comparativa a tendințelor de evoluție a stării  calității învățământului superior românesc pe baza datelor  furnizate de universitățile implicate în procesul de evaluare  PL II. 1.7. Elaborarea de propuneri de ajustare a politicilor și  metodologiilor de evaluare și asigurare a calității în  învățământul superior</vt:lpstr>
      <vt:lpstr>Slide 16</vt:lpstr>
      <vt:lpstr>Slide 17</vt:lpstr>
      <vt:lpstr>Slide 18</vt:lpstr>
      <vt:lpstr>Slide 19</vt:lpstr>
      <vt:lpstr>Slide 20</vt:lpstr>
      <vt:lpstr>Slide 21</vt:lpstr>
      <vt:lpstr>Slide 22</vt:lpstr>
      <vt:lpstr>Slide 23</vt:lpstr>
      <vt:lpstr>Slide 24</vt:lpstr>
      <vt:lpstr>Vă mulţumim pentru atenţie  şi vă dorim multe satisfacţii profesionale! </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radu.damian</cp:lastModifiedBy>
  <cp:revision>175</cp:revision>
  <dcterms:created xsi:type="dcterms:W3CDTF">2014-09-05T15:20:05Z</dcterms:created>
  <dcterms:modified xsi:type="dcterms:W3CDTF">2015-05-19T09:59:18Z</dcterms:modified>
</cp:coreProperties>
</file>