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4662" autoAdjust="0"/>
  </p:normalViewPr>
  <p:slideViewPr>
    <p:cSldViewPr>
      <p:cViewPr>
        <p:scale>
          <a:sx n="70" d="100"/>
          <a:sy n="70" d="100"/>
        </p:scale>
        <p:origin x="-2310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13.03.2015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66D9CD6-D529-4489-AC33-E231D940A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13.03.2015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7EF6E6C-1798-416E-B325-6B5793A79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8BC114-D526-4D68-85DF-4C47381F5C6A}" type="slidenum">
              <a:rPr lang="en-US"/>
              <a:pPr/>
              <a:t>5</a:t>
            </a:fld>
            <a:endParaRPr lang="en-US"/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13.03.2015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53871-825D-456E-880A-0059536ACEE6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E8100-E0F2-41D2-A41B-4D73E9B453DC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A2470-D1FB-4A16-BACC-488BB6A11CC8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60D5-8AF2-4B4B-9D4A-6ACA1EFEF1B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A31D1-F418-4F36-BB92-BAE5D1BD42EC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D7E5F-81A3-4A27-A94C-FE3EE80B732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75FCE-F728-42E3-BAC3-5BBC235DEF82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D2ED-8E5B-448D-B6E0-17338AB822E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93214-1B5F-4155-87F7-C52262E771E4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88EE-D7F5-4C18-8406-1719BFD9671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5419-C5E4-4774-BDFD-EFC7D196EDD4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0FA31-87A5-45EA-9BD4-4B85C69AFB1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6E42-1DBC-4F02-85CA-1A58CDFAE8F8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8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D82BC-E5F4-41B2-9F8A-90145E41562F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E771A-FDD8-4E0B-8D5F-50755B267E35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6CF4D-78F7-461C-9200-6FF42DE9644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DDB80-F8C7-4E86-B338-AC7F621B3B0E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3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1FAF8-9C11-4A25-8E68-81013466332C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EE8B-13D2-4172-85B1-EF9728178236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5369-8966-41F0-B29F-99A1CDDA125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3E52C-2AA1-4DFC-AC48-CA3E81328F4E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4572A-4938-45AD-B67F-E03A0D49DE4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ubstituent titl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stilul de titlu Coordonator</a:t>
            </a:r>
          </a:p>
        </p:txBody>
      </p:sp>
      <p:sp>
        <p:nvSpPr>
          <p:cNvPr id="1027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887360-6EA7-4CD4-A797-96C0BA0562A9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889086-4A39-4660-9BEF-AF12B82026F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u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124200"/>
          </a:xfrm>
        </p:spPr>
        <p:txBody>
          <a:bodyPr/>
          <a:lstStyle/>
          <a:p>
            <a:pPr eaLnBrk="1" hangingPunct="1"/>
            <a:r>
              <a:rPr lang="ro-RO" sz="2800" b="1" smtClean="0">
                <a:latin typeface="Arial" pitchFamily="34" charset="0"/>
                <a:cs typeface="Arial" pitchFamily="34" charset="0"/>
              </a:rPr>
              <a:t/>
            </a:r>
            <a:br>
              <a:rPr lang="ro-RO" sz="2800" b="1" smtClean="0">
                <a:latin typeface="Arial" pitchFamily="34" charset="0"/>
                <a:cs typeface="Arial" pitchFamily="34" charset="0"/>
              </a:rPr>
            </a:br>
            <a:r>
              <a:rPr lang="ro-RO" sz="2800" b="1" smtClean="0">
                <a:latin typeface="Arial" pitchFamily="34" charset="0"/>
                <a:cs typeface="Arial" pitchFamily="34" charset="0"/>
              </a:rPr>
              <a:t>Dezvoltarea și consolidarea culturii calității la nivelul sistemului de învățământ superior românesc – QUALITAS</a:t>
            </a:r>
            <a:br>
              <a:rPr lang="ro-RO" sz="2800" b="1" smtClean="0">
                <a:latin typeface="Arial" pitchFamily="34" charset="0"/>
                <a:cs typeface="Arial" pitchFamily="34" charset="0"/>
              </a:rPr>
            </a:br>
            <a:r>
              <a:rPr lang="ro-RO" sz="2800" b="1" smtClean="0">
                <a:latin typeface="Arial" pitchFamily="34" charset="0"/>
                <a:cs typeface="Arial" pitchFamily="34" charset="0"/>
              </a:rPr>
              <a:t/>
            </a:r>
            <a:br>
              <a:rPr lang="ro-RO" sz="2800" b="1" smtClean="0">
                <a:latin typeface="Arial" pitchFamily="34" charset="0"/>
                <a:cs typeface="Arial" pitchFamily="34" charset="0"/>
              </a:rPr>
            </a:br>
            <a:r>
              <a:rPr lang="ro-RO" sz="2000" b="1" smtClean="0">
                <a:latin typeface="Arial" pitchFamily="34" charset="0"/>
                <a:cs typeface="Arial" pitchFamily="34" charset="0"/>
              </a:rPr>
              <a:t>Pachetul de lucru V – Internaționalizare, schimb de bune practici, comunicare în asigurarea calității învățământului superior românesc</a:t>
            </a:r>
            <a:endParaRPr lang="ro-RO" sz="2000" smtClean="0"/>
          </a:p>
        </p:txBody>
      </p:sp>
      <p:sp>
        <p:nvSpPr>
          <p:cNvPr id="2051" name="Subtitlu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858000" cy="9906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endParaRPr lang="ro-RO" sz="1700" b="1" i="1" smtClean="0">
              <a:solidFill>
                <a:srgbClr val="898989"/>
              </a:solidFill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endParaRPr lang="ro-RO" sz="1700" b="1" i="1" smtClean="0">
              <a:solidFill>
                <a:srgbClr val="898989"/>
              </a:solidFill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r>
              <a:rPr lang="ro-RO" sz="1700" b="1" i="1" smtClean="0">
                <a:solidFill>
                  <a:srgbClr val="898989"/>
                </a:solidFill>
              </a:rPr>
              <a:t>Sesiunea de formare a studenților </a:t>
            </a: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r>
              <a:rPr lang="ro-RO" sz="1700" b="1" i="1" smtClean="0">
                <a:solidFill>
                  <a:srgbClr val="898989"/>
                </a:solidFill>
              </a:rPr>
              <a:t>Bacău, 13 – 17 martie 2015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in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23850" y="333375"/>
            <a:ext cx="849630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o-RO" sz="2400" b="1"/>
              <a:t>Despre ARACIS V</a:t>
            </a:r>
          </a:p>
          <a:p>
            <a:pPr algn="just"/>
            <a:endParaRPr lang="ro-RO" sz="2400" b="1"/>
          </a:p>
          <a:p>
            <a:pPr algn="just">
              <a:buFont typeface="Wingdings" pitchFamily="2" charset="2"/>
              <a:buChar char="Ø"/>
            </a:pPr>
            <a:r>
              <a:rPr lang="ro-RO"/>
              <a:t>  fără ingerințe politice</a:t>
            </a:r>
            <a:r>
              <a:rPr lang="en-US"/>
              <a:t>, f</a:t>
            </a:r>
            <a:r>
              <a:rPr lang="ro-RO"/>
              <a:t>ă</a:t>
            </a:r>
            <a:r>
              <a:rPr lang="en-US"/>
              <a:t>r</a:t>
            </a:r>
            <a:r>
              <a:rPr lang="ro-RO"/>
              <a:t>ă</a:t>
            </a:r>
            <a:r>
              <a:rPr lang="en-US"/>
              <a:t> lideri ai universit</a:t>
            </a:r>
            <a:r>
              <a:rPr lang="ro-RO"/>
              <a:t>ăț</a:t>
            </a:r>
            <a:r>
              <a:rPr lang="en-US"/>
              <a:t>ilor, dar totu</a:t>
            </a:r>
            <a:r>
              <a:rPr lang="ro-RO"/>
              <a:t>ș</a:t>
            </a:r>
            <a:r>
              <a:rPr lang="en-US"/>
              <a:t>i presiune </a:t>
            </a:r>
            <a:r>
              <a:rPr lang="ro-RO"/>
              <a:t>î</a:t>
            </a:r>
            <a:r>
              <a:rPr lang="en-US"/>
              <a:t>n procesul de luare a deciziilor</a:t>
            </a:r>
          </a:p>
          <a:p>
            <a:pPr algn="just">
              <a:buFont typeface="Wingdings" pitchFamily="2" charset="2"/>
              <a:buChar char="Ø"/>
            </a:pP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 aparat complex – potențială confuzie atribuții ale diferitelor structuri</a:t>
            </a:r>
          </a:p>
          <a:p>
            <a:pPr algn="just"/>
            <a:r>
              <a:rPr lang="ro-RO"/>
              <a:t>     - Consiliu, 2 Departmente, 15 comisii de experți permanenți</a:t>
            </a:r>
            <a:endParaRPr lang="en-US"/>
          </a:p>
          <a:p>
            <a:pPr algn="just">
              <a:buFont typeface="Wingdings" pitchFamily="2" charset="2"/>
              <a:buChar char="Ø"/>
            </a:pP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 pregătire evaluatori  - Registrul Național al Evaluatorilor (1259)</a:t>
            </a:r>
            <a:endParaRPr lang="en-US"/>
          </a:p>
          <a:p>
            <a:pPr algn="just">
              <a:buFont typeface="Wingdings" pitchFamily="2" charset="2"/>
              <a:buChar char="Ø"/>
            </a:pP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 independența câstigată prin autofinanțare</a:t>
            </a:r>
            <a:endParaRPr lang="en-US"/>
          </a:p>
          <a:p>
            <a:pPr algn="just">
              <a:buFont typeface="Wingdings" pitchFamily="2" charset="2"/>
              <a:buChar char="Ø"/>
            </a:pP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 responsabilizare a implicării și deciziilor ARACIS</a:t>
            </a:r>
            <a:endParaRPr lang="en-US"/>
          </a:p>
          <a:p>
            <a:pPr algn="just">
              <a:buFont typeface="Wingdings" pitchFamily="2" charset="2"/>
              <a:buChar char="Ø"/>
            </a:pP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 </a:t>
            </a:r>
            <a:r>
              <a:rPr lang="en-US"/>
              <a:t>“agentiile nu fac calitate, ele doar o verific</a:t>
            </a:r>
            <a:r>
              <a:rPr lang="ro-RO"/>
              <a:t>ă</a:t>
            </a:r>
            <a:r>
              <a:rPr lang="en-US"/>
              <a:t>”</a:t>
            </a:r>
          </a:p>
          <a:p>
            <a:pPr algn="just">
              <a:buFont typeface="Wingdings" pitchFamily="2" charset="2"/>
              <a:buChar char="Ø"/>
            </a:pPr>
            <a:endParaRPr lang="en-US"/>
          </a:p>
          <a:p>
            <a:pPr algn="just">
              <a:buFont typeface="Wingdings" pitchFamily="2" charset="2"/>
              <a:buChar char="Ø"/>
            </a:pPr>
            <a:r>
              <a:rPr lang="en-US"/>
              <a:t>   checklist sau recomand</a:t>
            </a:r>
            <a:r>
              <a:rPr lang="ro-RO"/>
              <a:t>ă</a:t>
            </a:r>
            <a:r>
              <a:rPr lang="en-US"/>
              <a:t>ri colegiale de  </a:t>
            </a:r>
            <a:r>
              <a:rPr lang="ro-RO"/>
              <a:t>î</a:t>
            </a:r>
            <a:r>
              <a:rPr lang="en-US"/>
              <a:t>mbun</a:t>
            </a:r>
            <a:r>
              <a:rPr lang="ro-RO"/>
              <a:t>ă</a:t>
            </a:r>
            <a:r>
              <a:rPr lang="en-US"/>
              <a:t>t</a:t>
            </a:r>
            <a:r>
              <a:rPr lang="ro-RO"/>
              <a:t>ăț</a:t>
            </a:r>
            <a:r>
              <a:rPr lang="en-US"/>
              <a:t>ire</a:t>
            </a:r>
            <a:r>
              <a:rPr lang="ro-RO"/>
              <a:t>, dezvoltare continuă  </a:t>
            </a: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ubtitle 2"/>
          <p:cNvSpPr txBox="1">
            <a:spLocks/>
          </p:cNvSpPr>
          <p:nvPr/>
        </p:nvSpPr>
        <p:spPr bwMode="auto">
          <a:xfrm>
            <a:off x="279400" y="5057775"/>
            <a:ext cx="60769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b="1">
              <a:latin typeface="Apple Chancery"/>
            </a:endParaRPr>
          </a:p>
        </p:txBody>
      </p:sp>
      <p:pic>
        <p:nvPicPr>
          <p:cNvPr id="12291" name="Picture 1" descr="C:\Users\Madonna\Desktop\ques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9525" y="1557338"/>
            <a:ext cx="3806825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2870200" y="895350"/>
            <a:ext cx="3486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o-RO" sz="3600" b="1"/>
              <a:t>Vă mulțumesc!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288" y="1268413"/>
            <a:ext cx="828040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vi-VN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Asigurarea calității </a:t>
            </a:r>
            <a:r>
              <a:rPr lang="ro-RO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în România</a:t>
            </a:r>
          </a:p>
          <a:p>
            <a:pPr algn="ctr">
              <a:lnSpc>
                <a:spcPct val="150000"/>
              </a:lnSpc>
              <a:defRPr/>
            </a:pPr>
            <a:r>
              <a:rPr lang="ro-RO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endParaRPr lang="vi-VN" sz="4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Subtitlu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858000" cy="9906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endParaRPr lang="ro-RO" sz="1700" b="1" i="1" smtClean="0">
              <a:solidFill>
                <a:srgbClr val="898989"/>
              </a:solidFill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endParaRPr lang="ro-RO" sz="1700" b="1" i="1" smtClean="0">
              <a:solidFill>
                <a:srgbClr val="898989"/>
              </a:solidFill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r>
              <a:rPr lang="ro-RO" sz="1700" b="1" i="1" smtClean="0">
                <a:solidFill>
                  <a:srgbClr val="898989"/>
                </a:solidFill>
              </a:rPr>
              <a:t>Sesiunea de formare a studenților </a:t>
            </a: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r>
              <a:rPr lang="ro-RO" sz="1700" b="1" i="1" smtClean="0">
                <a:solidFill>
                  <a:srgbClr val="898989"/>
                </a:solidFill>
              </a:rPr>
              <a:t>Bacău, 13 – 17 martie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447800"/>
            <a:ext cx="7705725" cy="3354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o-RO" sz="3200" b="1" dirty="0"/>
              <a:t>Conținut</a:t>
            </a:r>
            <a:endParaRPr lang="en-US" sz="3200" b="1" dirty="0"/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endParaRPr lang="en-US" sz="2400" b="1" dirty="0"/>
          </a:p>
          <a:p>
            <a:pPr marL="457200" indent="-457200" algn="just">
              <a:lnSpc>
                <a:spcPct val="150000"/>
              </a:lnSpc>
              <a:buFontTx/>
              <a:buAutoNum type="arabicPeriod"/>
              <a:defRPr/>
            </a:pPr>
            <a:r>
              <a:rPr lang="ro-RO" sz="2400" b="1" dirty="0"/>
              <a:t>Scurt istoric</a:t>
            </a:r>
          </a:p>
          <a:p>
            <a:pPr marL="457200" indent="-457200" algn="just">
              <a:lnSpc>
                <a:spcPct val="150000"/>
              </a:lnSpc>
              <a:buFontTx/>
              <a:buAutoNum type="arabicPeriod"/>
              <a:defRPr/>
            </a:pPr>
            <a:r>
              <a:rPr lang="ro-RO" sz="2400" b="1" dirty="0"/>
              <a:t>Cadrul legislativ</a:t>
            </a:r>
          </a:p>
          <a:p>
            <a:pPr marL="457200" indent="-457200" algn="just">
              <a:lnSpc>
                <a:spcPct val="150000"/>
              </a:lnSpc>
              <a:buFontTx/>
              <a:buAutoNum type="arabicPeriod"/>
              <a:defRPr/>
            </a:pPr>
            <a:r>
              <a:rPr lang="ro-RO" sz="2400" b="1" dirty="0"/>
              <a:t>Despre ARACIS</a:t>
            </a:r>
            <a:endParaRPr lang="en-US" sz="2400" b="1" dirty="0"/>
          </a:p>
          <a:p>
            <a:pPr marL="457200" indent="-457200">
              <a:buFontTx/>
              <a:buAutoNum type="arabicPeriod"/>
              <a:defRPr/>
            </a:pPr>
            <a:endParaRPr lang="en-US" sz="2400" b="1" dirty="0"/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250825" y="6110288"/>
            <a:ext cx="7200900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4025" indent="-454025" algn="ctr">
              <a:spcBef>
                <a:spcPts val="2000"/>
              </a:spcBef>
              <a:buClr>
                <a:srgbClr val="A6A6A6"/>
              </a:buClr>
              <a:buSzPct val="90000"/>
            </a:pPr>
            <a:endParaRPr lang="en-US" sz="1600">
              <a:latin typeface="Apple Chancery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77825" y="787400"/>
            <a:ext cx="8208963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o-RO" sz="2400" b="1" u="sng"/>
              <a:t>Scurt istoric</a:t>
            </a: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1990, explozie a </a:t>
            </a:r>
            <a:r>
              <a:rPr lang="vi-VN"/>
              <a:t>numărul</a:t>
            </a:r>
            <a:r>
              <a:rPr lang="ro-RO"/>
              <a:t>ui</a:t>
            </a:r>
            <a:r>
              <a:rPr lang="vi-VN"/>
              <a:t> universităților şi al facultăților</a:t>
            </a:r>
            <a:r>
              <a:rPr lang="ro-RO"/>
              <a:t>,</a:t>
            </a:r>
            <a:r>
              <a:rPr lang="vi-VN"/>
              <a:t> dar şi al programe</a:t>
            </a:r>
            <a:r>
              <a:rPr lang="ro-RO"/>
              <a:t>lor</a:t>
            </a:r>
            <a:r>
              <a:rPr lang="vi-VN"/>
              <a:t> de studii/specializări</a:t>
            </a:r>
            <a:r>
              <a:rPr lang="ro-RO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ro-RO"/>
              <a:t>  </a:t>
            </a:r>
            <a:r>
              <a:rPr lang="vi-VN"/>
              <a:t>Legea nr. 88/1993 înființ</a:t>
            </a:r>
            <a:r>
              <a:rPr lang="ro-RO"/>
              <a:t>ează</a:t>
            </a:r>
            <a:r>
              <a:rPr lang="vi-VN"/>
              <a:t> Consiliul National de Evaluare Academic</a:t>
            </a:r>
            <a:r>
              <a:rPr lang="ro-RO"/>
              <a:t>ă</a:t>
            </a:r>
            <a:r>
              <a:rPr lang="vi-VN"/>
              <a:t> </a:t>
            </a:r>
            <a:r>
              <a:rPr lang="ro-RO"/>
              <a:t>ș</a:t>
            </a:r>
            <a:r>
              <a:rPr lang="vi-VN"/>
              <a:t>i Acreditare (CNEA</a:t>
            </a:r>
            <a:r>
              <a:rPr lang="ro-RO"/>
              <a:t>A)</a:t>
            </a:r>
          </a:p>
          <a:p>
            <a:pPr algn="just">
              <a:buFont typeface="Wingdings" pitchFamily="2" charset="2"/>
              <a:buChar char="Ø"/>
            </a:pPr>
            <a:r>
              <a:rPr lang="ro-RO"/>
              <a:t> </a:t>
            </a:r>
            <a:r>
              <a:rPr lang="vi-VN"/>
              <a:t>1993</a:t>
            </a:r>
            <a:r>
              <a:rPr lang="ro-RO"/>
              <a:t> </a:t>
            </a:r>
            <a:r>
              <a:rPr lang="vi-VN"/>
              <a:t>-</a:t>
            </a:r>
            <a:r>
              <a:rPr lang="ro-RO"/>
              <a:t> </a:t>
            </a:r>
            <a:r>
              <a:rPr lang="vi-VN"/>
              <a:t>2006 </a:t>
            </a:r>
            <a:r>
              <a:rPr lang="ro-RO"/>
              <a:t>- CNEAA -</a:t>
            </a:r>
            <a:r>
              <a:rPr lang="vi-VN"/>
              <a:t> activități susținute, de evaluare, de acreditare instituțională și de programe</a:t>
            </a:r>
            <a:endParaRPr lang="ro-RO"/>
          </a:p>
          <a:p>
            <a:pPr algn="just">
              <a:buFont typeface="Wingdings" pitchFamily="2" charset="2"/>
              <a:buChar char="Ø"/>
            </a:pPr>
            <a:endParaRPr lang="ro-RO"/>
          </a:p>
          <a:p>
            <a:pPr algn="just">
              <a:buFont typeface="Wingdings" pitchFamily="2" charset="2"/>
              <a:buChar char="Ø"/>
            </a:pPr>
            <a:r>
              <a:rPr lang="ro-RO"/>
              <a:t> 1999, Procesul Bologna aduce o nouă abordare a conceptelor și înființarea ARACIS</a:t>
            </a:r>
          </a:p>
          <a:p>
            <a:pPr algn="just"/>
            <a:r>
              <a:rPr lang="ro-RO"/>
              <a:t>            - preluare a infrastructurii și personalului CNEAA, în timp ce </a:t>
            </a:r>
            <a:r>
              <a:rPr lang="vi-VN"/>
              <a:t>misiunea şi modul de funcţionare a noii instituţii sunt definite în concordanţă cu evoluţiile Europene </a:t>
            </a:r>
            <a:endParaRPr lang="ro-RO"/>
          </a:p>
          <a:p>
            <a:pPr algn="just"/>
            <a:r>
              <a:rPr lang="ro-RO"/>
              <a:t>            - autofinanțare – evaluări, contracte prestări servicii, surse nerambursabile    </a:t>
            </a:r>
          </a:p>
          <a:p>
            <a:pPr algn="just"/>
            <a:r>
              <a:rPr lang="ro-RO"/>
              <a:t>            - își propune, printre altele, cresterea</a:t>
            </a:r>
            <a:r>
              <a:rPr lang="vi-VN"/>
              <a:t> rolului studenţilor şi </a:t>
            </a:r>
            <a:r>
              <a:rPr lang="ro-RO"/>
              <a:t>al </a:t>
            </a:r>
            <a:r>
              <a:rPr lang="vi-VN"/>
              <a:t>angajatorilor în cadrul procesului de evaluare şi asigurare a calităţii educaţiei;</a:t>
            </a:r>
            <a:r>
              <a:rPr lang="ro-RO"/>
              <a:t>  - rapoarte ENQA si ESU</a:t>
            </a:r>
          </a:p>
          <a:p>
            <a:pPr algn="just"/>
            <a:r>
              <a:rPr lang="ro-RO"/>
              <a:t>            - membri cu drepturi depline în ENQA și EQAR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339725" y="366713"/>
            <a:ext cx="8208963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o-RO" sz="2400" b="1"/>
          </a:p>
          <a:p>
            <a:pPr algn="just"/>
            <a:r>
              <a:rPr lang="ro-RO" sz="2400" b="1" u="sng"/>
              <a:t>Cadrul legislativ</a:t>
            </a:r>
          </a:p>
          <a:p>
            <a:pPr algn="just"/>
            <a:r>
              <a:rPr lang="ro-RO"/>
              <a:t> - </a:t>
            </a:r>
            <a:r>
              <a:rPr lang="vi-VN"/>
              <a:t>a luat ființă în anul 2005 în baza </a:t>
            </a:r>
            <a:r>
              <a:rPr lang="vi-VN" b="1"/>
              <a:t>Ordonanței de Urgență a Guvernului nr. 75/2005</a:t>
            </a:r>
            <a:r>
              <a:rPr lang="vi-VN"/>
              <a:t> aprobată cu modificări prin Legea nr. 87/2006.</a:t>
            </a:r>
            <a:endParaRPr lang="ro-RO"/>
          </a:p>
          <a:p>
            <a:pPr algn="just"/>
            <a:r>
              <a:rPr lang="ro-RO"/>
              <a:t> - </a:t>
            </a:r>
            <a:r>
              <a:rPr lang="vi-VN"/>
              <a:t>Ordonanța de urgență nr. 75 / 2005 privind asigurarea calităţii educaţiei</a:t>
            </a:r>
            <a:endParaRPr lang="ro-RO"/>
          </a:p>
          <a:p>
            <a:pPr algn="just"/>
            <a:r>
              <a:rPr lang="ro-RO"/>
              <a:t> - </a:t>
            </a:r>
            <a:r>
              <a:rPr lang="vi-VN"/>
              <a:t>Legea nr. 87/2006 - pentru aprobarea Ordonanţei de urgenţă a Guvernului nr. 75/2005</a:t>
            </a:r>
            <a:endParaRPr lang="ro-RO"/>
          </a:p>
          <a:p>
            <a:pPr algn="just"/>
            <a:r>
              <a:rPr lang="ro-RO"/>
              <a:t> - </a:t>
            </a:r>
            <a:r>
              <a:rPr lang="vi-VN" b="1"/>
              <a:t>Ordonanța de urgență nr. 75/2011 pentru modificarea şi completarea Ordonanţei de urgenţă a Guvernului nr. 75/2005 privind asigurarea calităţii educaţiei</a:t>
            </a:r>
            <a:endParaRPr lang="ro-RO" b="1"/>
          </a:p>
          <a:p>
            <a:pPr algn="just"/>
            <a:r>
              <a:rPr lang="ro-RO"/>
              <a:t> - Legea nr. 240/2007</a:t>
            </a:r>
          </a:p>
          <a:p>
            <a:pPr algn="just"/>
            <a:r>
              <a:rPr lang="ro-RO"/>
              <a:t> - Legea nr. 69/2011</a:t>
            </a:r>
          </a:p>
          <a:p>
            <a:pPr algn="just"/>
            <a:r>
              <a:rPr lang="ro-RO"/>
              <a:t> - Legea nr. 92/2012</a:t>
            </a:r>
          </a:p>
          <a:p>
            <a:pPr algn="just"/>
            <a:r>
              <a:rPr lang="ro-RO"/>
              <a:t> - Legea nr. 6540/2012</a:t>
            </a:r>
          </a:p>
          <a:p>
            <a:pPr algn="just"/>
            <a:r>
              <a:rPr lang="ro-RO"/>
              <a:t> - OM nr. 3084/2013</a:t>
            </a:r>
          </a:p>
          <a:p>
            <a:pPr algn="just"/>
            <a:r>
              <a:rPr lang="ro-RO"/>
              <a:t> - </a:t>
            </a:r>
            <a:r>
              <a:rPr lang="vi-VN"/>
              <a:t>Hotărârea Guvernului 1418/2006</a:t>
            </a:r>
            <a:endParaRPr lang="ro-RO"/>
          </a:p>
          <a:p>
            <a:pPr algn="just"/>
            <a:r>
              <a:rPr lang="ro-RO"/>
              <a:t> - </a:t>
            </a:r>
            <a:r>
              <a:rPr lang="vi-VN" b="1"/>
              <a:t>Metodologia aprobată prin Hotărârea Guvernului 1418/2006</a:t>
            </a:r>
            <a:endParaRPr lang="ro-RO" b="1"/>
          </a:p>
          <a:p>
            <a:pPr algn="just"/>
            <a:r>
              <a:rPr lang="ro-RO"/>
              <a:t> - </a:t>
            </a:r>
            <a:r>
              <a:rPr lang="vi-VN"/>
              <a:t>Hotărârea Guvernului nr. 1731/2006</a:t>
            </a:r>
            <a:endParaRPr lang="ro-RO"/>
          </a:p>
          <a:p>
            <a:pPr algn="just"/>
            <a:r>
              <a:rPr lang="ro-RO"/>
              <a:t> - </a:t>
            </a:r>
            <a:r>
              <a:rPr lang="vi-VN"/>
              <a:t>Hotărârea Guvernului nr. 1</a:t>
            </a:r>
            <a:r>
              <a:rPr lang="ro-RO"/>
              <a:t>512</a:t>
            </a:r>
            <a:r>
              <a:rPr lang="vi-VN"/>
              <a:t> / 200</a:t>
            </a:r>
            <a:r>
              <a:rPr lang="ro-RO"/>
              <a:t>8</a:t>
            </a:r>
          </a:p>
          <a:p>
            <a:pPr algn="just"/>
            <a:r>
              <a:rPr lang="ro-RO"/>
              <a:t> - </a:t>
            </a:r>
            <a:r>
              <a:rPr lang="ro-RO" b="1"/>
              <a:t>Legea Educației Naționale Nr.1/2011</a:t>
            </a:r>
          </a:p>
          <a:p>
            <a:pPr algn="just"/>
            <a:endParaRPr lang="ro-RO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23850" y="765175"/>
            <a:ext cx="8496300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o-RO" sz="2400" b="1" u="sng"/>
              <a:t>Despre ARACIS I</a:t>
            </a:r>
          </a:p>
          <a:p>
            <a:pPr algn="just"/>
            <a:endParaRPr lang="ro-RO" sz="2400" b="1"/>
          </a:p>
          <a:p>
            <a:pPr algn="just"/>
            <a:r>
              <a:rPr lang="vi-VN"/>
              <a:t>Misiunea ARACIS este de a efectua evaluarea externă a calității educației oferite de instituțiile de învățământ superior care operează în România cu scopul de: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 - </a:t>
            </a:r>
            <a:r>
              <a:rPr lang="vi-VN"/>
              <a:t>a testa, pe baza standardele de calitate, capacitatea organizațiilor furnizoare de educație de a satisface așteptările beneficiarilor;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 - </a:t>
            </a:r>
            <a:r>
              <a:rPr lang="vi-VN"/>
              <a:t>a contribui la dezvoltarea unei culturi instituționale a calității învățământului superior;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 - </a:t>
            </a:r>
            <a:r>
              <a:rPr lang="vi-VN"/>
              <a:t>a asigura protecția beneficiarilor direcți de programe de studiu de nivelul învățământului superior prin producerea și diseminarea de informații sistematice, coerente și credibile, public accesibile, despre calitatea educației;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 - </a:t>
            </a:r>
            <a:r>
              <a:rPr lang="vi-VN"/>
              <a:t>a propune Ministerului Educației Cercetării și Inovării strategii și politici de permanentă ameliorare a calității învățământului superior, în strânsă corelare cu învățământului preuniversitar.</a:t>
            </a:r>
          </a:p>
          <a:p>
            <a:pPr algn="just"/>
            <a:r>
              <a:rPr lang="ro-RO"/>
              <a:t> </a:t>
            </a:r>
          </a:p>
          <a:p>
            <a:pPr algn="just"/>
            <a:r>
              <a:rPr lang="vi-VN"/>
              <a:t/>
            </a:r>
            <a:br>
              <a:rPr lang="vi-VN"/>
            </a:b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23850" y="115888"/>
            <a:ext cx="8496300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o-RO" sz="2400" b="1"/>
          </a:p>
          <a:p>
            <a:pPr algn="just"/>
            <a:endParaRPr lang="ro-RO" sz="2400" b="1"/>
          </a:p>
          <a:p>
            <a:pPr algn="just"/>
            <a:r>
              <a:rPr lang="ro-RO" sz="2400" b="1" u="sng"/>
              <a:t>Despre ARACIS II</a:t>
            </a:r>
            <a:endParaRPr lang="ro-RO" u="sng"/>
          </a:p>
          <a:p>
            <a:pPr algn="just"/>
            <a:endParaRPr lang="ro-RO"/>
          </a:p>
          <a:p>
            <a:pPr algn="just"/>
            <a:r>
              <a:rPr lang="ro-RO"/>
              <a:t>Atribuții în domeniul acreditării: </a:t>
            </a:r>
          </a:p>
          <a:p>
            <a:pPr algn="just"/>
            <a:r>
              <a:rPr lang="ro-RO"/>
              <a:t> - </a:t>
            </a:r>
            <a:r>
              <a:rPr lang="vi-VN"/>
              <a:t>Elaborează periodic metodologia și standardele pentru diferitele tipuri de programe și furnizori de învăţământ superior, care se avizează de ME</a:t>
            </a:r>
            <a:r>
              <a:rPr lang="ro-RO"/>
              <a:t>N</a:t>
            </a:r>
            <a:r>
              <a:rPr lang="vi-VN"/>
              <a:t> și se aprobă prin hotărâre a Guvernului</a:t>
            </a:r>
          </a:p>
          <a:p>
            <a:pPr algn="just"/>
            <a:r>
              <a:rPr lang="ro-RO"/>
              <a:t>  - </a:t>
            </a:r>
            <a:r>
              <a:rPr lang="vi-VN"/>
              <a:t>Evaluează în temeiul standardelor și al metodologiei aprobate prin hotărâri ale Guvernului, la cerere sau din proprie inițiativă, și propune autorizarea, respectiv acreditarea furnizorilor de învățământ superior și a programelor de studii. Pe baza rapoartelor de acreditare, ME</a:t>
            </a:r>
            <a:r>
              <a:rPr lang="ro-RO"/>
              <a:t>N</a:t>
            </a:r>
            <a:r>
              <a:rPr lang="vi-VN"/>
              <a:t> elaborează actele normative pentru înfiinţarea de structuri de învăţământ superior.</a:t>
            </a:r>
          </a:p>
          <a:p>
            <a:pPr algn="just"/>
            <a:r>
              <a:rPr lang="vi-VN"/>
              <a:t/>
            </a:r>
            <a:br>
              <a:rPr lang="vi-VN"/>
            </a:br>
            <a:r>
              <a:rPr lang="vi-VN"/>
              <a:t>Atribuţii în asigurarea calităţii</a:t>
            </a:r>
            <a:r>
              <a:rPr lang="ro-RO"/>
              <a:t>: </a:t>
            </a:r>
            <a:endParaRPr lang="vi-VN"/>
          </a:p>
          <a:p>
            <a:pPr algn="just"/>
            <a:r>
              <a:rPr lang="ro-RO"/>
              <a:t>  - </a:t>
            </a:r>
            <a:r>
              <a:rPr lang="vi-VN"/>
              <a:t>Formulează și revizuiește periodic, pe baza bunelor practici, standarde naționale de referință </a:t>
            </a:r>
            <a:r>
              <a:rPr lang="ro-RO"/>
              <a:t>ș</a:t>
            </a:r>
            <a:r>
              <a:rPr lang="vi-VN"/>
              <a:t>i indicatori de performan</a:t>
            </a:r>
            <a:r>
              <a:rPr lang="ro-RO"/>
              <a:t>ță</a:t>
            </a:r>
            <a:r>
              <a:rPr lang="vi-VN"/>
              <a:t> pentru evaluarea </a:t>
            </a:r>
            <a:r>
              <a:rPr lang="ro-RO"/>
              <a:t>ș</a:t>
            </a:r>
            <a:r>
              <a:rPr lang="vi-VN"/>
              <a:t>i asigurarea calității în învățământul superior;</a:t>
            </a:r>
          </a:p>
          <a:p>
            <a:pPr algn="just"/>
            <a:r>
              <a:rPr lang="ro-RO"/>
              <a:t>  - </a:t>
            </a:r>
            <a:r>
              <a:rPr lang="vi-VN"/>
              <a:t>Colaborează cu MECI și cu ARACIP în elaborarea și promovarea de </a:t>
            </a:r>
            <a:endParaRPr lang="ro-RO"/>
          </a:p>
          <a:p>
            <a:pPr algn="just"/>
            <a:r>
              <a:rPr lang="vi-VN"/>
              <a:t>politici și strategii de acțiune, pentru creșterea calității </a:t>
            </a:r>
            <a:endParaRPr lang="ro-RO"/>
          </a:p>
          <a:p>
            <a:pPr algn="just"/>
            <a:r>
              <a:rPr lang="vi-VN"/>
              <a:t>educației în România;</a:t>
            </a:r>
          </a:p>
          <a:p>
            <a:pPr algn="just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23850" y="838200"/>
            <a:ext cx="84963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o-RO" sz="2400" b="1" u="sng"/>
          </a:p>
          <a:p>
            <a:pPr algn="just"/>
            <a:r>
              <a:rPr lang="ro-RO" sz="2400" b="1" u="sng"/>
              <a:t>Despre ARACIS III</a:t>
            </a:r>
          </a:p>
          <a:p>
            <a:pPr algn="just"/>
            <a:endParaRPr lang="ro-RO" sz="2400" b="1"/>
          </a:p>
          <a:p>
            <a:pPr algn="just"/>
            <a:r>
              <a:rPr lang="ro-RO"/>
              <a:t>  - </a:t>
            </a:r>
            <a:r>
              <a:rPr lang="vi-VN"/>
              <a:t>Organizează anual consultări cu instituțiile de învățământ superior pentru a stabili prioritățile asigurării calității;</a:t>
            </a:r>
          </a:p>
          <a:p>
            <a:pPr algn="just"/>
            <a:r>
              <a:rPr lang="ro-RO"/>
              <a:t>  - </a:t>
            </a:r>
            <a:r>
              <a:rPr lang="vi-VN"/>
              <a:t>Elaborează și face publice propriile proceduri de evaluare externă a calității educației;</a:t>
            </a:r>
          </a:p>
          <a:p>
            <a:pPr algn="just"/>
            <a:r>
              <a:rPr lang="ro-RO"/>
              <a:t>  - </a:t>
            </a:r>
            <a:r>
              <a:rPr lang="vi-VN"/>
              <a:t>Încheie, cu instituții de învățământ din țară și din străinătate, contracte de prestări de servicii pentru evaluarea externă a calității programelor </a:t>
            </a:r>
            <a:endParaRPr lang="ro-RO"/>
          </a:p>
          <a:p>
            <a:pPr algn="just"/>
            <a:r>
              <a:rPr lang="ro-RO"/>
              <a:t>  - </a:t>
            </a:r>
            <a:r>
              <a:rPr lang="vi-VN"/>
              <a:t>Efectuează evaluarea calității unor programe și instituții de învățământ superior, la solicitarea </a:t>
            </a:r>
            <a:r>
              <a:rPr lang="ro-RO"/>
              <a:t>MEN</a:t>
            </a:r>
            <a:r>
              <a:rPr lang="vi-VN"/>
              <a:t>. Condițiile privind realizarea activității de evaluare se stabilesc prin contract;</a:t>
            </a:r>
          </a:p>
          <a:p>
            <a:pPr algn="just"/>
            <a:r>
              <a:rPr lang="ro-RO"/>
              <a:t>  - </a:t>
            </a:r>
            <a:r>
              <a:rPr lang="vi-VN"/>
              <a:t>Face publice rezultatele evaluărilor externe;</a:t>
            </a:r>
          </a:p>
          <a:p>
            <a:pPr algn="just"/>
            <a:r>
              <a:rPr lang="ro-RO"/>
              <a:t>  - </a:t>
            </a:r>
            <a:r>
              <a:rPr lang="vi-VN"/>
              <a:t>Publică manuale, ghiduri, lucrări de sinteză a bunelor practici de </a:t>
            </a:r>
            <a:endParaRPr lang="ro-RO"/>
          </a:p>
          <a:p>
            <a:pPr algn="just"/>
            <a:r>
              <a:rPr lang="vi-VN"/>
              <a:t>evaluare și asigurare a calității;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23850" y="333375"/>
            <a:ext cx="84963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o-RO" sz="2400" b="1"/>
          </a:p>
          <a:p>
            <a:pPr algn="just"/>
            <a:endParaRPr lang="ro-RO" sz="2400" b="1"/>
          </a:p>
          <a:p>
            <a:pPr algn="just"/>
            <a:r>
              <a:rPr lang="ro-RO" sz="2400" b="1" u="sng"/>
              <a:t>Despre ARACIS IV</a:t>
            </a:r>
          </a:p>
          <a:p>
            <a:pPr algn="just"/>
            <a:endParaRPr lang="ro-RO" sz="2400" b="1"/>
          </a:p>
          <a:p>
            <a:pPr algn="just"/>
            <a:r>
              <a:rPr lang="ro-RO"/>
              <a:t>  - </a:t>
            </a:r>
            <a:r>
              <a:rPr lang="vi-VN"/>
              <a:t>Elaborează periodic, la fiecare trei ani, analize de sistem asupra calității învățământului superior din România;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- </a:t>
            </a:r>
            <a:r>
              <a:rPr lang="vi-VN"/>
              <a:t>Colaborează cu agenții similare din alte țări pentru dezvoltarea și aplicarea de măsuri eficiente de îmbunătățire a calității programelor de învățământ superior;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- </a:t>
            </a:r>
            <a:r>
              <a:rPr lang="vi-VN"/>
              <a:t>Elaborează Codul de etică profesională a experților ARACIS;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- </a:t>
            </a:r>
            <a:r>
              <a:rPr lang="vi-VN"/>
              <a:t>Publică anual un raport privind propria activitate;</a:t>
            </a:r>
            <a:endParaRPr lang="ro-RO"/>
          </a:p>
          <a:p>
            <a:pPr algn="just"/>
            <a:endParaRPr lang="vi-VN"/>
          </a:p>
          <a:p>
            <a:pPr algn="just"/>
            <a:r>
              <a:rPr lang="ro-RO"/>
              <a:t>  - </a:t>
            </a:r>
            <a:r>
              <a:rPr lang="vi-VN"/>
              <a:t>Elaborează, o dată la trei ani, rapoarte de autoevaluare a calităţii propriei activităţi, în vederea pregătirii evaluării externe de către agenţii similare din alte ţări.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686</Words>
  <Application>Microsoft Office PowerPoint</Application>
  <PresentationFormat>On-screen Show (4:3)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Apple Chancery</vt:lpstr>
      <vt:lpstr>MS PGothic</vt:lpstr>
      <vt:lpstr>Wingdings</vt:lpstr>
      <vt:lpstr>Temă Office</vt:lpstr>
      <vt:lpstr> Dezvoltarea și consolidarea culturii calității la nivelul sistemului de învățământ superior românesc – QUALITAS  Pachetul de lucru V – Internaționalizare, schimb de bune practici, comunicare în asigurarea calității învățământului superior românesc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adina.ghidura</dc:creator>
  <cp:lastModifiedBy>radu.damian</cp:lastModifiedBy>
  <cp:revision>13</cp:revision>
  <dcterms:created xsi:type="dcterms:W3CDTF">2015-03-09T09:41:13Z</dcterms:created>
  <dcterms:modified xsi:type="dcterms:W3CDTF">2015-05-27T08:07:47Z</dcterms:modified>
</cp:coreProperties>
</file>