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84" r:id="rId6"/>
    <p:sldId id="285" r:id="rId7"/>
    <p:sldId id="286" r:id="rId8"/>
    <p:sldId id="287" r:id="rId9"/>
    <p:sldId id="288" r:id="rId10"/>
    <p:sldId id="289" r:id="rId11"/>
    <p:sldId id="299" r:id="rId12"/>
    <p:sldId id="261" r:id="rId13"/>
    <p:sldId id="298" r:id="rId14"/>
    <p:sldId id="264" r:id="rId15"/>
    <p:sldId id="300" r:id="rId16"/>
    <p:sldId id="301" r:id="rId17"/>
    <p:sldId id="302" r:id="rId18"/>
    <p:sldId id="283" r:id="rId19"/>
  </p:sldIdLst>
  <p:sldSz cx="9144000" cy="6858000" type="overhead"/>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6FF33"/>
    <a:srgbClr val="66FFFF"/>
    <a:srgbClr val="003399"/>
    <a:srgbClr val="0000CC"/>
    <a:srgbClr val="FF66FF"/>
    <a:srgbClr val="FF99CC"/>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9" autoAdjust="0"/>
    <p:restoredTop sz="94638" autoAdjust="0"/>
  </p:normalViewPr>
  <p:slideViewPr>
    <p:cSldViewPr>
      <p:cViewPr varScale="1">
        <p:scale>
          <a:sx n="86" d="100"/>
          <a:sy n="86" d="100"/>
        </p:scale>
        <p:origin x="-18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CD0B4A-35C2-428E-AC57-602F295DC9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DD8B97-1169-4A17-88C5-76B8A99FCC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620DA8-A7C2-44E7-952E-D30466AC7A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E86F01-F214-409E-99C4-43CA0149866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07564E-AC3B-41AF-BA8D-33A8D1F061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3E4C0D-3CC4-44C6-A1FD-836FF1810B6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1CD7A41-8F8B-4B71-9438-6E2BB7A886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2B6B2C-4089-4E1E-B30D-47ADD84A3D9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4452093-A778-4EB1-AA13-12B7CD5655D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50E71A-4980-40BC-9637-A27D308194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88E518-EB93-4EB3-ADE0-D0195660FB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AE8A144-A826-4A6F-917D-5375332DCE6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utcb.ro/"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61175"/>
          </a:xfrm>
          <a:prstGeom prst="rect">
            <a:avLst/>
          </a:prstGeom>
          <a:noFill/>
          <a:ln w="9525">
            <a:noFill/>
            <a:miter lim="800000"/>
            <a:headEnd/>
            <a:tailEnd/>
          </a:ln>
        </p:spPr>
      </p:pic>
      <p:grpSp>
        <p:nvGrpSpPr>
          <p:cNvPr id="2051" name="Group 3"/>
          <p:cNvGrpSpPr>
            <a:grpSpLocks/>
          </p:cNvGrpSpPr>
          <p:nvPr/>
        </p:nvGrpSpPr>
        <p:grpSpPr bwMode="auto">
          <a:xfrm>
            <a:off x="184150" y="2133600"/>
            <a:ext cx="8843963" cy="3744305"/>
            <a:chOff x="624" y="1344"/>
            <a:chExt cx="4656" cy="1782"/>
          </a:xfrm>
        </p:grpSpPr>
        <p:sp>
          <p:nvSpPr>
            <p:cNvPr id="2053" name="AutoShape 4"/>
            <p:cNvSpPr>
              <a:spLocks noChangeArrowheads="1"/>
            </p:cNvSpPr>
            <p:nvPr/>
          </p:nvSpPr>
          <p:spPr bwMode="auto">
            <a:xfrm>
              <a:off x="624" y="1344"/>
              <a:ext cx="4656" cy="1782"/>
            </a:xfrm>
            <a:prstGeom prst="roundRect">
              <a:avLst>
                <a:gd name="adj" fmla="val 16667"/>
              </a:avLst>
            </a:prstGeom>
            <a:solidFill>
              <a:srgbClr val="003399">
                <a:alpha val="50195"/>
              </a:srgbClr>
            </a:solidFill>
            <a:ln w="9525">
              <a:noFill/>
              <a:round/>
              <a:headEnd/>
              <a:tailEnd/>
            </a:ln>
          </p:spPr>
          <p:txBody>
            <a:bodyPr wrap="none" anchor="ctr"/>
            <a:lstStyle/>
            <a:p>
              <a:pPr algn="ctr" eaLnBrk="0" hangingPunct="0"/>
              <a:r>
                <a:rPr lang="en-US" altLang="it-IT" dirty="0" err="1" smtClean="0">
                  <a:solidFill>
                    <a:srgbClr val="FFCC00"/>
                  </a:solidFill>
                  <a:latin typeface="Times" pitchFamily="18" charset="0"/>
                </a:rPr>
                <a:t>Prof.dr.ing.Iordan</a:t>
              </a:r>
              <a:r>
                <a:rPr lang="en-US" altLang="it-IT" dirty="0" smtClean="0">
                  <a:solidFill>
                    <a:srgbClr val="FFCC00"/>
                  </a:solidFill>
                  <a:latin typeface="Times" pitchFamily="18" charset="0"/>
                </a:rPr>
                <a:t> </a:t>
              </a:r>
              <a:r>
                <a:rPr lang="en-US" altLang="it-IT" dirty="0" err="1" smtClean="0">
                  <a:solidFill>
                    <a:srgbClr val="FFCC00"/>
                  </a:solidFill>
                  <a:latin typeface="Times" pitchFamily="18" charset="0"/>
                </a:rPr>
                <a:t>Petrescu</a:t>
              </a:r>
              <a:endParaRPr lang="en-US" altLang="it-IT" dirty="0">
                <a:solidFill>
                  <a:srgbClr val="FFCC00"/>
                </a:solidFill>
                <a:latin typeface="Times" pitchFamily="18" charset="0"/>
              </a:endParaRPr>
            </a:p>
          </p:txBody>
        </p:sp>
        <p:sp>
          <p:nvSpPr>
            <p:cNvPr id="2" name="Rectangle 5"/>
            <p:cNvSpPr>
              <a:spLocks noChangeArrowheads="1"/>
            </p:cNvSpPr>
            <p:nvPr/>
          </p:nvSpPr>
          <p:spPr bwMode="auto">
            <a:xfrm>
              <a:off x="1076" y="1412"/>
              <a:ext cx="3559" cy="1128"/>
            </a:xfrm>
            <a:prstGeom prst="rect">
              <a:avLst/>
            </a:prstGeom>
            <a:noFill/>
            <a:ln w="9525">
              <a:noFill/>
              <a:miter lim="800000"/>
              <a:headEnd/>
              <a:tailEnd/>
            </a:ln>
            <a:effectLst>
              <a:outerShdw dist="35921" dir="2700000" algn="ctr" rotWithShape="0">
                <a:schemeClr val="tx1"/>
              </a:outerShdw>
            </a:effectLst>
          </p:spPr>
          <p:txBody>
            <a:bodyPr wrap="none">
              <a:spAutoFit/>
            </a:bodyPr>
            <a:lstStyle/>
            <a:p>
              <a:pPr algn="ctr" eaLnBrk="0" hangingPunct="0">
                <a:defRPr/>
              </a:pPr>
              <a:r>
                <a:rPr lang="en-AU" altLang="en-US" sz="3200" b="1" i="1">
                  <a:solidFill>
                    <a:srgbClr val="FFCC00"/>
                  </a:solidFill>
                  <a:latin typeface="Verdana" pitchFamily="34" charset="0"/>
                  <a:cs typeface="Times New Roman" pitchFamily="18" charset="0"/>
                </a:rPr>
                <a:t>EVALUAREA DOMENIILOR </a:t>
              </a:r>
            </a:p>
            <a:p>
              <a:pPr algn="ctr" eaLnBrk="0" hangingPunct="0">
                <a:defRPr/>
              </a:pPr>
              <a:r>
                <a:rPr lang="en-AU" altLang="en-US" sz="3200" b="1" i="1">
                  <a:solidFill>
                    <a:srgbClr val="FFCC00"/>
                  </a:solidFill>
                  <a:latin typeface="Verdana" pitchFamily="34" charset="0"/>
                  <a:cs typeface="Times New Roman" pitchFamily="18" charset="0"/>
                </a:rPr>
                <a:t>UNIVERSITARE</a:t>
              </a:r>
              <a:r>
                <a:rPr lang="en-US" altLang="en-US" sz="3200" b="1" i="1">
                  <a:solidFill>
                    <a:srgbClr val="FFCC00"/>
                  </a:solidFill>
                  <a:latin typeface="Verdana" pitchFamily="34" charset="0"/>
                </a:rPr>
                <a:t> DE MASTER</a:t>
              </a:r>
              <a:endParaRPr lang="en-GB" altLang="en-US" sz="3200" b="1">
                <a:solidFill>
                  <a:srgbClr val="FFCC00"/>
                </a:solidFill>
                <a:latin typeface="Verdana" pitchFamily="34" charset="0"/>
              </a:endParaRPr>
            </a:p>
            <a:p>
              <a:pPr algn="ctr" eaLnBrk="0" hangingPunct="0">
                <a:defRPr/>
              </a:pPr>
              <a:endParaRPr lang="en-GB" altLang="en-US" sz="3200" b="1">
                <a:solidFill>
                  <a:srgbClr val="FFCC00"/>
                </a:solidFill>
                <a:latin typeface="Verdana" pitchFamily="34" charset="0"/>
              </a:endParaRPr>
            </a:p>
            <a:p>
              <a:pPr algn="ctr" eaLnBrk="0" hangingPunct="0">
                <a:defRPr/>
              </a:pPr>
              <a:r>
                <a:rPr lang="en-GB" altLang="en-US" sz="3200" b="1">
                  <a:solidFill>
                    <a:srgbClr val="FFCC00"/>
                  </a:solidFill>
                  <a:latin typeface="Verdana" pitchFamily="34" charset="0"/>
                </a:rPr>
                <a:t/>
              </a:r>
              <a:br>
                <a:rPr lang="en-GB" altLang="en-US" sz="3200" b="1">
                  <a:solidFill>
                    <a:srgbClr val="FFCC00"/>
                  </a:solidFill>
                  <a:latin typeface="Verdana" pitchFamily="34" charset="0"/>
                </a:rPr>
              </a:br>
              <a:r>
                <a:rPr lang="en-GB" altLang="en-US" sz="2000" b="1" i="1">
                  <a:solidFill>
                    <a:srgbClr val="FFCC00"/>
                  </a:solidFill>
                  <a:latin typeface="Arial" charset="0"/>
                </a:rPr>
                <a:t> </a:t>
              </a:r>
              <a:endParaRPr lang="de-DE" altLang="it-IT" sz="2000" b="1" i="1">
                <a:solidFill>
                  <a:srgbClr val="FFCC00"/>
                </a:solidFill>
                <a:latin typeface="Arial" charset="0"/>
              </a:endParaRPr>
            </a:p>
          </p:txBody>
        </p:sp>
      </p:grpSp>
      <p:pic>
        <p:nvPicPr>
          <p:cNvPr id="2052"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1267" name="AutoShape 6"/>
          <p:cNvSpPr>
            <a:spLocks noChangeArrowheads="1"/>
          </p:cNvSpPr>
          <p:nvPr/>
        </p:nvSpPr>
        <p:spPr bwMode="auto">
          <a:xfrm>
            <a:off x="0" y="1773238"/>
            <a:ext cx="9144000" cy="4176712"/>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11268" name="Text Box 9"/>
          <p:cNvSpPr txBox="1">
            <a:spLocks noChangeArrowheads="1"/>
          </p:cNvSpPr>
          <p:nvPr/>
        </p:nvSpPr>
        <p:spPr bwMode="auto">
          <a:xfrm>
            <a:off x="179388" y="1484313"/>
            <a:ext cx="8763000" cy="4986337"/>
          </a:xfrm>
          <a:prstGeom prst="rect">
            <a:avLst/>
          </a:prstGeom>
          <a:noFill/>
          <a:ln w="9525">
            <a:noFill/>
            <a:miter lim="800000"/>
            <a:headEnd/>
            <a:tailEnd/>
          </a:ln>
        </p:spPr>
        <p:txBody>
          <a:bodyPr>
            <a:spAutoFit/>
          </a:bodyPr>
          <a:lstStyle/>
          <a:p>
            <a:endParaRPr lang="ro-RO" altLang="en-US" sz="1800" b="1">
              <a:solidFill>
                <a:srgbClr val="66FF33"/>
              </a:solidFill>
              <a:latin typeface="Arial" charset="0"/>
              <a:cs typeface="Arial" charset="0"/>
            </a:endParaRPr>
          </a:p>
          <a:p>
            <a:endParaRPr lang="ro-RO" altLang="en-US" sz="1800" b="1">
              <a:solidFill>
                <a:srgbClr val="66FF33"/>
              </a:solidFill>
              <a:latin typeface="Arial" charset="0"/>
              <a:cs typeface="Arial" charset="0"/>
            </a:endParaRPr>
          </a:p>
          <a:p>
            <a:r>
              <a:rPr lang="ro-RO" altLang="en-US" sz="1800" b="1">
                <a:solidFill>
                  <a:srgbClr val="66FF33"/>
                </a:solidFill>
                <a:latin typeface="Arial" charset="0"/>
                <a:cs typeface="Arial" charset="0"/>
              </a:rPr>
              <a:t>Ordinul Ministrului nr.  </a:t>
            </a:r>
            <a:r>
              <a:rPr lang="en-US" altLang="en-US" sz="1800" b="1">
                <a:solidFill>
                  <a:srgbClr val="66FF33"/>
                </a:solidFill>
                <a:latin typeface="Arial" charset="0"/>
                <a:cs typeface="Arial" charset="0"/>
              </a:rPr>
              <a:t>146</a:t>
            </a:r>
            <a:r>
              <a:rPr lang="ro-RO" altLang="en-US" sz="1800" b="1">
                <a:solidFill>
                  <a:srgbClr val="66FF33"/>
                </a:solidFill>
                <a:latin typeface="Arial" charset="0"/>
                <a:cs typeface="Arial" charset="0"/>
              </a:rPr>
              <a:t> din </a:t>
            </a:r>
            <a:r>
              <a:rPr lang="en-US" altLang="en-US" sz="1800" b="1">
                <a:solidFill>
                  <a:srgbClr val="66FF33"/>
                </a:solidFill>
                <a:latin typeface="Arial" charset="0"/>
                <a:cs typeface="Arial" charset="0"/>
              </a:rPr>
              <a:t>25/03/2014</a:t>
            </a:r>
            <a:endParaRPr lang="ro-RO" altLang="en-US" sz="1800" b="1">
              <a:solidFill>
                <a:srgbClr val="66FF33"/>
              </a:solidFill>
              <a:latin typeface="Arial" charset="0"/>
              <a:cs typeface="Arial" charset="0"/>
            </a:endParaRPr>
          </a:p>
          <a:p>
            <a:r>
              <a:rPr lang="ro-RO" altLang="en-US" sz="1800" b="1">
                <a:solidFill>
                  <a:srgbClr val="66FF33"/>
                </a:solidFill>
                <a:latin typeface="Arial" charset="0"/>
                <a:cs typeface="Arial" charset="0"/>
              </a:rPr>
              <a:t>Procedura specifică de evaluare externă periodică a domeniilor de studii universitare de master acreditate</a:t>
            </a:r>
          </a:p>
          <a:p>
            <a:endParaRPr lang="ro-RO" altLang="en-US" sz="1800">
              <a:solidFill>
                <a:srgbClr val="66FF33"/>
              </a:solidFill>
              <a:latin typeface="Arial" charset="0"/>
              <a:cs typeface="Arial" charset="0"/>
            </a:endParaRPr>
          </a:p>
          <a:p>
            <a:pPr algn="just"/>
            <a:endParaRPr lang="ro-RO" altLang="en-US" sz="1800" b="1">
              <a:solidFill>
                <a:srgbClr val="FFFF00"/>
              </a:solidFill>
              <a:latin typeface="Arial" charset="0"/>
              <a:cs typeface="Arial" charset="0"/>
            </a:endParaRPr>
          </a:p>
          <a:p>
            <a:pPr algn="just"/>
            <a:r>
              <a:rPr lang="ro-RO" altLang="en-US" sz="1800" b="1">
                <a:solidFill>
                  <a:srgbClr val="FFFF00"/>
                </a:solidFill>
                <a:latin typeface="Arial" charset="0"/>
                <a:cs typeface="Arial" charset="0"/>
              </a:rPr>
              <a:t>Art. 3 Pentru evaluarea programelor de studii universitare de master acreditate, care au </a:t>
            </a:r>
            <a:r>
              <a:rPr lang="ro-RO" altLang="en-US" sz="1800" b="1">
                <a:solidFill>
                  <a:srgbClr val="66FF33"/>
                </a:solidFill>
                <a:latin typeface="Arial" charset="0"/>
                <a:cs typeface="Arial" charset="0"/>
              </a:rPr>
              <a:t>depășit termenul de evaluare periodică de 5 ani </a:t>
            </a:r>
            <a:r>
              <a:rPr lang="ro-RO" altLang="en-US" sz="1800" b="1">
                <a:solidFill>
                  <a:srgbClr val="FFFF00"/>
                </a:solidFill>
                <a:latin typeface="Arial" charset="0"/>
                <a:cs typeface="Arial" charset="0"/>
              </a:rPr>
              <a:t>şi care au fost incluse în domeniile de studii universitare de master acreditate, se procedează la etapizarea evaluării externe periodice a domeniilor de studii universitare de master, în funcție de numărul programelor universitare de master din fiecare domeniu de studii universitare de master care au depășit termenul legal de evaluare periodică, astfel:</a:t>
            </a:r>
            <a:r>
              <a:rPr lang="ro-RO" altLang="en-US" sz="1800" b="1"/>
              <a:t> </a:t>
            </a:r>
          </a:p>
          <a:p>
            <a:pPr algn="just"/>
            <a:endParaRPr lang="ro-RO" altLang="en-US" sz="1800" b="1">
              <a:solidFill>
                <a:srgbClr val="FFFF00"/>
              </a:solidFill>
              <a:latin typeface="Arial" charset="0"/>
              <a:cs typeface="Arial" charset="0"/>
            </a:endParaRPr>
          </a:p>
          <a:p>
            <a:endParaRPr lang="ro-RO" altLang="en-US" sz="1800" b="1">
              <a:solidFill>
                <a:srgbClr val="66FF33"/>
              </a:solidFill>
              <a:latin typeface="Arial" charset="0"/>
              <a:cs typeface="Arial" charset="0"/>
            </a:endParaRPr>
          </a:p>
          <a:p>
            <a:pPr>
              <a:spcBef>
                <a:spcPct val="50000"/>
              </a:spcBef>
              <a:buFontTx/>
              <a:buChar char="•"/>
            </a:pPr>
            <a:r>
              <a:rPr lang="ro-RO" altLang="en-US" sz="2000" b="1">
                <a:solidFill>
                  <a:srgbClr val="FFFF00"/>
                </a:solidFill>
                <a:latin typeface="Arial" charset="0"/>
              </a:rPr>
              <a:t> </a:t>
            </a:r>
            <a:endParaRPr lang="en-US" altLang="en-US" sz="2000" b="1">
              <a:solidFill>
                <a:srgbClr val="FFFF00"/>
              </a:solidFill>
              <a:latin typeface="Arial" charset="0"/>
            </a:endParaRPr>
          </a:p>
        </p:txBody>
      </p:sp>
      <p:pic>
        <p:nvPicPr>
          <p:cNvPr id="11269"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2291" name="AutoShape 6"/>
          <p:cNvSpPr>
            <a:spLocks noChangeArrowheads="1"/>
          </p:cNvSpPr>
          <p:nvPr/>
        </p:nvSpPr>
        <p:spPr bwMode="auto">
          <a:xfrm>
            <a:off x="0" y="1557338"/>
            <a:ext cx="9144000" cy="3814762"/>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12292" name="Text Box 9"/>
          <p:cNvSpPr txBox="1">
            <a:spLocks noChangeArrowheads="1"/>
          </p:cNvSpPr>
          <p:nvPr/>
        </p:nvSpPr>
        <p:spPr bwMode="auto">
          <a:xfrm>
            <a:off x="250825" y="1700213"/>
            <a:ext cx="8763000" cy="4710112"/>
          </a:xfrm>
          <a:prstGeom prst="rect">
            <a:avLst/>
          </a:prstGeom>
          <a:noFill/>
          <a:ln w="9525">
            <a:noFill/>
            <a:miter lim="800000"/>
            <a:headEnd/>
            <a:tailEnd/>
          </a:ln>
        </p:spPr>
        <p:txBody>
          <a:bodyPr>
            <a:spAutoFit/>
          </a:bodyPr>
          <a:lstStyle/>
          <a:p>
            <a:pPr marL="342900" indent="-342900" algn="just">
              <a:buFontTx/>
              <a:buAutoNum type="alphaLcParenR"/>
            </a:pPr>
            <a:r>
              <a:rPr lang="ro-RO" altLang="en-US" b="1" i="1">
                <a:solidFill>
                  <a:srgbClr val="66FFFF"/>
                </a:solidFill>
                <a:latin typeface="Arial" charset="0"/>
                <a:cs typeface="Arial" charset="0"/>
              </a:rPr>
              <a:t>Pentru stabilirea </a:t>
            </a:r>
            <a:r>
              <a:rPr lang="ro-RO" altLang="en-US" b="1" i="1">
                <a:solidFill>
                  <a:srgbClr val="66FF33"/>
                </a:solidFill>
                <a:latin typeface="Arial" charset="0"/>
                <a:cs typeface="Arial" charset="0"/>
              </a:rPr>
              <a:t>anului calendaristic </a:t>
            </a:r>
            <a:r>
              <a:rPr lang="ro-RO" altLang="en-US" b="1" i="1">
                <a:solidFill>
                  <a:srgbClr val="66FFFF"/>
                </a:solidFill>
                <a:latin typeface="Arial" charset="0"/>
                <a:cs typeface="Arial" charset="0"/>
              </a:rPr>
              <a:t>în care un domeniu de studii universitare de master acreditat urmează să parcurgă procedura de evaluare externă periodică, se determină un an calendaristic de referinţă, în funcție de anii calendaristici în care au fost acreditate de Agenţia Română de Asigurare a Calităţii în Învăţământul Superior programele de studii universitare de master din domeniul respectiv</a:t>
            </a:r>
            <a:r>
              <a:rPr lang="ro-RO" altLang="en-US">
                <a:latin typeface="Arial" charset="0"/>
                <a:cs typeface="Arial" charset="0"/>
              </a:rPr>
              <a:t>;</a:t>
            </a:r>
            <a:r>
              <a:rPr lang="ro-RO" altLang="en-US" b="1">
                <a:latin typeface="Arial" charset="0"/>
                <a:cs typeface="Arial" charset="0"/>
              </a:rPr>
              <a:t> </a:t>
            </a:r>
          </a:p>
          <a:p>
            <a:pPr marL="342900" indent="-342900" algn="just">
              <a:buFontTx/>
              <a:buAutoNum type="alphaLcParenR"/>
            </a:pPr>
            <a:endParaRPr lang="ro-RO" altLang="en-US" b="1">
              <a:latin typeface="Arial" charset="0"/>
              <a:cs typeface="Arial" charset="0"/>
            </a:endParaRPr>
          </a:p>
          <a:p>
            <a:pPr marL="342900" indent="-342900" algn="just"/>
            <a:endParaRPr lang="ro-RO" altLang="en-US" sz="1800"/>
          </a:p>
          <a:p>
            <a:pPr marL="342900" indent="-342900" algn="just"/>
            <a:endParaRPr lang="ro-RO" altLang="en-US" sz="1800" b="1">
              <a:solidFill>
                <a:srgbClr val="FFFF00"/>
              </a:solidFill>
              <a:latin typeface="Arial" charset="0"/>
              <a:cs typeface="Arial" charset="0"/>
            </a:endParaRPr>
          </a:p>
          <a:p>
            <a:pPr marL="342900" indent="-342900"/>
            <a:endParaRPr lang="ro-RO" altLang="en-US" sz="1800" b="1">
              <a:solidFill>
                <a:srgbClr val="66FF33"/>
              </a:solidFill>
              <a:latin typeface="Arial" charset="0"/>
              <a:cs typeface="Arial" charset="0"/>
            </a:endParaRPr>
          </a:p>
          <a:p>
            <a:pPr marL="342900" indent="-342900">
              <a:spcBef>
                <a:spcPct val="50000"/>
              </a:spcBef>
              <a:buFontTx/>
              <a:buChar char="•"/>
            </a:pPr>
            <a:r>
              <a:rPr lang="ro-RO" altLang="en-US" sz="2000" b="1">
                <a:solidFill>
                  <a:srgbClr val="FFFF00"/>
                </a:solidFill>
                <a:latin typeface="Arial" charset="0"/>
              </a:rPr>
              <a:t> </a:t>
            </a:r>
            <a:endParaRPr lang="en-US" altLang="en-US" sz="2000" b="1">
              <a:solidFill>
                <a:srgbClr val="FFFF00"/>
              </a:solidFill>
              <a:latin typeface="Arial" charset="0"/>
            </a:endParaRPr>
          </a:p>
        </p:txBody>
      </p:sp>
      <p:pic>
        <p:nvPicPr>
          <p:cNvPr id="12293"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3315" name="AutoShape 6"/>
          <p:cNvSpPr>
            <a:spLocks noChangeArrowheads="1"/>
          </p:cNvSpPr>
          <p:nvPr/>
        </p:nvSpPr>
        <p:spPr bwMode="auto">
          <a:xfrm>
            <a:off x="0" y="1773238"/>
            <a:ext cx="9144000" cy="4868862"/>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13316" name="Text Box 9"/>
          <p:cNvSpPr txBox="1">
            <a:spLocks noChangeArrowheads="1"/>
          </p:cNvSpPr>
          <p:nvPr/>
        </p:nvSpPr>
        <p:spPr bwMode="auto">
          <a:xfrm>
            <a:off x="381000" y="1844675"/>
            <a:ext cx="8763000" cy="5908675"/>
          </a:xfrm>
          <a:prstGeom prst="rect">
            <a:avLst/>
          </a:prstGeom>
          <a:noFill/>
          <a:ln w="9525">
            <a:noFill/>
            <a:miter lim="800000"/>
            <a:headEnd/>
            <a:tailEnd/>
          </a:ln>
        </p:spPr>
        <p:txBody>
          <a:bodyPr>
            <a:spAutoFit/>
          </a:bodyPr>
          <a:lstStyle/>
          <a:p>
            <a:pPr marL="342900" indent="-342900" algn="just">
              <a:buFontTx/>
              <a:buAutoNum type="alphaLcParenR"/>
            </a:pPr>
            <a:r>
              <a:rPr lang="ro-RO" altLang="en-US" sz="1800"/>
              <a:t>;</a:t>
            </a:r>
            <a:r>
              <a:rPr lang="ro-RO" altLang="en-US" sz="1800" b="1"/>
              <a:t> </a:t>
            </a:r>
          </a:p>
          <a:p>
            <a:pPr marL="342900" indent="-342900" algn="just">
              <a:buFontTx/>
              <a:buAutoNum type="alphaLcParenR"/>
            </a:pPr>
            <a:r>
              <a:rPr lang="ro-RO" altLang="en-US" sz="1600" b="1" i="1">
                <a:solidFill>
                  <a:srgbClr val="66FFFF"/>
                </a:solidFill>
                <a:latin typeface="Arial" charset="0"/>
                <a:cs typeface="Arial" charset="0"/>
              </a:rPr>
              <a:t> Anul </a:t>
            </a:r>
            <a:r>
              <a:rPr lang="ro-RO" altLang="en-US" sz="1600" b="1" i="1">
                <a:solidFill>
                  <a:srgbClr val="66FF33"/>
                </a:solidFill>
                <a:latin typeface="Arial" charset="0"/>
                <a:cs typeface="Arial" charset="0"/>
              </a:rPr>
              <a:t>calendaristic de referință </a:t>
            </a:r>
            <a:r>
              <a:rPr lang="ro-RO" altLang="en-US" sz="1600" b="1" i="1">
                <a:solidFill>
                  <a:srgbClr val="66FFFF"/>
                </a:solidFill>
                <a:latin typeface="Arial" charset="0"/>
                <a:cs typeface="Arial" charset="0"/>
              </a:rPr>
              <a:t>se determină la nivelul fiecărei instituţii de învăţământ superior, pentru fiecare domeniu de studii universitare de master, ca medie aritmetică ponderată a anilor în care programele de studii universitare de master din domeniul respectiv au obținut acreditarea, în raport cu numărul programelor de studii universitare de master acreditate în fiecare an. </a:t>
            </a:r>
            <a:endParaRPr lang="en-US" altLang="en-US" sz="1600" b="1" i="1">
              <a:solidFill>
                <a:srgbClr val="66FFFF"/>
              </a:solidFill>
              <a:latin typeface="Arial" charset="0"/>
              <a:cs typeface="Arial" charset="0"/>
            </a:endParaRPr>
          </a:p>
          <a:p>
            <a:pPr marL="342900" indent="-342900" algn="just">
              <a:buFontTx/>
              <a:buAutoNum type="alphaLcParenR"/>
            </a:pPr>
            <a:endParaRPr lang="en-US" altLang="en-US" sz="1600" b="1" i="1">
              <a:solidFill>
                <a:srgbClr val="66FFFF"/>
              </a:solidFill>
              <a:latin typeface="Arial" charset="0"/>
              <a:cs typeface="Arial" charset="0"/>
            </a:endParaRPr>
          </a:p>
          <a:p>
            <a:pPr marL="342900" indent="-342900" algn="just">
              <a:buFontTx/>
              <a:buAutoNum type="alphaLcParenR"/>
            </a:pPr>
            <a:r>
              <a:rPr lang="ro-RO" altLang="en-US" sz="1600" b="1" i="1">
                <a:solidFill>
                  <a:srgbClr val="66FFFF"/>
                </a:solidFill>
                <a:latin typeface="Arial" charset="0"/>
                <a:cs typeface="Arial" charset="0"/>
              </a:rPr>
              <a:t>Valoarea obţinută se rotunjește la întreg, în plus, şi reprezintă anul calendaristic de referință în care domeniul de studii universitare de master a fost acreditat. </a:t>
            </a:r>
            <a:endParaRPr lang="en-US" altLang="en-US" sz="1600" b="1" i="1">
              <a:solidFill>
                <a:srgbClr val="66FFFF"/>
              </a:solidFill>
              <a:latin typeface="Arial" charset="0"/>
              <a:cs typeface="Arial" charset="0"/>
            </a:endParaRPr>
          </a:p>
          <a:p>
            <a:pPr marL="342900" indent="-342900" algn="just">
              <a:buFontTx/>
              <a:buAutoNum type="alphaLcParenR"/>
            </a:pPr>
            <a:endParaRPr lang="en-US" altLang="en-US" sz="1600" b="1" i="1">
              <a:solidFill>
                <a:srgbClr val="66FFFF"/>
              </a:solidFill>
              <a:latin typeface="Arial" charset="0"/>
              <a:cs typeface="Arial" charset="0"/>
            </a:endParaRPr>
          </a:p>
          <a:p>
            <a:pPr marL="342900" indent="-342900" algn="just">
              <a:buFontTx/>
              <a:buAutoNum type="alphaLcParenR"/>
            </a:pPr>
            <a:r>
              <a:rPr lang="ro-RO" altLang="en-US" sz="1600" b="1" i="1">
                <a:solidFill>
                  <a:srgbClr val="66FFFF"/>
                </a:solidFill>
                <a:latin typeface="Arial" charset="0"/>
                <a:cs typeface="Arial" charset="0"/>
              </a:rPr>
              <a:t>La acesta se adaugă perioada ciclică de evaluare periodică de 5 ani, rezultând anul calendaristic la care domeniul de studii universitare de master </a:t>
            </a:r>
            <a:r>
              <a:rPr lang="en-US" altLang="en-US" sz="1600" b="1" i="1">
                <a:solidFill>
                  <a:srgbClr val="66FFFF"/>
                </a:solidFill>
                <a:latin typeface="Arial" charset="0"/>
                <a:cs typeface="Arial" charset="0"/>
              </a:rPr>
              <a:t> </a:t>
            </a:r>
            <a:r>
              <a:rPr lang="ro-RO" altLang="en-US" sz="1600" b="1" i="1">
                <a:solidFill>
                  <a:srgbClr val="66FFFF"/>
                </a:solidFill>
                <a:latin typeface="Arial" charset="0"/>
                <a:cs typeface="Arial" charset="0"/>
              </a:rPr>
              <a:t>urmează sa treacă prin procedura de evaluare periodică.</a:t>
            </a:r>
            <a:r>
              <a:rPr lang="ro-RO" altLang="en-US" sz="1600" b="1">
                <a:latin typeface="Arial" charset="0"/>
                <a:cs typeface="Arial" charset="0"/>
              </a:rPr>
              <a:t> </a:t>
            </a:r>
          </a:p>
          <a:p>
            <a:pPr marL="342900" indent="-342900" algn="just">
              <a:buFontTx/>
              <a:buAutoNum type="alphaLcParenR"/>
            </a:pPr>
            <a:endParaRPr lang="ro-RO" altLang="en-US" sz="1600" b="1"/>
          </a:p>
          <a:p>
            <a:pPr marL="342900" indent="-342900" algn="just"/>
            <a:r>
              <a:rPr lang="ro-RO" altLang="en-US" sz="1600" b="1" i="1">
                <a:solidFill>
                  <a:srgbClr val="66FFFF"/>
                </a:solidFill>
                <a:latin typeface="Arial" charset="0"/>
                <a:cs typeface="Arial" charset="0"/>
              </a:rPr>
              <a:t>	</a:t>
            </a:r>
            <a:r>
              <a:rPr lang="ro-RO" altLang="en-US" sz="1600" b="1">
                <a:solidFill>
                  <a:srgbClr val="FFFF00"/>
                </a:solidFill>
                <a:latin typeface="Arial" charset="0"/>
                <a:cs typeface="Arial" charset="0"/>
              </a:rPr>
              <a:t>Art. 4 Anul în care se realizează evaluarea externă a domeniului de studii universitare de master este şi anul de evaluare al fiecărui program de studii universitare de master din domeniul respectiv.</a:t>
            </a:r>
          </a:p>
          <a:p>
            <a:pPr marL="342900" indent="-342900" algn="just">
              <a:buFontTx/>
              <a:buAutoNum type="alphaLcParenR"/>
            </a:pPr>
            <a:endParaRPr lang="ro-RO" altLang="en-US" sz="2000" b="1" i="1">
              <a:solidFill>
                <a:srgbClr val="66FFFF"/>
              </a:solidFill>
              <a:latin typeface="Arial" charset="0"/>
              <a:cs typeface="Arial" charset="0"/>
            </a:endParaRPr>
          </a:p>
          <a:p>
            <a:pPr marL="342900" indent="-342900" algn="just"/>
            <a:endParaRPr lang="ro-RO" altLang="en-US" sz="1800"/>
          </a:p>
          <a:p>
            <a:pPr marL="342900" indent="-342900" algn="just"/>
            <a:endParaRPr lang="ro-RO" altLang="en-US" sz="1800" b="1">
              <a:solidFill>
                <a:srgbClr val="FFFF00"/>
              </a:solidFill>
              <a:latin typeface="Arial" charset="0"/>
              <a:cs typeface="Arial" charset="0"/>
            </a:endParaRPr>
          </a:p>
          <a:p>
            <a:pPr marL="342900" indent="-342900"/>
            <a:endParaRPr lang="ro-RO" altLang="en-US" sz="1800" b="1">
              <a:solidFill>
                <a:srgbClr val="66FF33"/>
              </a:solidFill>
              <a:latin typeface="Arial" charset="0"/>
              <a:cs typeface="Arial" charset="0"/>
            </a:endParaRPr>
          </a:p>
          <a:p>
            <a:pPr marL="342900" indent="-342900">
              <a:spcBef>
                <a:spcPct val="50000"/>
              </a:spcBef>
              <a:buFontTx/>
              <a:buChar char="•"/>
            </a:pPr>
            <a:r>
              <a:rPr lang="ro-RO" altLang="en-US" sz="2000" b="1">
                <a:solidFill>
                  <a:srgbClr val="FFFF00"/>
                </a:solidFill>
                <a:latin typeface="Arial" charset="0"/>
              </a:rPr>
              <a:t> </a:t>
            </a:r>
            <a:endParaRPr lang="en-US" altLang="en-US" sz="2000" b="1">
              <a:solidFill>
                <a:srgbClr val="FFFF00"/>
              </a:solidFill>
              <a:latin typeface="Arial" charset="0"/>
            </a:endParaRPr>
          </a:p>
        </p:txBody>
      </p:sp>
      <p:pic>
        <p:nvPicPr>
          <p:cNvPr id="13317"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president"/>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4339" name="AutoShape 8"/>
          <p:cNvSpPr>
            <a:spLocks noChangeArrowheads="1"/>
          </p:cNvSpPr>
          <p:nvPr/>
        </p:nvSpPr>
        <p:spPr bwMode="auto">
          <a:xfrm>
            <a:off x="1116013" y="1628775"/>
            <a:ext cx="7010400" cy="1439863"/>
          </a:xfrm>
          <a:prstGeom prst="roundRect">
            <a:avLst>
              <a:gd name="adj" fmla="val 16667"/>
            </a:avLst>
          </a:prstGeom>
          <a:solidFill>
            <a:schemeClr val="accent2"/>
          </a:solidFill>
          <a:ln w="9525">
            <a:solidFill>
              <a:schemeClr val="tx1"/>
            </a:solidFill>
            <a:round/>
            <a:headEnd/>
            <a:tailEnd/>
          </a:ln>
        </p:spPr>
        <p:txBody>
          <a:bodyPr wrap="none" anchor="ctr"/>
          <a:lstStyle/>
          <a:p>
            <a:pPr algn="ctr"/>
            <a:r>
              <a:rPr lang="en-US" altLang="en-US" sz="2800" b="1">
                <a:solidFill>
                  <a:srgbClr val="FAF400"/>
                </a:solidFill>
                <a:latin typeface="Verdana" pitchFamily="34" charset="0"/>
              </a:rPr>
              <a:t>C</a:t>
            </a:r>
            <a:r>
              <a:rPr lang="ro-RO" altLang="en-US" sz="2800" b="1">
                <a:solidFill>
                  <a:srgbClr val="FAF400"/>
                </a:solidFill>
                <a:latin typeface="Verdana" pitchFamily="34" charset="0"/>
              </a:rPr>
              <a:t>e tipuri de evaluări va face</a:t>
            </a:r>
          </a:p>
          <a:p>
            <a:pPr algn="ctr"/>
            <a:r>
              <a:rPr lang="ro-RO" altLang="en-US" sz="2800" b="1">
                <a:solidFill>
                  <a:srgbClr val="FAF400"/>
                </a:solidFill>
                <a:latin typeface="Verdana" pitchFamily="34" charset="0"/>
              </a:rPr>
              <a:t>ARACIS ?</a:t>
            </a:r>
            <a:endParaRPr lang="en-US" altLang="en-US" sz="2800" b="1">
              <a:solidFill>
                <a:srgbClr val="FAF400"/>
              </a:solidFill>
              <a:latin typeface="Verdana" pitchFamily="34" charset="0"/>
            </a:endParaRPr>
          </a:p>
        </p:txBody>
      </p:sp>
      <p:pic>
        <p:nvPicPr>
          <p:cNvPr id="14340"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4339" name="AutoShape 3"/>
          <p:cNvSpPr>
            <a:spLocks noChangeArrowheads="1"/>
          </p:cNvSpPr>
          <p:nvPr/>
        </p:nvSpPr>
        <p:spPr bwMode="auto">
          <a:xfrm>
            <a:off x="107950" y="1341438"/>
            <a:ext cx="8785225" cy="4465637"/>
          </a:xfrm>
          <a:prstGeom prst="roundRect">
            <a:avLst>
              <a:gd name="adj" fmla="val 16667"/>
            </a:avLst>
          </a:prstGeom>
          <a:solidFill>
            <a:srgbClr val="500050">
              <a:alpha val="50195"/>
            </a:srgbClr>
          </a:solidFill>
          <a:ln>
            <a:noFill/>
          </a:ln>
          <a:extLst>
            <a:ext uri="{91240B29-F687-4F45-9708-019B960494DF}"/>
          </a:extLst>
        </p:spPr>
        <p:txBody>
          <a:bodyPr wrap="none" anchor="ctr"/>
          <a:lstStyle/>
          <a:p>
            <a:pPr marL="457200" indent="-457200" algn="just"/>
            <a:r>
              <a:rPr lang="ro-RO" sz="2000" b="1">
                <a:solidFill>
                  <a:srgbClr val="66FF33"/>
                </a:solidFill>
                <a:latin typeface="Arial" charset="0"/>
              </a:rPr>
              <a:t>Evaluarea </a:t>
            </a:r>
            <a:r>
              <a:rPr lang="en-US" sz="2000" b="1">
                <a:solidFill>
                  <a:srgbClr val="66FF33"/>
                </a:solidFill>
                <a:latin typeface="Arial" charset="0"/>
              </a:rPr>
              <a:t> </a:t>
            </a:r>
            <a:r>
              <a:rPr lang="ro-RO" sz="2000" b="1">
                <a:solidFill>
                  <a:srgbClr val="66FF33"/>
                </a:solidFill>
                <a:latin typeface="Arial" charset="0"/>
              </a:rPr>
              <a:t>periodică a domeniilor universitare</a:t>
            </a:r>
            <a:r>
              <a:rPr lang="en-US" sz="2000" b="1">
                <a:solidFill>
                  <a:srgbClr val="66FF33"/>
                </a:solidFill>
                <a:latin typeface="Arial" charset="0"/>
              </a:rPr>
              <a:t> de master</a:t>
            </a:r>
            <a:r>
              <a:rPr lang="ro-RO" sz="2000" b="1">
                <a:solidFill>
                  <a:srgbClr val="66FF33"/>
                </a:solidFill>
                <a:latin typeface="Arial" charset="0"/>
              </a:rPr>
              <a:t> acreditate</a:t>
            </a:r>
          </a:p>
          <a:p>
            <a:pPr marL="457200" indent="-457200" algn="just">
              <a:buFontTx/>
              <a:buAutoNum type="arabicParenR"/>
            </a:pPr>
            <a:endParaRPr lang="ro-RO" sz="2000" b="1">
              <a:solidFill>
                <a:srgbClr val="66FF33"/>
              </a:solidFill>
              <a:latin typeface="Arial" charset="0"/>
            </a:endParaRPr>
          </a:p>
          <a:p>
            <a:pPr marL="457200" indent="-457200" algn="just">
              <a:buFontTx/>
              <a:buAutoNum type="arabicPeriod"/>
            </a:pPr>
            <a:r>
              <a:rPr lang="ro-RO" sz="1800" b="1">
                <a:solidFill>
                  <a:srgbClr val="FFFF00"/>
                </a:solidFill>
                <a:latin typeface="Arial" charset="0"/>
              </a:rPr>
              <a:t>Etapizarea</a:t>
            </a:r>
            <a:r>
              <a:rPr lang="ro-RO" sz="1800" b="1">
                <a:solidFill>
                  <a:srgbClr val="FFFF00"/>
                </a:solidFill>
                <a:latin typeface="Arial" charset="0"/>
                <a:cs typeface="Arial" charset="0"/>
              </a:rPr>
              <a:t> evaluării externe periodice a domeniilor univ. de master </a:t>
            </a:r>
            <a:endParaRPr lang="en-US" sz="1800" b="1">
              <a:solidFill>
                <a:srgbClr val="FFFF00"/>
              </a:solidFill>
              <a:latin typeface="Arial" charset="0"/>
              <a:cs typeface="Arial" charset="0"/>
            </a:endParaRPr>
          </a:p>
          <a:p>
            <a:pPr marL="457200" indent="-457200" algn="just"/>
            <a:r>
              <a:rPr lang="en-US" sz="1800" b="1">
                <a:solidFill>
                  <a:srgbClr val="FFFF00"/>
                </a:solidFill>
                <a:latin typeface="Arial" charset="0"/>
                <a:cs typeface="Arial" charset="0"/>
              </a:rPr>
              <a:t>       Perioada de sincronizare a datelor de acreditare a programelor de</a:t>
            </a:r>
          </a:p>
          <a:p>
            <a:pPr marL="457200" indent="-457200" algn="just"/>
            <a:r>
              <a:rPr lang="en-US" sz="1800" b="1">
                <a:solidFill>
                  <a:srgbClr val="FFFF00"/>
                </a:solidFill>
                <a:latin typeface="Arial" charset="0"/>
                <a:cs typeface="Arial" charset="0"/>
              </a:rPr>
              <a:t>       master cu a domeniilor de master este </a:t>
            </a:r>
            <a:r>
              <a:rPr lang="ro-RO" sz="1800" b="1">
                <a:solidFill>
                  <a:srgbClr val="FFFF00"/>
                </a:solidFill>
                <a:latin typeface="Arial" charset="0"/>
                <a:cs typeface="Arial" charset="0"/>
              </a:rPr>
              <a:t>(2014-2018)</a:t>
            </a:r>
          </a:p>
          <a:p>
            <a:pPr marL="457200" indent="-457200" algn="just"/>
            <a:r>
              <a:rPr lang="ro-RO" sz="1800" b="1">
                <a:solidFill>
                  <a:srgbClr val="FFFF00"/>
                </a:solidFill>
                <a:latin typeface="Arial" charset="0"/>
                <a:cs typeface="Arial" charset="0"/>
              </a:rPr>
              <a:t> </a:t>
            </a:r>
            <a:endParaRPr lang="ro-RO" sz="1800" b="1">
              <a:solidFill>
                <a:srgbClr val="FFFF00"/>
              </a:solidFill>
              <a:latin typeface="Arial" charset="0"/>
            </a:endParaRPr>
          </a:p>
          <a:p>
            <a:pPr marL="457200" indent="-457200" algn="just">
              <a:buFontTx/>
              <a:buAutoNum type="arabicPeriod" startAt="2"/>
            </a:pPr>
            <a:r>
              <a:rPr lang="ro-RO" sz="1800" b="1">
                <a:solidFill>
                  <a:srgbClr val="FFFF00"/>
                </a:solidFill>
                <a:latin typeface="Arial" charset="0"/>
              </a:rPr>
              <a:t>Publicarea pe pagina Web a ARACIS a anului calendaristic de evaluare</a:t>
            </a:r>
          </a:p>
          <a:p>
            <a:pPr marL="457200" indent="-457200" algn="just"/>
            <a:r>
              <a:rPr lang="ro-RO" sz="1800" b="1">
                <a:solidFill>
                  <a:srgbClr val="FFFF00"/>
                </a:solidFill>
                <a:latin typeface="Arial" charset="0"/>
              </a:rPr>
              <a:t>       periodică pe Universități și domenii de studiu de master</a:t>
            </a:r>
          </a:p>
          <a:p>
            <a:pPr marL="457200" indent="-457200" algn="just"/>
            <a:endParaRPr lang="ro-RO" sz="1800" b="1">
              <a:solidFill>
                <a:srgbClr val="FFFF00"/>
              </a:solidFill>
              <a:latin typeface="Arial" charset="0"/>
            </a:endParaRPr>
          </a:p>
          <a:p>
            <a:pPr marL="457200" indent="-457200" algn="just"/>
            <a:r>
              <a:rPr lang="ro-RO" sz="1800" b="1">
                <a:solidFill>
                  <a:srgbClr val="FFFF00"/>
                </a:solidFill>
                <a:latin typeface="Arial" charset="0"/>
              </a:rPr>
              <a:t>3. </a:t>
            </a:r>
            <a:r>
              <a:rPr lang="en-US" sz="1800" b="1">
                <a:solidFill>
                  <a:srgbClr val="FFFF00"/>
                </a:solidFill>
                <a:latin typeface="Arial" charset="0"/>
              </a:rPr>
              <a:t>	</a:t>
            </a:r>
            <a:r>
              <a:rPr lang="ro-RO" sz="1800" b="1">
                <a:solidFill>
                  <a:srgbClr val="FFFF00"/>
                </a:solidFill>
                <a:latin typeface="Arial" charset="0"/>
              </a:rPr>
              <a:t>Realizarea metodologiei de evaluare periodică </a:t>
            </a:r>
            <a:r>
              <a:rPr lang="en-US" sz="1800" b="1">
                <a:solidFill>
                  <a:srgbClr val="FFFF00"/>
                </a:solidFill>
                <a:latin typeface="Arial" charset="0"/>
              </a:rPr>
              <a:t>a domeniilor de master</a:t>
            </a:r>
          </a:p>
          <a:p>
            <a:pPr marL="457200" indent="-457200" algn="just"/>
            <a:r>
              <a:rPr lang="en-US" sz="1800" b="1">
                <a:solidFill>
                  <a:srgbClr val="FFFF00"/>
                </a:solidFill>
                <a:latin typeface="Arial" charset="0"/>
              </a:rPr>
              <a:t>       </a:t>
            </a:r>
            <a:r>
              <a:rPr lang="ro-RO" sz="1800" b="1">
                <a:solidFill>
                  <a:srgbClr val="FFFF00"/>
                </a:solidFill>
                <a:latin typeface="Arial" charset="0"/>
              </a:rPr>
              <a:t>în conformitate cu legislația în vigoare </a:t>
            </a:r>
            <a:endParaRPr lang="en-US" sz="1800" b="1">
              <a:solidFill>
                <a:srgbClr val="FFFF00"/>
              </a:solidFill>
              <a:latin typeface="Arial" charset="0"/>
            </a:endParaRPr>
          </a:p>
          <a:p>
            <a:pPr marL="457200" indent="-457200" algn="just"/>
            <a:r>
              <a:rPr lang="en-US" sz="1800" b="1">
                <a:solidFill>
                  <a:srgbClr val="FFFF00"/>
                </a:solidFill>
                <a:latin typeface="Arial" charset="0"/>
              </a:rPr>
              <a:t>	M</a:t>
            </a:r>
            <a:r>
              <a:rPr lang="ro-RO" sz="1800" b="1">
                <a:solidFill>
                  <a:srgbClr val="FFFF00"/>
                </a:solidFill>
                <a:latin typeface="Arial" charset="0"/>
              </a:rPr>
              <a:t>etodologia</a:t>
            </a:r>
            <a:r>
              <a:rPr lang="en-US" sz="1800" b="1">
                <a:solidFill>
                  <a:srgbClr val="FFFF00"/>
                </a:solidFill>
                <a:latin typeface="Arial" charset="0"/>
              </a:rPr>
              <a:t> va fi similar</a:t>
            </a:r>
            <a:r>
              <a:rPr lang="ro-RO" sz="1800" b="1">
                <a:solidFill>
                  <a:srgbClr val="FFFF00"/>
                </a:solidFill>
                <a:latin typeface="Arial" charset="0"/>
              </a:rPr>
              <a:t>ă cu cea de evaluare instituțională !!!!</a:t>
            </a:r>
          </a:p>
          <a:p>
            <a:pPr marL="457200" indent="-457200" algn="just"/>
            <a:r>
              <a:rPr lang="ro-RO" sz="1800" b="1">
                <a:solidFill>
                  <a:srgbClr val="FFFF00"/>
                </a:solidFill>
                <a:latin typeface="Arial" charset="0"/>
              </a:rPr>
              <a:t> </a:t>
            </a:r>
          </a:p>
          <a:p>
            <a:pPr marL="457200" indent="-457200" algn="just"/>
            <a:r>
              <a:rPr lang="ro-RO" sz="1800" b="1">
                <a:solidFill>
                  <a:srgbClr val="FFFF00"/>
                </a:solidFill>
                <a:latin typeface="Arial" charset="0"/>
              </a:rPr>
              <a:t>	</a:t>
            </a:r>
            <a:r>
              <a:rPr lang="ro-RO" sz="1800" b="1">
                <a:solidFill>
                  <a:srgbClr val="66FF33"/>
                </a:solidFill>
                <a:latin typeface="Arial" charset="0"/>
              </a:rPr>
              <a:t>Metodologia este în curs de realizare</a:t>
            </a:r>
          </a:p>
          <a:p>
            <a:pPr marL="457200" indent="-457200" algn="just"/>
            <a:endParaRPr lang="ro-RO" sz="1800" b="1">
              <a:solidFill>
                <a:srgbClr val="FFFF00"/>
              </a:solidFill>
              <a:latin typeface="Arial" charset="0"/>
            </a:endParaRPr>
          </a:p>
        </p:txBody>
      </p:sp>
      <p:pic>
        <p:nvPicPr>
          <p:cNvPr id="15364"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6387" name="AutoShape 3"/>
          <p:cNvSpPr>
            <a:spLocks noChangeArrowheads="1"/>
          </p:cNvSpPr>
          <p:nvPr/>
        </p:nvSpPr>
        <p:spPr bwMode="auto">
          <a:xfrm>
            <a:off x="179388" y="1484313"/>
            <a:ext cx="8964612" cy="4465637"/>
          </a:xfrm>
          <a:prstGeom prst="roundRect">
            <a:avLst>
              <a:gd name="adj" fmla="val 16667"/>
            </a:avLst>
          </a:prstGeom>
          <a:solidFill>
            <a:srgbClr val="500050">
              <a:alpha val="50195"/>
            </a:srgbClr>
          </a:solidFill>
          <a:ln>
            <a:noFill/>
          </a:ln>
          <a:extLst>
            <a:ext uri="{91240B29-F687-4F45-9708-019B960494DF}"/>
          </a:extLst>
        </p:spPr>
        <p:txBody>
          <a:bodyPr wrap="none" anchor="ctr"/>
          <a:lstStyle/>
          <a:p>
            <a:pPr marL="457200" indent="-457200" algn="just"/>
            <a:r>
              <a:rPr lang="ro-RO" sz="2000" b="1">
                <a:solidFill>
                  <a:srgbClr val="66FF33"/>
                </a:solidFill>
                <a:latin typeface="Arial" charset="0"/>
              </a:rPr>
              <a:t>Evaluarea</a:t>
            </a:r>
            <a:r>
              <a:rPr lang="en-US" sz="2000" b="1">
                <a:solidFill>
                  <a:srgbClr val="66FF33"/>
                </a:solidFill>
                <a:latin typeface="Arial" charset="0"/>
              </a:rPr>
              <a:t> </a:t>
            </a:r>
            <a:r>
              <a:rPr lang="ro-RO" sz="2000" b="1">
                <a:solidFill>
                  <a:srgbClr val="66FF33"/>
                </a:solidFill>
                <a:latin typeface="Arial" charset="0"/>
              </a:rPr>
              <a:t>î</a:t>
            </a:r>
            <a:r>
              <a:rPr lang="en-US" sz="2000" b="1">
                <a:solidFill>
                  <a:srgbClr val="66FF33"/>
                </a:solidFill>
                <a:latin typeface="Arial" charset="0"/>
              </a:rPr>
              <a:t>n vederea acredit</a:t>
            </a:r>
            <a:r>
              <a:rPr lang="ro-RO" sz="2000" b="1">
                <a:solidFill>
                  <a:srgbClr val="66FF33"/>
                </a:solidFill>
                <a:latin typeface="Arial" charset="0"/>
              </a:rPr>
              <a:t>ării a unui domeniu nou de studii </a:t>
            </a:r>
          </a:p>
          <a:p>
            <a:pPr marL="457200" indent="-457200" algn="just"/>
            <a:r>
              <a:rPr lang="ro-RO" sz="2000" b="1">
                <a:solidFill>
                  <a:srgbClr val="66FF33"/>
                </a:solidFill>
                <a:latin typeface="Arial" charset="0"/>
              </a:rPr>
              <a:t>universitare de master</a:t>
            </a:r>
          </a:p>
          <a:p>
            <a:pPr marL="457200" indent="-457200" algn="just"/>
            <a:endParaRPr lang="ro-RO" sz="2000" b="1">
              <a:solidFill>
                <a:srgbClr val="66FF33"/>
              </a:solidFill>
              <a:latin typeface="Arial" charset="0"/>
            </a:endParaRPr>
          </a:p>
          <a:p>
            <a:pPr marL="457200" indent="-457200" algn="just"/>
            <a:r>
              <a:rPr lang="ro-RO" sz="1800" b="1">
                <a:solidFill>
                  <a:srgbClr val="FFFF00"/>
                </a:solidFill>
                <a:latin typeface="Arial" charset="0"/>
              </a:rPr>
              <a:t>1.   Este necesar a se acredita cel puțin un program de studiu de master</a:t>
            </a:r>
          </a:p>
          <a:p>
            <a:pPr marL="457200" indent="-457200" algn="just"/>
            <a:r>
              <a:rPr lang="ro-RO" sz="1800" b="1">
                <a:solidFill>
                  <a:srgbClr val="FFFF00"/>
                </a:solidFill>
                <a:latin typeface="Arial" charset="0"/>
              </a:rPr>
              <a:t>       în acel domeniu</a:t>
            </a:r>
          </a:p>
          <a:p>
            <a:pPr marL="457200" indent="-457200" algn="just"/>
            <a:endParaRPr lang="ro-RO" sz="1800" b="1">
              <a:solidFill>
                <a:srgbClr val="FFFF00"/>
              </a:solidFill>
              <a:latin typeface="Arial" charset="0"/>
            </a:endParaRPr>
          </a:p>
          <a:p>
            <a:pPr marL="457200" indent="-457200" algn="just"/>
            <a:r>
              <a:rPr lang="ro-RO" sz="1800" b="1">
                <a:solidFill>
                  <a:srgbClr val="FFFF00"/>
                </a:solidFill>
                <a:latin typeface="Arial" charset="0"/>
              </a:rPr>
              <a:t>2.  Programele de studiu de master nou promovate se acreditează de ARACIS </a:t>
            </a:r>
          </a:p>
          <a:p>
            <a:pPr marL="457200" indent="-457200" algn="just"/>
            <a:r>
              <a:rPr lang="ro-RO" sz="1800" b="1">
                <a:solidFill>
                  <a:srgbClr val="FFFF00"/>
                </a:solidFill>
                <a:latin typeface="Arial" charset="0"/>
              </a:rPr>
              <a:t>      sau o agenție înscrisă în EQAR</a:t>
            </a:r>
          </a:p>
          <a:p>
            <a:pPr marL="457200" indent="-457200" algn="just"/>
            <a:endParaRPr lang="ro-RO" sz="1800" b="1">
              <a:solidFill>
                <a:srgbClr val="FFFF00"/>
              </a:solidFill>
              <a:latin typeface="Arial" charset="0"/>
            </a:endParaRPr>
          </a:p>
          <a:p>
            <a:pPr marL="457200" indent="-457200" algn="just">
              <a:buFontTx/>
              <a:buAutoNum type="arabicPeriod" startAt="3"/>
            </a:pPr>
            <a:r>
              <a:rPr lang="ro-RO" sz="1800" b="1">
                <a:solidFill>
                  <a:srgbClr val="FFFF00"/>
                </a:solidFill>
                <a:latin typeface="Arial" charset="0"/>
              </a:rPr>
              <a:t>După acreditarea programului de studiu de master, domeniul de studiu </a:t>
            </a:r>
          </a:p>
          <a:p>
            <a:pPr marL="457200" indent="-457200" algn="just"/>
            <a:r>
              <a:rPr lang="ro-RO" sz="1800" b="1">
                <a:solidFill>
                  <a:srgbClr val="FFFF00"/>
                </a:solidFill>
                <a:latin typeface="Arial" charset="0"/>
              </a:rPr>
              <a:t>      de master al IIS se consideră acreditat</a:t>
            </a:r>
          </a:p>
          <a:p>
            <a:pPr marL="457200" indent="-457200" algn="just"/>
            <a:endParaRPr lang="ro-RO" sz="1800" b="1">
              <a:solidFill>
                <a:srgbClr val="FFFF00"/>
              </a:solidFill>
              <a:latin typeface="Arial" charset="0"/>
            </a:endParaRPr>
          </a:p>
          <a:p>
            <a:pPr marL="457200" indent="-457200" algn="just">
              <a:buFontTx/>
              <a:buAutoNum type="arabicPeriod" startAt="4"/>
            </a:pPr>
            <a:r>
              <a:rPr lang="ro-RO" sz="1800" b="1">
                <a:solidFill>
                  <a:srgbClr val="66FF33"/>
                </a:solidFill>
                <a:latin typeface="Arial" charset="0"/>
              </a:rPr>
              <a:t>Provizoriu până la definitivarea Metodologiei de evaluare externă a ARACIS</a:t>
            </a:r>
          </a:p>
          <a:p>
            <a:pPr marL="457200" indent="-457200" algn="just"/>
            <a:r>
              <a:rPr lang="ro-RO" sz="1800" b="1">
                <a:solidFill>
                  <a:srgbClr val="66FF33"/>
                </a:solidFill>
                <a:latin typeface="Arial" charset="0"/>
              </a:rPr>
              <a:t>       evaluarea în vederea acreditării a programului de studiu de master se </a:t>
            </a:r>
          </a:p>
          <a:p>
            <a:pPr marL="457200" indent="-457200" algn="just"/>
            <a:r>
              <a:rPr lang="ro-RO" sz="1800" b="1">
                <a:solidFill>
                  <a:srgbClr val="66FF33"/>
                </a:solidFill>
                <a:latin typeface="Arial" charset="0"/>
              </a:rPr>
              <a:t>       face pe baza metodologiei existente</a:t>
            </a:r>
          </a:p>
          <a:p>
            <a:pPr marL="457200" indent="-457200" algn="just"/>
            <a:endParaRPr lang="ro-RO" sz="1800" b="1">
              <a:solidFill>
                <a:srgbClr val="FFFF00"/>
              </a:solidFill>
              <a:latin typeface="Arial" charset="0"/>
            </a:endParaRPr>
          </a:p>
        </p:txBody>
      </p:sp>
      <p:pic>
        <p:nvPicPr>
          <p:cNvPr id="16388"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3" name="AutoShape 3"/>
          <p:cNvSpPr>
            <a:spLocks noChangeArrowheads="1"/>
          </p:cNvSpPr>
          <p:nvPr/>
        </p:nvSpPr>
        <p:spPr bwMode="auto">
          <a:xfrm>
            <a:off x="250825" y="1484313"/>
            <a:ext cx="8713788" cy="5373687"/>
          </a:xfrm>
          <a:prstGeom prst="roundRect">
            <a:avLst>
              <a:gd name="adj" fmla="val 16667"/>
            </a:avLst>
          </a:prstGeom>
          <a:solidFill>
            <a:srgbClr val="500050">
              <a:alpha val="50195"/>
            </a:srgbClr>
          </a:solidFill>
          <a:ln>
            <a:noFill/>
          </a:ln>
          <a:extLst>
            <a:ext uri="{91240B29-F687-4F45-9708-019B960494DF}"/>
          </a:extLst>
        </p:spPr>
        <p:txBody>
          <a:bodyPr wrap="none" anchor="ctr"/>
          <a:lstStyle/>
          <a:p>
            <a:pPr marL="457200" indent="-457200"/>
            <a:r>
              <a:rPr lang="ro-RO" sz="1600" b="1">
                <a:solidFill>
                  <a:srgbClr val="66FF33"/>
                </a:solidFill>
                <a:latin typeface="Arial" charset="0"/>
              </a:rPr>
              <a:t>Evaluarea</a:t>
            </a:r>
            <a:r>
              <a:rPr lang="en-US" sz="1600" b="1">
                <a:solidFill>
                  <a:srgbClr val="66FF33"/>
                </a:solidFill>
                <a:latin typeface="Arial" charset="0"/>
              </a:rPr>
              <a:t> </a:t>
            </a:r>
            <a:r>
              <a:rPr lang="ro-RO" sz="1600" b="1">
                <a:solidFill>
                  <a:srgbClr val="66FF33"/>
                </a:solidFill>
                <a:latin typeface="Arial" charset="0"/>
              </a:rPr>
              <a:t> î</a:t>
            </a:r>
            <a:r>
              <a:rPr lang="en-US" sz="1600" b="1">
                <a:solidFill>
                  <a:srgbClr val="66FF33"/>
                </a:solidFill>
                <a:latin typeface="Arial" charset="0"/>
              </a:rPr>
              <a:t>n vederea </a:t>
            </a:r>
            <a:r>
              <a:rPr lang="ro-RO" sz="1600" b="1">
                <a:solidFill>
                  <a:srgbClr val="66FF33"/>
                </a:solidFill>
                <a:latin typeface="Arial" charset="0"/>
              </a:rPr>
              <a:t> încadrării unui program nou de studii </a:t>
            </a:r>
          </a:p>
          <a:p>
            <a:pPr marL="457200" indent="-457200"/>
            <a:r>
              <a:rPr lang="ro-RO" sz="1600" b="1">
                <a:solidFill>
                  <a:srgbClr val="66FF33"/>
                </a:solidFill>
                <a:latin typeface="Arial" charset="0"/>
              </a:rPr>
              <a:t>universitare de master  într-un domeniu de master acreditat</a:t>
            </a:r>
          </a:p>
          <a:p>
            <a:pPr marL="457200" indent="-457200"/>
            <a:endParaRPr lang="ro-RO" sz="1600" b="1">
              <a:solidFill>
                <a:srgbClr val="66FF33"/>
              </a:solidFill>
              <a:latin typeface="Arial" charset="0"/>
            </a:endParaRPr>
          </a:p>
          <a:p>
            <a:pPr marL="457200" indent="-457200">
              <a:buFontTx/>
              <a:buAutoNum type="arabicPeriod"/>
            </a:pPr>
            <a:r>
              <a:rPr lang="ro-RO" sz="1600" b="1">
                <a:solidFill>
                  <a:srgbClr val="FFFF00"/>
                </a:solidFill>
                <a:latin typeface="Arial" charset="0"/>
              </a:rPr>
              <a:t>Programul de studiu de master nou, este propus de o IIS cu aprobarea </a:t>
            </a:r>
          </a:p>
          <a:p>
            <a:pPr marL="457200" indent="-457200"/>
            <a:r>
              <a:rPr lang="ro-RO" sz="1600" b="1">
                <a:solidFill>
                  <a:srgbClr val="FFFF00"/>
                </a:solidFill>
                <a:latin typeface="Arial" charset="0"/>
              </a:rPr>
              <a:t>     Senatului,  într-un domeniu de studiu de master acreditat </a:t>
            </a:r>
          </a:p>
          <a:p>
            <a:pPr marL="457200" indent="-457200"/>
            <a:endParaRPr lang="ro-RO" sz="1600" b="1">
              <a:solidFill>
                <a:srgbClr val="FFFF00"/>
              </a:solidFill>
              <a:latin typeface="Arial" charset="0"/>
            </a:endParaRPr>
          </a:p>
          <a:p>
            <a:pPr marL="457200" indent="-457200">
              <a:buFontTx/>
              <a:buAutoNum type="arabicPeriod" startAt="2"/>
            </a:pPr>
            <a:r>
              <a:rPr lang="ro-RO" sz="1600" b="1">
                <a:solidFill>
                  <a:srgbClr val="FFFF00"/>
                </a:solidFill>
                <a:latin typeface="Arial" charset="0"/>
              </a:rPr>
              <a:t>Evaluarea are ca obiectiv încadrarea programului de studiu de master într-un</a:t>
            </a:r>
          </a:p>
          <a:p>
            <a:pPr marL="457200" indent="-457200"/>
            <a:r>
              <a:rPr lang="ro-RO" sz="1600" b="1">
                <a:solidFill>
                  <a:srgbClr val="FFFF00"/>
                </a:solidFill>
                <a:latin typeface="Arial" charset="0"/>
              </a:rPr>
              <a:t>      domeniu de master deja acreditat la propunerea IIS. </a:t>
            </a:r>
          </a:p>
          <a:p>
            <a:pPr marL="457200" indent="-457200"/>
            <a:endParaRPr lang="ro-RO" sz="1600" b="1">
              <a:solidFill>
                <a:srgbClr val="FFFF00"/>
              </a:solidFill>
              <a:latin typeface="Arial" charset="0"/>
            </a:endParaRPr>
          </a:p>
          <a:p>
            <a:pPr marL="457200" indent="-457200"/>
            <a:r>
              <a:rPr lang="ro-RO" sz="1600" b="1">
                <a:solidFill>
                  <a:srgbClr val="FFFF00"/>
                </a:solidFill>
                <a:latin typeface="Arial" charset="0"/>
              </a:rPr>
              <a:t> 3,  Evaluarea se realizeaza prin analiza unui dosar de autoevaluare de către</a:t>
            </a:r>
          </a:p>
          <a:p>
            <a:pPr marL="457200" indent="-457200"/>
            <a:r>
              <a:rPr lang="ro-RO" sz="1600" b="1">
                <a:solidFill>
                  <a:srgbClr val="FFFF00"/>
                </a:solidFill>
                <a:latin typeface="Arial" charset="0"/>
              </a:rPr>
              <a:t>     Comisia de de experți permanenți de specialitate, făra vizită</a:t>
            </a:r>
          </a:p>
          <a:p>
            <a:pPr marL="457200" indent="-457200"/>
            <a:endParaRPr lang="ro-RO" sz="1600" b="1">
              <a:solidFill>
                <a:srgbClr val="FFFF00"/>
              </a:solidFill>
              <a:latin typeface="Arial" charset="0"/>
            </a:endParaRPr>
          </a:p>
          <a:p>
            <a:pPr marL="457200" indent="-457200">
              <a:buFontTx/>
              <a:buAutoNum type="arabicPeriod" startAt="4"/>
            </a:pPr>
            <a:r>
              <a:rPr lang="ro-RO" sz="1600" b="1">
                <a:solidFill>
                  <a:srgbClr val="FFFF00"/>
                </a:solidFill>
                <a:latin typeface="Arial" charset="0"/>
              </a:rPr>
              <a:t>Dosarul de autoevaluare cuprinde:</a:t>
            </a:r>
          </a:p>
          <a:p>
            <a:pPr marL="457200" indent="-457200">
              <a:buFont typeface="Arial" charset="0"/>
              <a:buChar char="•"/>
            </a:pPr>
            <a:r>
              <a:rPr lang="ro-RO" sz="1600" b="1">
                <a:solidFill>
                  <a:srgbClr val="FFFF00"/>
                </a:solidFill>
                <a:latin typeface="Arial" charset="0"/>
              </a:rPr>
              <a:t>aprobarea Senatul universității</a:t>
            </a:r>
          </a:p>
          <a:p>
            <a:pPr marL="457200" indent="-457200">
              <a:buFont typeface="Arial" charset="0"/>
              <a:buChar char="•"/>
            </a:pPr>
            <a:r>
              <a:rPr lang="ro-RO" sz="1600" b="1">
                <a:solidFill>
                  <a:srgbClr val="FFFF00"/>
                </a:solidFill>
                <a:latin typeface="Arial" charset="0"/>
                <a:cs typeface="Arial" charset="0"/>
              </a:rPr>
              <a:t>concordanța dintre curriculumul programului de studii universitare de </a:t>
            </a:r>
          </a:p>
          <a:p>
            <a:pPr marL="457200" indent="-457200"/>
            <a:r>
              <a:rPr lang="ro-RO" sz="1600" b="1">
                <a:solidFill>
                  <a:srgbClr val="FFFF00"/>
                </a:solidFill>
                <a:latin typeface="Arial" charset="0"/>
                <a:cs typeface="Arial" charset="0"/>
              </a:rPr>
              <a:t>    master și profilul calificării definit în CNC. Inscrierea competențelor în RNCIS </a:t>
            </a:r>
          </a:p>
          <a:p>
            <a:pPr marL="457200" indent="-457200">
              <a:buFont typeface="Arial" charset="0"/>
              <a:buChar char="•"/>
            </a:pPr>
            <a:r>
              <a:rPr lang="ro-RO" sz="1600" b="1">
                <a:solidFill>
                  <a:srgbClr val="FFFF00"/>
                </a:solidFill>
                <a:latin typeface="Arial" charset="0"/>
                <a:cs typeface="Arial" charset="0"/>
              </a:rPr>
              <a:t>planul de învățământ</a:t>
            </a:r>
          </a:p>
          <a:p>
            <a:pPr marL="457200" indent="-457200">
              <a:buFont typeface="Arial" charset="0"/>
              <a:buChar char="•"/>
            </a:pPr>
            <a:r>
              <a:rPr lang="ro-RO" sz="1600" b="1">
                <a:solidFill>
                  <a:srgbClr val="FFFF00"/>
                </a:solidFill>
                <a:latin typeface="Arial" charset="0"/>
                <a:cs typeface="Arial" charset="0"/>
              </a:rPr>
              <a:t>fișele disciplinelor din planul de învățământ</a:t>
            </a:r>
          </a:p>
          <a:p>
            <a:pPr marL="457200" indent="-457200">
              <a:buFont typeface="Arial" charset="0"/>
              <a:buChar char="•"/>
            </a:pPr>
            <a:endParaRPr lang="ro-RO" sz="1600" b="1">
              <a:solidFill>
                <a:srgbClr val="FFFF00"/>
              </a:solidFill>
              <a:latin typeface="Arial" charset="0"/>
              <a:cs typeface="Arial" charset="0"/>
            </a:endParaRPr>
          </a:p>
          <a:p>
            <a:pPr marL="457200" indent="-457200">
              <a:buFont typeface="Arial" charset="0"/>
              <a:buChar char="•"/>
            </a:pPr>
            <a:r>
              <a:rPr lang="ro-RO" sz="1600" b="1">
                <a:solidFill>
                  <a:srgbClr val="66FF33"/>
                </a:solidFill>
                <a:latin typeface="Arial" charset="0"/>
              </a:rPr>
              <a:t>Metodologia este în curs de realizare</a:t>
            </a:r>
            <a:endParaRPr lang="ro-RO" sz="1600" b="1">
              <a:solidFill>
                <a:srgbClr val="FFFF00"/>
              </a:solidFill>
              <a:latin typeface="Arial" charset="0"/>
              <a:cs typeface="Arial" charset="0"/>
            </a:endParaRPr>
          </a:p>
          <a:p>
            <a:pPr marL="457200" indent="-457200"/>
            <a:endParaRPr lang="ro-RO" sz="1800" b="1">
              <a:solidFill>
                <a:srgbClr val="FFFF00"/>
              </a:solidFill>
              <a:latin typeface="Arial" charset="0"/>
            </a:endParaRPr>
          </a:p>
        </p:txBody>
      </p:sp>
      <p:pic>
        <p:nvPicPr>
          <p:cNvPr id="17412"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8435" name="AutoShape 6"/>
          <p:cNvSpPr>
            <a:spLocks noChangeArrowheads="1"/>
          </p:cNvSpPr>
          <p:nvPr/>
        </p:nvSpPr>
        <p:spPr bwMode="auto">
          <a:xfrm>
            <a:off x="0" y="1484313"/>
            <a:ext cx="9144000" cy="5157787"/>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18436" name="TextBox 3"/>
          <p:cNvSpPr txBox="1">
            <a:spLocks noChangeArrowheads="1"/>
          </p:cNvSpPr>
          <p:nvPr/>
        </p:nvSpPr>
        <p:spPr bwMode="auto">
          <a:xfrm>
            <a:off x="755650" y="2133600"/>
            <a:ext cx="7488238" cy="400050"/>
          </a:xfrm>
          <a:prstGeom prst="rect">
            <a:avLst/>
          </a:prstGeom>
          <a:noFill/>
          <a:ln w="9525">
            <a:noFill/>
            <a:miter lim="800000"/>
            <a:headEnd/>
            <a:tailEnd/>
          </a:ln>
        </p:spPr>
        <p:txBody>
          <a:bodyPr>
            <a:spAutoFit/>
          </a:bodyPr>
          <a:lstStyle/>
          <a:p>
            <a:r>
              <a:rPr lang="ro-RO" altLang="en-US" sz="2000" b="1">
                <a:solidFill>
                  <a:srgbClr val="FFFF00"/>
                </a:solidFill>
                <a:latin typeface="Arial" charset="0"/>
                <a:cs typeface="Arial" charset="0"/>
              </a:rPr>
              <a:t>Stabilirea capacității de școlarizare</a:t>
            </a:r>
            <a:r>
              <a:rPr lang="en-US" altLang="en-US" sz="2000" b="1">
                <a:solidFill>
                  <a:srgbClr val="FFFF00"/>
                </a:solidFill>
                <a:latin typeface="Arial" charset="0"/>
                <a:cs typeface="Arial" charset="0"/>
              </a:rPr>
              <a:t> ????</a:t>
            </a:r>
          </a:p>
        </p:txBody>
      </p:sp>
      <p:pic>
        <p:nvPicPr>
          <p:cNvPr id="18437"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04800" y="990600"/>
            <a:ext cx="7986713" cy="1143000"/>
          </a:xfrm>
          <a:prstGeom prst="rect">
            <a:avLst/>
          </a:prstGeom>
          <a:noFill/>
          <a:ln w="9525">
            <a:noFill/>
            <a:miter lim="800000"/>
            <a:headEnd/>
            <a:tailEnd/>
          </a:ln>
        </p:spPr>
        <p:txBody>
          <a:bodyPr anchor="ctr"/>
          <a:lstStyle/>
          <a:p>
            <a:pPr algn="ctr"/>
            <a:endParaRPr lang="ro-RO" altLang="en-US" sz="4400" b="1">
              <a:solidFill>
                <a:srgbClr val="FF9900"/>
              </a:solidFill>
            </a:endParaRPr>
          </a:p>
        </p:txBody>
      </p:sp>
      <p:sp>
        <p:nvSpPr>
          <p:cNvPr id="19459" name="Rectangle 3"/>
          <p:cNvSpPr>
            <a:spLocks noChangeArrowheads="1"/>
          </p:cNvSpPr>
          <p:nvPr/>
        </p:nvSpPr>
        <p:spPr bwMode="auto">
          <a:xfrm>
            <a:off x="1447800" y="2895600"/>
            <a:ext cx="6324600" cy="685800"/>
          </a:xfrm>
          <a:prstGeom prst="rect">
            <a:avLst/>
          </a:prstGeom>
          <a:noFill/>
          <a:ln w="9525">
            <a:noFill/>
            <a:miter lim="800000"/>
            <a:headEnd/>
            <a:tailEnd/>
          </a:ln>
        </p:spPr>
        <p:txBody>
          <a:bodyPr/>
          <a:lstStyle/>
          <a:p>
            <a:pPr marL="342900" indent="-342900">
              <a:spcBef>
                <a:spcPct val="20000"/>
              </a:spcBef>
            </a:pPr>
            <a:r>
              <a:rPr lang="en-GB" altLang="en-US" sz="3600">
                <a:solidFill>
                  <a:schemeClr val="bg1"/>
                </a:solidFill>
              </a:rPr>
              <a:t>experiment, test and try...</a:t>
            </a:r>
          </a:p>
        </p:txBody>
      </p:sp>
      <p:sp>
        <p:nvSpPr>
          <p:cNvPr id="19460" name="Rectangle 4"/>
          <p:cNvSpPr>
            <a:spLocks noChangeArrowheads="1"/>
          </p:cNvSpPr>
          <p:nvPr/>
        </p:nvSpPr>
        <p:spPr bwMode="auto">
          <a:xfrm>
            <a:off x="1901825" y="3108325"/>
            <a:ext cx="5340350" cy="641350"/>
          </a:xfrm>
          <a:prstGeom prst="rect">
            <a:avLst/>
          </a:prstGeom>
          <a:noFill/>
          <a:ln w="9525">
            <a:noFill/>
            <a:miter lim="800000"/>
            <a:headEnd/>
            <a:tailEnd/>
          </a:ln>
        </p:spPr>
        <p:txBody>
          <a:bodyPr wrap="none">
            <a:spAutoFit/>
          </a:bodyPr>
          <a:lstStyle/>
          <a:p>
            <a:pPr>
              <a:spcBef>
                <a:spcPct val="20000"/>
              </a:spcBef>
            </a:pPr>
            <a:r>
              <a:rPr lang="en-GB" altLang="en-US" sz="3600">
                <a:solidFill>
                  <a:schemeClr val="bg1"/>
                </a:solidFill>
                <a:latin typeface="Arial Rounded MT Bold" pitchFamily="34" charset="0"/>
              </a:rPr>
              <a:t>experiment, test and try...</a:t>
            </a:r>
          </a:p>
        </p:txBody>
      </p:sp>
      <p:pic>
        <p:nvPicPr>
          <p:cNvPr id="19461" name="Picture 5" descr="Slide1a"/>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9462" name="Text Box 6"/>
          <p:cNvSpPr txBox="1">
            <a:spLocks noChangeArrowheads="1"/>
          </p:cNvSpPr>
          <p:nvPr/>
        </p:nvSpPr>
        <p:spPr bwMode="auto">
          <a:xfrm>
            <a:off x="2819400" y="1295400"/>
            <a:ext cx="5486400" cy="457200"/>
          </a:xfrm>
          <a:prstGeom prst="rect">
            <a:avLst/>
          </a:prstGeom>
          <a:noFill/>
          <a:ln w="9525">
            <a:noFill/>
            <a:miter lim="800000"/>
            <a:headEnd/>
            <a:tailEnd/>
          </a:ln>
        </p:spPr>
        <p:txBody>
          <a:bodyPr>
            <a:spAutoFit/>
          </a:bodyPr>
          <a:lstStyle/>
          <a:p>
            <a:pPr>
              <a:spcBef>
                <a:spcPct val="50000"/>
              </a:spcBef>
            </a:pPr>
            <a:endParaRPr lang="ro-RO" altLang="en-US"/>
          </a:p>
        </p:txBody>
      </p:sp>
      <p:sp>
        <p:nvSpPr>
          <p:cNvPr id="19463" name="Text Box 7"/>
          <p:cNvSpPr txBox="1">
            <a:spLocks noChangeArrowheads="1"/>
          </p:cNvSpPr>
          <p:nvPr/>
        </p:nvSpPr>
        <p:spPr bwMode="auto">
          <a:xfrm>
            <a:off x="2700338" y="1557338"/>
            <a:ext cx="5715000" cy="1798637"/>
          </a:xfrm>
          <a:prstGeom prst="rect">
            <a:avLst/>
          </a:prstGeom>
          <a:solidFill>
            <a:srgbClr val="3333CC"/>
          </a:solidFill>
          <a:ln w="9525">
            <a:noFill/>
            <a:miter lim="800000"/>
            <a:headEnd/>
            <a:tailEnd/>
          </a:ln>
        </p:spPr>
        <p:txBody>
          <a:bodyPr>
            <a:spAutoFit/>
          </a:bodyPr>
          <a:lstStyle/>
          <a:p>
            <a:pPr algn="ctr">
              <a:spcBef>
                <a:spcPct val="50000"/>
              </a:spcBef>
            </a:pPr>
            <a:r>
              <a:rPr lang="en-US" altLang="en-US" sz="3200" b="1">
                <a:solidFill>
                  <a:srgbClr val="FFCC00"/>
                </a:solidFill>
                <a:latin typeface="Verdana" pitchFamily="34" charset="0"/>
              </a:rPr>
              <a:t>Multe mul</a:t>
            </a:r>
            <a:r>
              <a:rPr lang="ro-RO" altLang="en-US" sz="3200" b="1">
                <a:solidFill>
                  <a:srgbClr val="FFCC00"/>
                </a:solidFill>
                <a:latin typeface="Verdana" pitchFamily="34" charset="0"/>
              </a:rPr>
              <a:t>ţumiri pentru atenţia acordată</a:t>
            </a:r>
            <a:endParaRPr lang="en-US" altLang="en-US" sz="3200" b="1">
              <a:solidFill>
                <a:srgbClr val="FFCC00"/>
              </a:solidFill>
              <a:latin typeface="Verdana" pitchFamily="34" charset="0"/>
            </a:endParaRPr>
          </a:p>
          <a:p>
            <a:pPr algn="ctr">
              <a:spcBef>
                <a:spcPct val="50000"/>
              </a:spcBef>
            </a:pPr>
            <a:r>
              <a:rPr lang="en-US" altLang="en-US" sz="3200" b="1">
                <a:solidFill>
                  <a:srgbClr val="FFCC00"/>
                </a:solidFill>
                <a:latin typeface="Verdana" pitchFamily="34" charset="0"/>
              </a:rPr>
              <a:t>Iordan PETRESCU</a:t>
            </a:r>
          </a:p>
        </p:txBody>
      </p:sp>
      <p:sp>
        <p:nvSpPr>
          <p:cNvPr id="19464" name="Text Box 8"/>
          <p:cNvSpPr txBox="1">
            <a:spLocks noChangeArrowheads="1"/>
          </p:cNvSpPr>
          <p:nvPr/>
        </p:nvSpPr>
        <p:spPr bwMode="auto">
          <a:xfrm>
            <a:off x="3200400" y="4572000"/>
            <a:ext cx="4648200" cy="703263"/>
          </a:xfrm>
          <a:prstGeom prst="rect">
            <a:avLst/>
          </a:prstGeom>
          <a:solidFill>
            <a:srgbClr val="3333CC"/>
          </a:solidFill>
          <a:ln w="9525">
            <a:noFill/>
            <a:miter lim="800000"/>
            <a:headEnd/>
            <a:tailEnd/>
          </a:ln>
        </p:spPr>
        <p:txBody>
          <a:bodyPr>
            <a:spAutoFit/>
          </a:bodyPr>
          <a:lstStyle/>
          <a:p>
            <a:pPr algn="ctr">
              <a:spcBef>
                <a:spcPct val="50000"/>
              </a:spcBef>
            </a:pPr>
            <a:r>
              <a:rPr lang="ro-RO" altLang="en-US" sz="1600" b="1">
                <a:solidFill>
                  <a:srgbClr val="FFCC00"/>
                </a:solidFill>
                <a:hlinkClick r:id="rId3"/>
              </a:rPr>
              <a:t>www.utcb.ro</a:t>
            </a:r>
            <a:endParaRPr lang="ro-RO" altLang="en-US" sz="1600" b="1">
              <a:solidFill>
                <a:srgbClr val="FFCC00"/>
              </a:solidFill>
            </a:endParaRPr>
          </a:p>
          <a:p>
            <a:pPr algn="ctr">
              <a:spcBef>
                <a:spcPct val="50000"/>
              </a:spcBef>
            </a:pPr>
            <a:r>
              <a:rPr lang="en-US" altLang="en-US" sz="1600" b="1">
                <a:solidFill>
                  <a:srgbClr val="FFCC00"/>
                </a:solidFill>
              </a:rPr>
              <a:t>i</a:t>
            </a:r>
            <a:r>
              <a:rPr lang="ro-RO" altLang="en-US" sz="1600" b="1">
                <a:solidFill>
                  <a:srgbClr val="FFCC00"/>
                </a:solidFill>
              </a:rPr>
              <a:t>ordan</a:t>
            </a:r>
            <a:r>
              <a:rPr lang="en-US" altLang="en-US" sz="1600" b="1">
                <a:solidFill>
                  <a:srgbClr val="FFCC00"/>
                </a:solidFill>
              </a:rPr>
              <a:t>@alsys.ro</a:t>
            </a:r>
          </a:p>
        </p:txBody>
      </p:sp>
      <p:pic>
        <p:nvPicPr>
          <p:cNvPr id="19465" name="Picture 2"/>
          <p:cNvPicPr>
            <a:picLocks noChangeAspect="1" noChangeArrowheads="1"/>
          </p:cNvPicPr>
          <p:nvPr/>
        </p:nvPicPr>
        <p:blipFill>
          <a:blip r:embed="rId4"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esident"/>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3075" name="AutoShape 3"/>
          <p:cNvSpPr>
            <a:spLocks noChangeArrowheads="1"/>
          </p:cNvSpPr>
          <p:nvPr/>
        </p:nvSpPr>
        <p:spPr bwMode="auto">
          <a:xfrm>
            <a:off x="323850" y="1989138"/>
            <a:ext cx="8424863" cy="1368425"/>
          </a:xfrm>
          <a:prstGeom prst="roundRect">
            <a:avLst>
              <a:gd name="adj" fmla="val 16667"/>
            </a:avLst>
          </a:prstGeom>
          <a:solidFill>
            <a:schemeClr val="accent2"/>
          </a:solidFill>
          <a:ln w="9525">
            <a:solidFill>
              <a:schemeClr val="tx1"/>
            </a:solidFill>
            <a:round/>
            <a:headEnd/>
            <a:tailEnd/>
          </a:ln>
        </p:spPr>
        <p:txBody>
          <a:bodyPr wrap="none" anchor="ctr"/>
          <a:lstStyle/>
          <a:p>
            <a:pPr algn="ctr"/>
            <a:endParaRPr lang="ro-RO" altLang="en-US" sz="1800" b="1">
              <a:latin typeface="Arial" charset="0"/>
            </a:endParaRPr>
          </a:p>
        </p:txBody>
      </p:sp>
      <p:sp>
        <p:nvSpPr>
          <p:cNvPr id="3076" name="Text Box 4"/>
          <p:cNvSpPr txBox="1">
            <a:spLocks noChangeArrowheads="1"/>
          </p:cNvSpPr>
          <p:nvPr/>
        </p:nvSpPr>
        <p:spPr bwMode="auto">
          <a:xfrm>
            <a:off x="539750" y="1916113"/>
            <a:ext cx="7991475" cy="1384300"/>
          </a:xfrm>
          <a:prstGeom prst="rect">
            <a:avLst/>
          </a:prstGeom>
          <a:noFill/>
          <a:ln w="9525">
            <a:noFill/>
            <a:miter lim="800000"/>
            <a:headEnd/>
            <a:tailEnd/>
          </a:ln>
        </p:spPr>
        <p:txBody>
          <a:bodyPr>
            <a:spAutoFit/>
          </a:bodyPr>
          <a:lstStyle/>
          <a:p>
            <a:pPr algn="ctr">
              <a:spcBef>
                <a:spcPct val="50000"/>
              </a:spcBef>
            </a:pPr>
            <a:r>
              <a:rPr lang="en-US" altLang="en-US" sz="2800" b="1">
                <a:solidFill>
                  <a:srgbClr val="FAF400"/>
                </a:solidFill>
                <a:latin typeface="Verdana" pitchFamily="34" charset="0"/>
              </a:rPr>
              <a:t>Care sunt prevederile Legii 1/2011 privind acreditarea domeniilor universitare de master ???</a:t>
            </a:r>
            <a:endParaRPr lang="en-US" altLang="en-US" sz="2800" b="1">
              <a:solidFill>
                <a:srgbClr val="FFCC00"/>
              </a:solidFill>
              <a:latin typeface="Verdana" pitchFamily="34" charset="0"/>
            </a:endParaRPr>
          </a:p>
        </p:txBody>
      </p:sp>
      <p:pic>
        <p:nvPicPr>
          <p:cNvPr id="3077"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1143000" y="4724400"/>
            <a:ext cx="8839200" cy="823913"/>
            <a:chOff x="960" y="576"/>
            <a:chExt cx="4368" cy="519"/>
          </a:xfrm>
        </p:grpSpPr>
        <p:sp>
          <p:nvSpPr>
            <p:cNvPr id="4105" name="Text Box 8"/>
            <p:cNvSpPr txBox="1">
              <a:spLocks noChangeArrowheads="1"/>
            </p:cNvSpPr>
            <p:nvPr/>
          </p:nvSpPr>
          <p:spPr bwMode="auto">
            <a:xfrm>
              <a:off x="1152" y="576"/>
              <a:ext cx="4176" cy="519"/>
            </a:xfrm>
            <a:prstGeom prst="rect">
              <a:avLst/>
            </a:prstGeom>
            <a:noFill/>
            <a:ln w="9525">
              <a:noFill/>
              <a:miter lim="800000"/>
              <a:headEnd/>
              <a:tailEnd/>
            </a:ln>
            <a:effectLst>
              <a:outerShdw dist="35921" dir="2700000" algn="ctr" rotWithShape="0">
                <a:schemeClr val="tx1"/>
              </a:outerShdw>
            </a:effectLst>
          </p:spPr>
          <p:txBody>
            <a:bodyPr>
              <a:spAutoFit/>
            </a:bodyPr>
            <a:lstStyle/>
            <a:p>
              <a:pPr eaLnBrk="0" hangingPunct="0">
                <a:spcBef>
                  <a:spcPct val="50000"/>
                </a:spcBef>
                <a:defRPr/>
              </a:pPr>
              <a:endParaRPr lang="it-IT" altLang="it-IT" sz="4800" b="1">
                <a:solidFill>
                  <a:srgbClr val="3333CC"/>
                </a:solidFill>
                <a:latin typeface="Verdana" pitchFamily="34" charset="0"/>
              </a:endParaRPr>
            </a:p>
          </p:txBody>
        </p:sp>
        <p:sp>
          <p:nvSpPr>
            <p:cNvPr id="4106" name="Text Box 9"/>
            <p:cNvSpPr txBox="1">
              <a:spLocks noChangeArrowheads="1"/>
            </p:cNvSpPr>
            <p:nvPr/>
          </p:nvSpPr>
          <p:spPr bwMode="auto">
            <a:xfrm>
              <a:off x="960" y="576"/>
              <a:ext cx="384" cy="480"/>
            </a:xfrm>
            <a:prstGeom prst="rect">
              <a:avLst/>
            </a:prstGeom>
            <a:noFill/>
            <a:ln w="9525">
              <a:noFill/>
              <a:miter lim="800000"/>
              <a:headEnd/>
              <a:tailEnd/>
            </a:ln>
            <a:effectLst>
              <a:outerShdw dist="35921" dir="2700000" algn="ctr" rotWithShape="0">
                <a:schemeClr val="tx1"/>
              </a:outerShdw>
            </a:effectLst>
          </p:spPr>
          <p:txBody>
            <a:bodyPr>
              <a:spAutoFit/>
            </a:bodyPr>
            <a:lstStyle/>
            <a:p>
              <a:pPr eaLnBrk="0" hangingPunct="0">
                <a:spcBef>
                  <a:spcPct val="50000"/>
                </a:spcBef>
                <a:defRPr/>
              </a:pPr>
              <a:endParaRPr lang="it-IT" altLang="it-IT" sz="4400" b="1" i="1">
                <a:solidFill>
                  <a:srgbClr val="FFCC00"/>
                </a:solidFill>
                <a:latin typeface="Verdana" pitchFamily="34" charset="0"/>
              </a:endParaRPr>
            </a:p>
          </p:txBody>
        </p:sp>
      </p:grpSp>
      <p:grpSp>
        <p:nvGrpSpPr>
          <p:cNvPr id="3" name="Group 10"/>
          <p:cNvGrpSpPr>
            <a:grpSpLocks/>
          </p:cNvGrpSpPr>
          <p:nvPr/>
        </p:nvGrpSpPr>
        <p:grpSpPr bwMode="auto">
          <a:xfrm>
            <a:off x="304800" y="457200"/>
            <a:ext cx="8839200" cy="823913"/>
            <a:chOff x="960" y="576"/>
            <a:chExt cx="4368" cy="519"/>
          </a:xfrm>
        </p:grpSpPr>
        <p:sp>
          <p:nvSpPr>
            <p:cNvPr id="4" name="Text Box 11"/>
            <p:cNvSpPr txBox="1">
              <a:spLocks noChangeArrowheads="1"/>
            </p:cNvSpPr>
            <p:nvPr/>
          </p:nvSpPr>
          <p:spPr bwMode="auto">
            <a:xfrm>
              <a:off x="1152" y="576"/>
              <a:ext cx="4176" cy="519"/>
            </a:xfrm>
            <a:prstGeom prst="rect">
              <a:avLst/>
            </a:prstGeom>
            <a:noFill/>
            <a:ln w="9525">
              <a:noFill/>
              <a:miter lim="800000"/>
              <a:headEnd/>
              <a:tailEnd/>
            </a:ln>
            <a:effectLst>
              <a:outerShdw dist="35921" dir="2700000" algn="ctr" rotWithShape="0">
                <a:schemeClr val="tx1"/>
              </a:outerShdw>
            </a:effectLst>
          </p:spPr>
          <p:txBody>
            <a:bodyPr>
              <a:spAutoFit/>
            </a:bodyPr>
            <a:lstStyle/>
            <a:p>
              <a:pPr eaLnBrk="0" hangingPunct="0">
                <a:spcBef>
                  <a:spcPct val="50000"/>
                </a:spcBef>
                <a:defRPr/>
              </a:pPr>
              <a:endParaRPr lang="it-IT" altLang="it-IT" sz="4800" b="1">
                <a:solidFill>
                  <a:srgbClr val="3333CC"/>
                </a:solidFill>
                <a:latin typeface="Verdana" pitchFamily="34" charset="0"/>
              </a:endParaRPr>
            </a:p>
          </p:txBody>
        </p:sp>
        <p:sp>
          <p:nvSpPr>
            <p:cNvPr id="4104" name="Text Box 12"/>
            <p:cNvSpPr txBox="1">
              <a:spLocks noChangeArrowheads="1"/>
            </p:cNvSpPr>
            <p:nvPr/>
          </p:nvSpPr>
          <p:spPr bwMode="auto">
            <a:xfrm>
              <a:off x="960" y="576"/>
              <a:ext cx="384" cy="480"/>
            </a:xfrm>
            <a:prstGeom prst="rect">
              <a:avLst/>
            </a:prstGeom>
            <a:noFill/>
            <a:ln w="9525">
              <a:noFill/>
              <a:miter lim="800000"/>
              <a:headEnd/>
              <a:tailEnd/>
            </a:ln>
            <a:effectLst>
              <a:outerShdw dist="35921" dir="2700000" algn="ctr" rotWithShape="0">
                <a:schemeClr val="tx1"/>
              </a:outerShdw>
            </a:effectLst>
          </p:spPr>
          <p:txBody>
            <a:bodyPr>
              <a:spAutoFit/>
            </a:bodyPr>
            <a:lstStyle/>
            <a:p>
              <a:pPr eaLnBrk="0" hangingPunct="0">
                <a:spcBef>
                  <a:spcPct val="50000"/>
                </a:spcBef>
                <a:defRPr/>
              </a:pPr>
              <a:endParaRPr lang="it-IT" altLang="it-IT" sz="4400" b="1" i="1">
                <a:solidFill>
                  <a:srgbClr val="FFCC00"/>
                </a:solidFill>
                <a:latin typeface="Verdana" pitchFamily="34" charset="0"/>
              </a:endParaRPr>
            </a:p>
          </p:txBody>
        </p:sp>
      </p:grpSp>
      <p:pic>
        <p:nvPicPr>
          <p:cNvPr id="4100" name="Picture 3"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4101" name="AutoShape 1034"/>
          <p:cNvSpPr>
            <a:spLocks noChangeArrowheads="1"/>
          </p:cNvSpPr>
          <p:nvPr/>
        </p:nvSpPr>
        <p:spPr bwMode="auto">
          <a:xfrm>
            <a:off x="179388" y="1125538"/>
            <a:ext cx="8763000" cy="5181600"/>
          </a:xfrm>
          <a:prstGeom prst="roundRect">
            <a:avLst>
              <a:gd name="adj" fmla="val 16667"/>
            </a:avLst>
          </a:prstGeom>
          <a:solidFill>
            <a:srgbClr val="500050">
              <a:alpha val="50195"/>
            </a:srgbClr>
          </a:solidFill>
          <a:ln w="9525">
            <a:noFill/>
            <a:round/>
            <a:headEnd/>
            <a:tailEnd/>
          </a:ln>
        </p:spPr>
        <p:txBody>
          <a:bodyPr wrap="none" anchor="ctr"/>
          <a:lstStyle/>
          <a:p>
            <a:pPr algn="ctr"/>
            <a:endParaRPr lang="ro-RO" altLang="en-US" b="1">
              <a:solidFill>
                <a:schemeClr val="bg1"/>
              </a:solidFill>
              <a:latin typeface="Arial" charset="0"/>
            </a:endParaRPr>
          </a:p>
        </p:txBody>
      </p:sp>
      <p:sp>
        <p:nvSpPr>
          <p:cNvPr id="4102" name="Text Box 1036"/>
          <p:cNvSpPr txBox="1">
            <a:spLocks noChangeArrowheads="1"/>
          </p:cNvSpPr>
          <p:nvPr/>
        </p:nvSpPr>
        <p:spPr bwMode="auto">
          <a:xfrm>
            <a:off x="304800" y="1525588"/>
            <a:ext cx="8610600" cy="3532187"/>
          </a:xfrm>
          <a:prstGeom prst="rect">
            <a:avLst/>
          </a:prstGeom>
          <a:noFill/>
          <a:ln w="9525">
            <a:noFill/>
            <a:miter lim="800000"/>
            <a:headEnd/>
            <a:tailEnd/>
          </a:ln>
        </p:spPr>
        <p:txBody>
          <a:bodyPr>
            <a:spAutoFit/>
          </a:bodyPr>
          <a:lstStyle/>
          <a:p>
            <a:pPr algn="just"/>
            <a:r>
              <a:rPr lang="ro-RO" altLang="en-US" sz="1800" b="1">
                <a:solidFill>
                  <a:srgbClr val="FFFF00"/>
                </a:solidFill>
                <a:latin typeface="Arial" charset="0"/>
                <a:cs typeface="Arial" charset="0"/>
              </a:rPr>
              <a:t>ART. 153</a:t>
            </a:r>
          </a:p>
          <a:p>
            <a:pPr algn="just"/>
            <a:r>
              <a:rPr lang="ro-RO" altLang="en-US" sz="1800" b="1">
                <a:solidFill>
                  <a:srgbClr val="FFFF00"/>
                </a:solidFill>
                <a:latin typeface="Arial" charset="0"/>
                <a:cs typeface="Arial" charset="0"/>
              </a:rPr>
              <a:t>    (1) Programele de studii universitare de master reprezintă </a:t>
            </a:r>
            <a:r>
              <a:rPr lang="ro-RO" altLang="en-US" sz="1800" b="1">
                <a:solidFill>
                  <a:srgbClr val="47FFD1"/>
                </a:solidFill>
                <a:latin typeface="Arial" charset="0"/>
                <a:cs typeface="Arial" charset="0"/>
              </a:rPr>
              <a:t>al II-lea ciclu de studii universitare şi se finalizează prin nivelul 7 din EQF/CEC şi din Cadrul Naţional al Calificărilor</a:t>
            </a:r>
            <a:r>
              <a:rPr lang="ro-RO" altLang="en-US" sz="1800" b="1">
                <a:solidFill>
                  <a:srgbClr val="FFFF00"/>
                </a:solidFill>
                <a:latin typeface="Arial" charset="0"/>
                <a:cs typeface="Arial" charset="0"/>
              </a:rPr>
              <a:t>. Acestea au o durată normală de 1 - 2 ani şi corespund unui număr minim de credite de studii transferabile, cuprins între 60 şi 120. </a:t>
            </a:r>
            <a:endParaRPr lang="en-US" altLang="en-US" sz="1800" b="1">
              <a:solidFill>
                <a:srgbClr val="FFFF00"/>
              </a:solidFill>
              <a:latin typeface="Arial" charset="0"/>
              <a:cs typeface="Arial" charset="0"/>
            </a:endParaRPr>
          </a:p>
          <a:p>
            <a:pPr algn="just"/>
            <a:r>
              <a:rPr lang="ro-RO" altLang="en-US" sz="1800" b="1">
                <a:solidFill>
                  <a:srgbClr val="FFFF00"/>
                </a:solidFill>
                <a:latin typeface="Arial" charset="0"/>
                <a:cs typeface="Arial" charset="0"/>
              </a:rPr>
              <a:t>Pentru profesii reglementate prin norme, recomandări sau bune practici europene, ciclul I şi ciclul II de studii universitare pot fi oferite comasat, într-un program unitar de studii universitare cu o durată cuprinsă între 5 şi 6 ani, la învăţământul cu frecvenţă, în condiţiile prezentei legi, diplomele obţinute fiind echivalente diplomei de master.</a:t>
            </a:r>
          </a:p>
          <a:p>
            <a:pPr>
              <a:spcBef>
                <a:spcPct val="50000"/>
              </a:spcBef>
            </a:pPr>
            <a:r>
              <a:rPr lang="ro-RO" altLang="en-US" sz="1700" b="1">
                <a:solidFill>
                  <a:srgbClr val="FFFF00"/>
                </a:solidFill>
                <a:latin typeface="Arial" charset="0"/>
              </a:rPr>
              <a:t>.</a:t>
            </a:r>
          </a:p>
        </p:txBody>
      </p:sp>
      <p:pic>
        <p:nvPicPr>
          <p:cNvPr id="4103"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5123" name="AutoShape 1034"/>
          <p:cNvSpPr>
            <a:spLocks noChangeArrowheads="1"/>
          </p:cNvSpPr>
          <p:nvPr/>
        </p:nvSpPr>
        <p:spPr bwMode="auto">
          <a:xfrm>
            <a:off x="107950" y="1125538"/>
            <a:ext cx="8763000" cy="5181600"/>
          </a:xfrm>
          <a:prstGeom prst="roundRect">
            <a:avLst>
              <a:gd name="adj" fmla="val 16667"/>
            </a:avLst>
          </a:prstGeom>
          <a:solidFill>
            <a:srgbClr val="500050">
              <a:alpha val="50195"/>
            </a:srgbClr>
          </a:solidFill>
          <a:ln w="9525">
            <a:noFill/>
            <a:round/>
            <a:headEnd/>
            <a:tailEnd/>
          </a:ln>
        </p:spPr>
        <p:txBody>
          <a:bodyPr wrap="none" anchor="ctr"/>
          <a:lstStyle/>
          <a:p>
            <a:pPr algn="ctr"/>
            <a:endParaRPr lang="ro-RO" altLang="en-US" b="1">
              <a:solidFill>
                <a:schemeClr val="bg1"/>
              </a:solidFill>
              <a:latin typeface="Arial" charset="0"/>
            </a:endParaRPr>
          </a:p>
        </p:txBody>
      </p:sp>
      <p:sp>
        <p:nvSpPr>
          <p:cNvPr id="5124" name="Text Box 1036"/>
          <p:cNvSpPr txBox="1">
            <a:spLocks noChangeArrowheads="1"/>
          </p:cNvSpPr>
          <p:nvPr/>
        </p:nvSpPr>
        <p:spPr bwMode="auto">
          <a:xfrm>
            <a:off x="304800" y="1525588"/>
            <a:ext cx="8610600" cy="4362450"/>
          </a:xfrm>
          <a:prstGeom prst="rect">
            <a:avLst/>
          </a:prstGeom>
          <a:noFill/>
          <a:ln w="9525">
            <a:noFill/>
            <a:miter lim="800000"/>
            <a:headEnd/>
            <a:tailEnd/>
          </a:ln>
        </p:spPr>
        <p:txBody>
          <a:bodyPr>
            <a:spAutoFit/>
          </a:bodyPr>
          <a:lstStyle/>
          <a:p>
            <a:pPr algn="just"/>
            <a:r>
              <a:rPr lang="ro-RO" altLang="en-US" sz="1800" b="1">
                <a:solidFill>
                  <a:srgbClr val="FFFF00"/>
                </a:solidFill>
                <a:latin typeface="Arial" charset="0"/>
                <a:cs typeface="Arial" charset="0"/>
              </a:rPr>
              <a:t>Art. 154. —</a:t>
            </a:r>
          </a:p>
          <a:p>
            <a:pPr algn="just"/>
            <a:r>
              <a:rPr lang="ro-RO" altLang="en-US" sz="1800" b="1">
                <a:solidFill>
                  <a:srgbClr val="FFFF00"/>
                </a:solidFill>
                <a:latin typeface="Arial" charset="0"/>
                <a:cs typeface="Arial" charset="0"/>
              </a:rPr>
              <a:t>(2) Pot organiza programe de studii </a:t>
            </a:r>
            <a:r>
              <a:rPr lang="ro-RO" altLang="en-US" sz="1800" b="1">
                <a:solidFill>
                  <a:srgbClr val="47FFD1"/>
                </a:solidFill>
                <a:latin typeface="Arial" charset="0"/>
                <a:cs typeface="Arial" charset="0"/>
              </a:rPr>
              <a:t>universitare de master</a:t>
            </a:r>
            <a:r>
              <a:rPr lang="en-US" altLang="en-US" sz="1800" b="1">
                <a:solidFill>
                  <a:srgbClr val="47FFD1"/>
                </a:solidFill>
                <a:latin typeface="Arial" charset="0"/>
                <a:cs typeface="Arial" charset="0"/>
              </a:rPr>
              <a:t> </a:t>
            </a:r>
            <a:r>
              <a:rPr lang="ro-RO" altLang="en-US" sz="1800" b="1">
                <a:solidFill>
                  <a:srgbClr val="47FFD1"/>
                </a:solidFill>
                <a:latin typeface="Arial" charset="0"/>
                <a:cs typeface="Arial" charset="0"/>
              </a:rPr>
              <a:t>într-un domeniu </a:t>
            </a:r>
            <a:r>
              <a:rPr lang="ro-RO" altLang="en-US" sz="1800" b="1">
                <a:solidFill>
                  <a:srgbClr val="FFFF00"/>
                </a:solidFill>
                <a:latin typeface="Arial" charset="0"/>
                <a:cs typeface="Arial" charset="0"/>
              </a:rPr>
              <a:t>acele instituții de învățământ superior care sunt</a:t>
            </a:r>
            <a:r>
              <a:rPr lang="en-US" altLang="en-US" sz="1800" b="1">
                <a:solidFill>
                  <a:srgbClr val="FFFF00"/>
                </a:solidFill>
                <a:latin typeface="Arial" charset="0"/>
                <a:cs typeface="Arial" charset="0"/>
              </a:rPr>
              <a:t> </a:t>
            </a:r>
            <a:r>
              <a:rPr lang="ro-RO" altLang="en-US" sz="1800" b="1">
                <a:solidFill>
                  <a:srgbClr val="FFFF00"/>
                </a:solidFill>
                <a:latin typeface="Arial" charset="0"/>
                <a:cs typeface="Arial" charset="0"/>
              </a:rPr>
              <a:t>acreditate sau autorizate provizoriu în acest scop.</a:t>
            </a:r>
            <a:r>
              <a:rPr lang="ro-RO" altLang="en-US" sz="1800"/>
              <a:t> </a:t>
            </a:r>
            <a:endParaRPr lang="en-US" altLang="en-US" sz="1800"/>
          </a:p>
          <a:p>
            <a:pPr algn="just"/>
            <a:endParaRPr lang="en-US" altLang="en-US" sz="1800"/>
          </a:p>
          <a:p>
            <a:pPr algn="just"/>
            <a:r>
              <a:rPr lang="ro-RO" altLang="en-US" sz="1800" b="1">
                <a:solidFill>
                  <a:srgbClr val="FFFF00"/>
                </a:solidFill>
                <a:latin typeface="Arial" charset="0"/>
                <a:cs typeface="Arial" charset="0"/>
              </a:rPr>
              <a:t>Art. 155. — (1) </a:t>
            </a:r>
            <a:r>
              <a:rPr lang="ro-RO" altLang="en-US" sz="1800" b="1">
                <a:solidFill>
                  <a:srgbClr val="47FFD1"/>
                </a:solidFill>
                <a:latin typeface="Arial" charset="0"/>
                <a:cs typeface="Arial" charset="0"/>
              </a:rPr>
              <a:t>Acreditarea</a:t>
            </a:r>
            <a:r>
              <a:rPr lang="ro-RO" altLang="en-US" sz="1800" b="1">
                <a:solidFill>
                  <a:srgbClr val="FFFF00"/>
                </a:solidFill>
                <a:latin typeface="Arial" charset="0"/>
                <a:cs typeface="Arial" charset="0"/>
              </a:rPr>
              <a:t> pentru o universitate </a:t>
            </a:r>
            <a:r>
              <a:rPr lang="ro-RO" altLang="en-US" sz="1800" b="1">
                <a:solidFill>
                  <a:srgbClr val="47FFD1"/>
                </a:solidFill>
                <a:latin typeface="Arial" charset="0"/>
                <a:cs typeface="Arial" charset="0"/>
              </a:rPr>
              <a:t>a unui</a:t>
            </a:r>
            <a:r>
              <a:rPr lang="en-US" altLang="en-US" sz="1800" b="1">
                <a:solidFill>
                  <a:srgbClr val="47FFD1"/>
                </a:solidFill>
                <a:latin typeface="Arial" charset="0"/>
                <a:cs typeface="Arial" charset="0"/>
              </a:rPr>
              <a:t> </a:t>
            </a:r>
            <a:r>
              <a:rPr lang="ro-RO" altLang="en-US" sz="1800" b="1">
                <a:solidFill>
                  <a:srgbClr val="47FFD1"/>
                </a:solidFill>
                <a:latin typeface="Arial" charset="0"/>
                <a:cs typeface="Arial" charset="0"/>
              </a:rPr>
              <a:t>domeniu de studii universitare de master</a:t>
            </a:r>
            <a:r>
              <a:rPr lang="ro-RO" altLang="en-US" sz="1800" b="1">
                <a:solidFill>
                  <a:srgbClr val="FFFF00"/>
                </a:solidFill>
                <a:latin typeface="Arial" charset="0"/>
                <a:cs typeface="Arial" charset="0"/>
              </a:rPr>
              <a:t>, împreună cu stabilirea</a:t>
            </a:r>
            <a:r>
              <a:rPr lang="en-US" altLang="en-US" sz="1800" b="1">
                <a:solidFill>
                  <a:srgbClr val="FFFF00"/>
                </a:solidFill>
                <a:latin typeface="Arial" charset="0"/>
                <a:cs typeface="Arial" charset="0"/>
              </a:rPr>
              <a:t> </a:t>
            </a:r>
            <a:r>
              <a:rPr lang="ro-RO" altLang="en-US" sz="1800" b="1">
                <a:solidFill>
                  <a:srgbClr val="FFFF00"/>
                </a:solidFill>
                <a:latin typeface="Arial" charset="0"/>
                <a:cs typeface="Arial" charset="0"/>
              </a:rPr>
              <a:t>numărului maxim al studenților care pot fi școlarizați și cărora li</a:t>
            </a:r>
            <a:r>
              <a:rPr lang="en-US" altLang="en-US" sz="1800" b="1">
                <a:solidFill>
                  <a:srgbClr val="FFFF00"/>
                </a:solidFill>
                <a:latin typeface="Arial" charset="0"/>
                <a:cs typeface="Arial" charset="0"/>
              </a:rPr>
              <a:t> </a:t>
            </a:r>
            <a:r>
              <a:rPr lang="ro-RO" altLang="en-US" sz="1800" b="1">
                <a:solidFill>
                  <a:srgbClr val="FFFF00"/>
                </a:solidFill>
                <a:latin typeface="Arial" charset="0"/>
                <a:cs typeface="Arial" charset="0"/>
              </a:rPr>
              <a:t>se poate acorda o diplomă de absolvire se realizează prin</a:t>
            </a:r>
            <a:r>
              <a:rPr lang="en-US" altLang="en-US" sz="1800" b="1">
                <a:solidFill>
                  <a:srgbClr val="FFFF00"/>
                </a:solidFill>
                <a:latin typeface="Arial" charset="0"/>
                <a:cs typeface="Arial" charset="0"/>
              </a:rPr>
              <a:t> </a:t>
            </a:r>
            <a:r>
              <a:rPr lang="ro-RO" altLang="en-US" sz="1800" b="1">
                <a:solidFill>
                  <a:srgbClr val="FFFF00"/>
                </a:solidFill>
                <a:latin typeface="Arial" charset="0"/>
                <a:cs typeface="Arial" charset="0"/>
              </a:rPr>
              <a:t>hotărâre a Guvernului, în urma evaluării externe realizate decătre ARACIS sau de către o altă agenție de asigurare a calității,</a:t>
            </a:r>
            <a:r>
              <a:rPr lang="en-US" altLang="en-US" sz="1800" b="1">
                <a:solidFill>
                  <a:srgbClr val="FFFF00"/>
                </a:solidFill>
                <a:latin typeface="Arial" charset="0"/>
                <a:cs typeface="Arial" charset="0"/>
              </a:rPr>
              <a:t> </a:t>
            </a:r>
            <a:r>
              <a:rPr lang="ro-RO" altLang="en-US" sz="1800" b="1">
                <a:solidFill>
                  <a:srgbClr val="FFFF00"/>
                </a:solidFill>
                <a:latin typeface="Arial" charset="0"/>
                <a:cs typeface="Arial" charset="0"/>
              </a:rPr>
              <a:t>din țară sau străinătate, înregistrată în Registrul Europeanpentru Asigurarea Calității în Învățământul Superior, denumit încontinuare </a:t>
            </a:r>
            <a:r>
              <a:rPr lang="ro-RO" altLang="en-US" sz="1800" b="1" i="1">
                <a:solidFill>
                  <a:srgbClr val="FFFF00"/>
                </a:solidFill>
                <a:latin typeface="Arial" charset="0"/>
                <a:cs typeface="Arial" charset="0"/>
              </a:rPr>
              <a:t>EQAR.</a:t>
            </a:r>
            <a:endParaRPr lang="ro-RO" altLang="en-US" sz="1800" b="1">
              <a:solidFill>
                <a:srgbClr val="FFFF00"/>
              </a:solidFill>
              <a:latin typeface="Arial" charset="0"/>
              <a:cs typeface="Arial" charset="0"/>
            </a:endParaRPr>
          </a:p>
          <a:p>
            <a:endParaRPr lang="en-US" altLang="en-US" sz="1800" b="1">
              <a:solidFill>
                <a:srgbClr val="FFFF00"/>
              </a:solidFill>
              <a:latin typeface="Arial" charset="0"/>
              <a:cs typeface="Arial" charset="0"/>
            </a:endParaRPr>
          </a:p>
          <a:p>
            <a:endParaRPr lang="ro-RO" altLang="en-US" sz="1800" b="1">
              <a:solidFill>
                <a:srgbClr val="FFFF00"/>
              </a:solidFill>
              <a:latin typeface="Arial" charset="0"/>
              <a:cs typeface="Arial" charset="0"/>
            </a:endParaRPr>
          </a:p>
          <a:p>
            <a:pPr>
              <a:spcBef>
                <a:spcPct val="50000"/>
              </a:spcBef>
            </a:pPr>
            <a:endParaRPr lang="ro-RO" altLang="en-US" sz="1700" b="1">
              <a:solidFill>
                <a:srgbClr val="FFFF00"/>
              </a:solidFill>
              <a:latin typeface="Arial" charset="0"/>
            </a:endParaRPr>
          </a:p>
        </p:txBody>
      </p:sp>
      <p:pic>
        <p:nvPicPr>
          <p:cNvPr id="5125"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030"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6147" name="AutoShape 1034"/>
          <p:cNvSpPr>
            <a:spLocks noChangeArrowheads="1"/>
          </p:cNvSpPr>
          <p:nvPr/>
        </p:nvSpPr>
        <p:spPr bwMode="auto">
          <a:xfrm>
            <a:off x="250825" y="1125538"/>
            <a:ext cx="8893175" cy="5472112"/>
          </a:xfrm>
          <a:prstGeom prst="roundRect">
            <a:avLst>
              <a:gd name="adj" fmla="val 16667"/>
            </a:avLst>
          </a:prstGeom>
          <a:solidFill>
            <a:srgbClr val="500050">
              <a:alpha val="50195"/>
            </a:srgbClr>
          </a:solidFill>
          <a:ln w="9525">
            <a:noFill/>
            <a:round/>
            <a:headEnd/>
            <a:tailEnd/>
          </a:ln>
        </p:spPr>
        <p:txBody>
          <a:bodyPr wrap="none" anchor="ctr"/>
          <a:lstStyle/>
          <a:p>
            <a:pPr algn="ctr"/>
            <a:endParaRPr lang="ro-RO" altLang="en-US" b="1">
              <a:solidFill>
                <a:schemeClr val="bg1"/>
              </a:solidFill>
              <a:latin typeface="Arial" charset="0"/>
            </a:endParaRPr>
          </a:p>
        </p:txBody>
      </p:sp>
      <p:sp>
        <p:nvSpPr>
          <p:cNvPr id="6148" name="Text Box 1035"/>
          <p:cNvSpPr txBox="1">
            <a:spLocks noChangeArrowheads="1"/>
          </p:cNvSpPr>
          <p:nvPr/>
        </p:nvSpPr>
        <p:spPr bwMode="auto">
          <a:xfrm>
            <a:off x="838200" y="1219200"/>
            <a:ext cx="7010400" cy="457200"/>
          </a:xfrm>
          <a:prstGeom prst="rect">
            <a:avLst/>
          </a:prstGeom>
          <a:noFill/>
          <a:ln w="9525">
            <a:noFill/>
            <a:miter lim="800000"/>
            <a:headEnd/>
            <a:tailEnd/>
          </a:ln>
        </p:spPr>
        <p:txBody>
          <a:bodyPr>
            <a:spAutoFit/>
          </a:bodyPr>
          <a:lstStyle/>
          <a:p>
            <a:pPr>
              <a:spcBef>
                <a:spcPct val="50000"/>
              </a:spcBef>
            </a:pPr>
            <a:endParaRPr lang="ro-RO" altLang="en-US"/>
          </a:p>
        </p:txBody>
      </p:sp>
      <p:sp>
        <p:nvSpPr>
          <p:cNvPr id="6149" name="Text Box 1036"/>
          <p:cNvSpPr txBox="1">
            <a:spLocks noChangeArrowheads="1"/>
          </p:cNvSpPr>
          <p:nvPr/>
        </p:nvSpPr>
        <p:spPr bwMode="auto">
          <a:xfrm>
            <a:off x="468313" y="1341438"/>
            <a:ext cx="8466137" cy="5949950"/>
          </a:xfrm>
          <a:prstGeom prst="rect">
            <a:avLst/>
          </a:prstGeom>
          <a:noFill/>
          <a:ln w="9525">
            <a:noFill/>
            <a:miter lim="800000"/>
            <a:headEnd/>
            <a:tailEnd/>
          </a:ln>
        </p:spPr>
        <p:txBody>
          <a:bodyPr>
            <a:spAutoFit/>
          </a:bodyPr>
          <a:lstStyle/>
          <a:p>
            <a:pPr algn="just"/>
            <a:r>
              <a:rPr lang="ro-RO" altLang="en-US" sz="1600" b="1">
                <a:solidFill>
                  <a:srgbClr val="FFFF00"/>
                </a:solidFill>
                <a:latin typeface="Arial" charset="0"/>
                <a:cs typeface="Arial" charset="0"/>
              </a:rPr>
              <a:t>(2) În cadrul domeniului acreditat pentru studii universitare de master, </a:t>
            </a:r>
            <a:r>
              <a:rPr lang="ro-RO" altLang="en-US" sz="1600" b="1">
                <a:solidFill>
                  <a:srgbClr val="47FFD1"/>
                </a:solidFill>
                <a:latin typeface="Arial" charset="0"/>
                <a:cs typeface="Arial" charset="0"/>
              </a:rPr>
              <a:t>programele de studii</a:t>
            </a:r>
            <a:r>
              <a:rPr lang="en-US" altLang="en-US" sz="1600" b="1">
                <a:solidFill>
                  <a:srgbClr val="47FFD1"/>
                </a:solidFill>
                <a:latin typeface="Arial" charset="0"/>
                <a:cs typeface="Arial" charset="0"/>
              </a:rPr>
              <a:t> </a:t>
            </a:r>
            <a:r>
              <a:rPr lang="ro-RO" altLang="en-US" sz="1600" b="1">
                <a:solidFill>
                  <a:srgbClr val="47FFD1"/>
                </a:solidFill>
                <a:latin typeface="Arial" charset="0"/>
                <a:cs typeface="Arial" charset="0"/>
              </a:rPr>
              <a:t>promovate sunt stabilite anual de către senatul universitar și</a:t>
            </a:r>
            <a:r>
              <a:rPr lang="en-US" altLang="en-US" sz="1600" b="1">
                <a:solidFill>
                  <a:srgbClr val="47FFD1"/>
                </a:solidFill>
                <a:latin typeface="Arial" charset="0"/>
                <a:cs typeface="Arial" charset="0"/>
              </a:rPr>
              <a:t> </a:t>
            </a:r>
            <a:r>
              <a:rPr lang="ro-RO" altLang="en-US" sz="1600" b="1">
                <a:solidFill>
                  <a:srgbClr val="47FFD1"/>
                </a:solidFill>
                <a:latin typeface="Arial" charset="0"/>
                <a:cs typeface="Arial" charset="0"/>
              </a:rPr>
              <a:t>comunicate Ministerului Educației</a:t>
            </a:r>
            <a:r>
              <a:rPr lang="en-US" altLang="en-US" sz="1600" b="1">
                <a:solidFill>
                  <a:srgbClr val="47FFD1"/>
                </a:solidFill>
                <a:latin typeface="Arial" charset="0"/>
                <a:cs typeface="Arial" charset="0"/>
              </a:rPr>
              <a:t> Na</a:t>
            </a:r>
            <a:r>
              <a:rPr lang="ro-RO" altLang="en-US" sz="1600" b="1">
                <a:solidFill>
                  <a:srgbClr val="47FFD1"/>
                </a:solidFill>
                <a:latin typeface="Arial" charset="0"/>
                <a:cs typeface="Arial" charset="0"/>
              </a:rPr>
              <a:t>ț</a:t>
            </a:r>
            <a:r>
              <a:rPr lang="en-US" altLang="en-US" sz="1600" b="1">
                <a:solidFill>
                  <a:srgbClr val="47FFD1"/>
                </a:solidFill>
                <a:latin typeface="Arial" charset="0"/>
                <a:cs typeface="Arial" charset="0"/>
              </a:rPr>
              <a:t>ionale</a:t>
            </a:r>
            <a:r>
              <a:rPr lang="ro-RO" altLang="en-US" sz="1600" b="1">
                <a:solidFill>
                  <a:srgbClr val="47FFD1"/>
                </a:solidFill>
                <a:latin typeface="Arial" charset="0"/>
                <a:cs typeface="Arial" charset="0"/>
              </a:rPr>
              <a:t> </a:t>
            </a:r>
            <a:r>
              <a:rPr lang="ro-RO" altLang="en-US" sz="1600" b="1">
                <a:solidFill>
                  <a:srgbClr val="FFFF00"/>
                </a:solidFill>
                <a:latin typeface="Arial" charset="0"/>
                <a:cs typeface="Arial" charset="0"/>
              </a:rPr>
              <a:t>până la data de 1 februarie a fiecărui an, pentru a fi publicate centralizat</a:t>
            </a:r>
            <a:r>
              <a:rPr lang="ro-RO" altLang="en-US" sz="1600"/>
              <a:t> </a:t>
            </a:r>
          </a:p>
          <a:p>
            <a:endParaRPr lang="ro-RO" altLang="en-US" sz="1600" b="1">
              <a:solidFill>
                <a:srgbClr val="FFFF00"/>
              </a:solidFill>
              <a:latin typeface="Arial" charset="0"/>
            </a:endParaRPr>
          </a:p>
          <a:p>
            <a:r>
              <a:rPr lang="ro-RO" altLang="en-US" sz="1600" b="1">
                <a:solidFill>
                  <a:srgbClr val="FFFF00"/>
                </a:solidFill>
                <a:latin typeface="Arial" charset="0"/>
                <a:cs typeface="Arial" charset="0"/>
              </a:rPr>
              <a:t>Art. 140. — (2) Programele de studii universitare de master se pot organiza la următoarele forme de învățământ: cu frecvență și cu frecvență redusă.</a:t>
            </a:r>
            <a:r>
              <a:rPr lang="ro-RO" altLang="en-US" sz="1600"/>
              <a:t> </a:t>
            </a:r>
          </a:p>
          <a:p>
            <a:endParaRPr lang="ro-RO" altLang="en-US" sz="1600"/>
          </a:p>
          <a:p>
            <a:pPr algn="just"/>
            <a:r>
              <a:rPr lang="ro-RO" altLang="en-US" sz="1600" b="1">
                <a:solidFill>
                  <a:srgbClr val="FFFF00"/>
                </a:solidFill>
                <a:latin typeface="Arial" charset="0"/>
                <a:cs typeface="Arial" charset="0"/>
              </a:rPr>
              <a:t>(6) Pot organiza programe de studii universitare la formele de învățământ cu frecvență redusă și la distanță numai instituțiile de învățământ superior care au acreditat programul de învățământ respectiv la forma de învățământ cu frecvență.</a:t>
            </a:r>
            <a:r>
              <a:rPr lang="ro-RO" altLang="en-US" sz="1600"/>
              <a:t> </a:t>
            </a:r>
          </a:p>
          <a:p>
            <a:endParaRPr lang="ro-RO" altLang="en-US" sz="1600" b="1">
              <a:solidFill>
                <a:srgbClr val="FFFF00"/>
              </a:solidFill>
              <a:latin typeface="Arial" charset="0"/>
              <a:cs typeface="Arial" charset="0"/>
            </a:endParaRPr>
          </a:p>
          <a:p>
            <a:pPr algn="just"/>
            <a:r>
              <a:rPr lang="ro-RO" altLang="en-US" sz="1600" b="1">
                <a:solidFill>
                  <a:srgbClr val="FFFF00"/>
                </a:solidFill>
                <a:latin typeface="Arial" charset="0"/>
                <a:cs typeface="Arial" charset="0"/>
              </a:rPr>
              <a:t>Art. 137 (2) </a:t>
            </a:r>
            <a:r>
              <a:rPr lang="ro-RO" altLang="en-US" sz="1600" b="1">
                <a:solidFill>
                  <a:srgbClr val="47FFD1"/>
                </a:solidFill>
                <a:latin typeface="Arial" charset="0"/>
                <a:cs typeface="Arial" charset="0"/>
              </a:rPr>
              <a:t>Curriculumul programului de studii universitare este concordant cu profilul calificării definit în Cadrul naţional al calificărilor. </a:t>
            </a:r>
            <a:r>
              <a:rPr lang="ro-RO" altLang="en-US" sz="1600" b="1">
                <a:solidFill>
                  <a:srgbClr val="FFFF00"/>
                </a:solidFill>
                <a:latin typeface="Arial" charset="0"/>
                <a:cs typeface="Arial" charset="0"/>
              </a:rPr>
              <a:t>Curriculumul unui program de studii universitare se stabileşte astfel încât să maximizeze şansele obţinerii calificării dorite şi se aprobă de către senatul universitar.</a:t>
            </a:r>
          </a:p>
          <a:p>
            <a:pPr algn="just"/>
            <a:endParaRPr lang="ro-RO" altLang="en-US" sz="1600" b="1">
              <a:solidFill>
                <a:srgbClr val="FFFF00"/>
              </a:solidFill>
              <a:latin typeface="Arial" charset="0"/>
              <a:cs typeface="Arial" charset="0"/>
            </a:endParaRPr>
          </a:p>
          <a:p>
            <a:pPr algn="just"/>
            <a:r>
              <a:rPr lang="ro-RO" altLang="en-US" sz="1600" b="1">
                <a:solidFill>
                  <a:srgbClr val="47FFD1"/>
                </a:solidFill>
                <a:latin typeface="Arial" charset="0"/>
                <a:cs typeface="Arial" charset="0"/>
              </a:rPr>
              <a:t>(3) Concordanţa dintre curriculum şi calificarea oferită de programul de studii universitare este un criteriu obligatoriu de evaluare a asigurării calităţii.</a:t>
            </a:r>
          </a:p>
          <a:p>
            <a:pPr algn="just"/>
            <a:endParaRPr lang="ro-RO" altLang="en-US" sz="1800" b="1">
              <a:solidFill>
                <a:srgbClr val="FFFF00"/>
              </a:solidFill>
              <a:latin typeface="Arial" charset="0"/>
              <a:cs typeface="Arial" charset="0"/>
            </a:endParaRPr>
          </a:p>
          <a:p>
            <a:pPr algn="just"/>
            <a:endParaRPr lang="ro-RO" altLang="en-US" sz="1800" b="1">
              <a:solidFill>
                <a:srgbClr val="FFFF00"/>
              </a:solidFill>
              <a:latin typeface="Arial" charset="0"/>
              <a:cs typeface="Arial" charset="0"/>
            </a:endParaRPr>
          </a:p>
          <a:p>
            <a:endParaRPr lang="ro-RO" altLang="en-US" sz="1800" b="1">
              <a:solidFill>
                <a:srgbClr val="FFFF00"/>
              </a:solidFill>
              <a:latin typeface="Arial" charset="0"/>
              <a:cs typeface="Arial" charset="0"/>
            </a:endParaRPr>
          </a:p>
          <a:p>
            <a:endParaRPr lang="ro-RO" altLang="en-US" sz="1800" b="1">
              <a:solidFill>
                <a:srgbClr val="FFFF00"/>
              </a:solidFill>
              <a:latin typeface="Arial" charset="0"/>
              <a:cs typeface="Arial" charset="0"/>
            </a:endParaRPr>
          </a:p>
        </p:txBody>
      </p:sp>
      <p:pic>
        <p:nvPicPr>
          <p:cNvPr id="6150"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027" descr="president"/>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7171" name="AutoShape 1030"/>
          <p:cNvSpPr>
            <a:spLocks noChangeArrowheads="1"/>
          </p:cNvSpPr>
          <p:nvPr/>
        </p:nvSpPr>
        <p:spPr bwMode="auto">
          <a:xfrm>
            <a:off x="827088" y="1989138"/>
            <a:ext cx="7010400" cy="1441450"/>
          </a:xfrm>
          <a:prstGeom prst="roundRect">
            <a:avLst>
              <a:gd name="adj" fmla="val 16667"/>
            </a:avLst>
          </a:prstGeom>
          <a:solidFill>
            <a:schemeClr val="accent2"/>
          </a:solidFill>
          <a:ln w="9525">
            <a:solidFill>
              <a:schemeClr val="tx1"/>
            </a:solidFill>
            <a:round/>
            <a:headEnd/>
            <a:tailEnd/>
          </a:ln>
        </p:spPr>
        <p:txBody>
          <a:bodyPr wrap="none" anchor="ctr"/>
          <a:lstStyle/>
          <a:p>
            <a:pPr algn="ctr"/>
            <a:endParaRPr lang="ro-RO" altLang="en-US" sz="1800" b="1">
              <a:latin typeface="Arial" charset="0"/>
            </a:endParaRPr>
          </a:p>
        </p:txBody>
      </p:sp>
      <p:sp>
        <p:nvSpPr>
          <p:cNvPr id="7172" name="Text Box 1031"/>
          <p:cNvSpPr txBox="1">
            <a:spLocks noChangeArrowheads="1"/>
          </p:cNvSpPr>
          <p:nvPr/>
        </p:nvSpPr>
        <p:spPr bwMode="auto">
          <a:xfrm>
            <a:off x="1116013" y="2276475"/>
            <a:ext cx="6324600" cy="1014413"/>
          </a:xfrm>
          <a:prstGeom prst="rect">
            <a:avLst/>
          </a:prstGeom>
          <a:noFill/>
          <a:ln w="9525">
            <a:noFill/>
            <a:miter lim="800000"/>
            <a:headEnd/>
            <a:tailEnd/>
          </a:ln>
        </p:spPr>
        <p:txBody>
          <a:bodyPr>
            <a:spAutoFit/>
          </a:bodyPr>
          <a:lstStyle/>
          <a:p>
            <a:pPr algn="ctr">
              <a:spcBef>
                <a:spcPct val="50000"/>
              </a:spcBef>
            </a:pPr>
            <a:r>
              <a:rPr lang="ro-RO" altLang="en-US" sz="2000" b="1">
                <a:solidFill>
                  <a:srgbClr val="FFFF00"/>
                </a:solidFill>
                <a:latin typeface="Verdana" pitchFamily="34" charset="0"/>
              </a:rPr>
              <a:t>Care sunt modificările legislative privitor la  constituirea și acreditarea domeniilor universitare de master???</a:t>
            </a:r>
            <a:endParaRPr lang="en-US" altLang="en-US" sz="2000" b="1">
              <a:solidFill>
                <a:srgbClr val="FFFF00"/>
              </a:solidFill>
              <a:latin typeface="Verdana" pitchFamily="34" charset="0"/>
            </a:endParaRPr>
          </a:p>
        </p:txBody>
      </p:sp>
      <p:pic>
        <p:nvPicPr>
          <p:cNvPr id="7173"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038"/>
          <p:cNvSpPr txBox="1">
            <a:spLocks noChangeArrowheads="1"/>
          </p:cNvSpPr>
          <p:nvPr/>
        </p:nvSpPr>
        <p:spPr bwMode="auto">
          <a:xfrm>
            <a:off x="250825" y="5919788"/>
            <a:ext cx="6769100" cy="822325"/>
          </a:xfrm>
          <a:prstGeom prst="rect">
            <a:avLst/>
          </a:prstGeom>
          <a:noFill/>
          <a:ln w="9525">
            <a:noFill/>
            <a:miter lim="800000"/>
            <a:headEnd/>
            <a:tailEnd/>
          </a:ln>
        </p:spPr>
        <p:txBody>
          <a:bodyPr>
            <a:spAutoFit/>
          </a:bodyPr>
          <a:lstStyle/>
          <a:p>
            <a:pPr>
              <a:spcBef>
                <a:spcPct val="50000"/>
              </a:spcBef>
            </a:pPr>
            <a:r>
              <a:rPr lang="ro-RO" altLang="en-US" sz="1200">
                <a:solidFill>
                  <a:schemeClr val="bg1"/>
                </a:solidFill>
                <a:latin typeface="Arial" charset="0"/>
              </a:rPr>
              <a:t>Proiect</a:t>
            </a:r>
            <a:r>
              <a:rPr lang="en-US" altLang="en-US" sz="1200">
                <a:solidFill>
                  <a:schemeClr val="bg1"/>
                </a:solidFill>
                <a:latin typeface="Arial" charset="0"/>
              </a:rPr>
              <a:t> </a:t>
            </a:r>
            <a:r>
              <a:rPr lang="ro-RO" altLang="en-US" sz="1200">
                <a:solidFill>
                  <a:schemeClr val="bg1"/>
                </a:solidFill>
                <a:latin typeface="Arial" charset="0"/>
              </a:rPr>
              <a:t>cofinanţat din Fondul Social European prin Programul Operaţional Sectorial Dezvoltarea Resurselor Umane 2007-2013. Axa prioritară 1 „Educaţia şi formarea profesională în sprijinul creşterii economice şi</a:t>
            </a:r>
            <a:r>
              <a:rPr lang="en-US" altLang="en-US" sz="1200">
                <a:solidFill>
                  <a:schemeClr val="bg1"/>
                </a:solidFill>
                <a:latin typeface="Arial" charset="0"/>
              </a:rPr>
              <a:t> </a:t>
            </a:r>
            <a:r>
              <a:rPr lang="ro-RO" altLang="en-US" sz="1200">
                <a:solidFill>
                  <a:schemeClr val="bg1"/>
                </a:solidFill>
                <a:latin typeface="Arial" charset="0"/>
              </a:rPr>
              <a:t>dezvoltării societăţii bazate pe cunoaştere” Domeniul major de intervenţie </a:t>
            </a:r>
            <a:r>
              <a:rPr lang="en-GB" altLang="en-US" sz="1200">
                <a:solidFill>
                  <a:schemeClr val="bg1"/>
                </a:solidFill>
                <a:latin typeface="Arial" charset="0"/>
              </a:rPr>
              <a:t>1.2  </a:t>
            </a:r>
            <a:r>
              <a:rPr lang="ro-RO" altLang="en-US" sz="1200">
                <a:solidFill>
                  <a:schemeClr val="bg1"/>
                </a:solidFill>
                <a:latin typeface="Arial" charset="0"/>
              </a:rPr>
              <a:t>„</a:t>
            </a:r>
            <a:r>
              <a:rPr lang="en-GB" altLang="en-US" sz="1200">
                <a:solidFill>
                  <a:schemeClr val="bg1"/>
                </a:solidFill>
                <a:latin typeface="Arial" charset="0"/>
              </a:rPr>
              <a:t>Calitate în învăţământul superior</a:t>
            </a:r>
            <a:endParaRPr lang="en-US" altLang="en-US" sz="1200">
              <a:solidFill>
                <a:schemeClr val="bg1"/>
              </a:solidFill>
              <a:latin typeface="Arial" charset="0"/>
            </a:endParaRPr>
          </a:p>
        </p:txBody>
      </p:sp>
      <p:pic>
        <p:nvPicPr>
          <p:cNvPr id="8195" name="Picture 1030"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8196" name="AutoShape 6"/>
          <p:cNvSpPr>
            <a:spLocks noChangeArrowheads="1"/>
          </p:cNvSpPr>
          <p:nvPr/>
        </p:nvSpPr>
        <p:spPr bwMode="auto">
          <a:xfrm>
            <a:off x="0" y="836613"/>
            <a:ext cx="9144000" cy="5688012"/>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8197" name="Text Box 9"/>
          <p:cNvSpPr txBox="1">
            <a:spLocks noChangeArrowheads="1"/>
          </p:cNvSpPr>
          <p:nvPr/>
        </p:nvSpPr>
        <p:spPr bwMode="auto">
          <a:xfrm>
            <a:off x="107950" y="1268413"/>
            <a:ext cx="9144000" cy="6956425"/>
          </a:xfrm>
          <a:prstGeom prst="rect">
            <a:avLst/>
          </a:prstGeom>
          <a:noFill/>
          <a:ln w="9525">
            <a:noFill/>
            <a:miter lim="800000"/>
            <a:headEnd/>
            <a:tailEnd/>
          </a:ln>
        </p:spPr>
        <p:txBody>
          <a:bodyPr>
            <a:spAutoFit/>
          </a:bodyPr>
          <a:lstStyle/>
          <a:p>
            <a:r>
              <a:rPr lang="ro-RO" altLang="en-US" sz="1600" b="1">
                <a:solidFill>
                  <a:srgbClr val="66FF33"/>
                </a:solidFill>
                <a:latin typeface="Arial" charset="0"/>
                <a:cs typeface="Arial" charset="0"/>
              </a:rPr>
              <a:t>HOTĂRÂRE  de GUVERN  Nr. 369 din 12 iunie 2013</a:t>
            </a:r>
          </a:p>
          <a:p>
            <a:r>
              <a:rPr lang="ro-RO" altLang="en-US" sz="1600" b="1">
                <a:solidFill>
                  <a:srgbClr val="66FF33"/>
                </a:solidFill>
                <a:latin typeface="Arial" charset="0"/>
                <a:cs typeface="Arial" charset="0"/>
              </a:rPr>
              <a:t>pentru aprobarea Metodologiei privind acreditarea domeniilor de studii universitare de master pe baza programelor de studii de master acreditate</a:t>
            </a:r>
          </a:p>
          <a:p>
            <a:endParaRPr lang="ro-RO" altLang="en-US" sz="1600" b="1">
              <a:solidFill>
                <a:srgbClr val="FFFF00"/>
              </a:solidFill>
              <a:latin typeface="Arial" charset="0"/>
              <a:cs typeface="Arial" charset="0"/>
            </a:endParaRPr>
          </a:p>
          <a:p>
            <a:r>
              <a:rPr lang="ro-RO" altLang="en-US" sz="1600" b="1">
                <a:solidFill>
                  <a:srgbClr val="66FFFF"/>
                </a:solidFill>
                <a:latin typeface="Arial" charset="0"/>
                <a:cs typeface="Arial" charset="0"/>
              </a:rPr>
              <a:t>Necesitate HG</a:t>
            </a:r>
            <a:r>
              <a:rPr lang="ro-RO" altLang="en-US" sz="1600" b="1">
                <a:solidFill>
                  <a:srgbClr val="FFFF00"/>
                </a:solidFill>
                <a:latin typeface="Arial" charset="0"/>
                <a:cs typeface="Arial" charset="0"/>
              </a:rPr>
              <a:t>: Legea Nr. 1/2011 se referă la </a:t>
            </a:r>
            <a:r>
              <a:rPr lang="ro-RO" altLang="en-US" sz="1600" b="1">
                <a:solidFill>
                  <a:srgbClr val="66FFFF"/>
                </a:solidFill>
                <a:latin typeface="Arial" charset="0"/>
                <a:cs typeface="Arial" charset="0"/>
              </a:rPr>
              <a:t>Domenii </a:t>
            </a:r>
            <a:r>
              <a:rPr lang="ro-RO" altLang="en-US" sz="1600" b="1">
                <a:solidFill>
                  <a:srgbClr val="FFFF00"/>
                </a:solidFill>
                <a:latin typeface="Arial" charset="0"/>
                <a:cs typeface="Arial" charset="0"/>
              </a:rPr>
              <a:t>universitare de master, iar ARACIS  a acreditat numai </a:t>
            </a:r>
            <a:r>
              <a:rPr lang="ro-RO" altLang="en-US" sz="1600" b="1">
                <a:solidFill>
                  <a:srgbClr val="66FFFF"/>
                </a:solidFill>
                <a:latin typeface="Arial" charset="0"/>
                <a:cs typeface="Arial" charset="0"/>
              </a:rPr>
              <a:t>Programe</a:t>
            </a:r>
            <a:r>
              <a:rPr lang="ro-RO" altLang="en-US" sz="1600" b="1">
                <a:solidFill>
                  <a:srgbClr val="FFFF00"/>
                </a:solidFill>
                <a:latin typeface="Arial" charset="0"/>
                <a:cs typeface="Arial" charset="0"/>
              </a:rPr>
              <a:t> universitare de master încadrate în domenii de master aprobate prin HG.</a:t>
            </a:r>
          </a:p>
          <a:p>
            <a:endParaRPr lang="ro-RO" altLang="en-US" sz="1600" b="1">
              <a:solidFill>
                <a:srgbClr val="FFFF00"/>
              </a:solidFill>
              <a:latin typeface="Arial" charset="0"/>
              <a:cs typeface="Arial" charset="0"/>
            </a:endParaRPr>
          </a:p>
          <a:p>
            <a:pPr algn="just"/>
            <a:r>
              <a:rPr lang="ro-RO" altLang="en-US" sz="1600" b="1">
                <a:solidFill>
                  <a:srgbClr val="FFFF00"/>
                </a:solidFill>
                <a:latin typeface="Arial" charset="0"/>
                <a:cs typeface="Arial" charset="0"/>
              </a:rPr>
              <a:t>Art.1 - (2) Instituţiile de învăţământ superior acreditate care şcolarizează studenţi la programe de studii universitare de master acreditate de ARACIS, şi aprobate prin ordin al ministrului educaţiei naţionale se consideră instituţii de învăţământ superior acreditate pentru domeniile de studii de master în care acestea se încadrează  - </a:t>
            </a:r>
            <a:r>
              <a:rPr lang="ro-RO" altLang="en-US" sz="1600" b="1">
                <a:solidFill>
                  <a:srgbClr val="66FFFF"/>
                </a:solidFill>
                <a:latin typeface="Arial" charset="0"/>
                <a:cs typeface="Arial" charset="0"/>
              </a:rPr>
              <a:t>Se constituie și se acreditează astfel IOSUM</a:t>
            </a:r>
            <a:r>
              <a:rPr lang="ro-RO" altLang="en-US" sz="1600" b="1">
                <a:solidFill>
                  <a:srgbClr val="FFFF00"/>
                </a:solidFill>
                <a:latin typeface="Arial" charset="0"/>
                <a:cs typeface="Arial" charset="0"/>
              </a:rPr>
              <a:t>.</a:t>
            </a:r>
            <a:r>
              <a:rPr lang="ro-RO" altLang="en-US" sz="1600"/>
              <a:t> </a:t>
            </a:r>
          </a:p>
          <a:p>
            <a:pPr algn="just"/>
            <a:endParaRPr lang="ro-RO" altLang="en-US" sz="1600"/>
          </a:p>
          <a:p>
            <a:pPr algn="just"/>
            <a:r>
              <a:rPr lang="ro-RO" altLang="en-US" sz="1600" b="1">
                <a:solidFill>
                  <a:srgbClr val="FFFF00"/>
                </a:solidFill>
                <a:latin typeface="Arial" charset="0"/>
                <a:cs typeface="Arial" charset="0"/>
              </a:rPr>
              <a:t>(3) În anul universitar 2013 - 2014 </a:t>
            </a:r>
            <a:r>
              <a:rPr lang="ro-RO" altLang="en-US" sz="1600" b="1">
                <a:solidFill>
                  <a:srgbClr val="66FFFF"/>
                </a:solidFill>
                <a:latin typeface="Arial" charset="0"/>
                <a:cs typeface="Arial" charset="0"/>
              </a:rPr>
              <a:t>domeniile de studii universitare de master acreditate se constituie din programele de studii universitare de master acreditate de ARACIS până la data de 30 iunie 2013</a:t>
            </a:r>
            <a:r>
              <a:rPr lang="ro-RO" altLang="en-US" sz="1600" b="1">
                <a:solidFill>
                  <a:srgbClr val="FFFF00"/>
                </a:solidFill>
                <a:latin typeface="Arial" charset="0"/>
                <a:cs typeface="Arial" charset="0"/>
              </a:rPr>
              <a:t>, în condiţiile prevăzute la art. 138 alin. (2) şi (3) şi art. 140 din Legea educaţiei naţionale nr. 1/2011, cu modificările şi completările ulterioare  </a:t>
            </a:r>
            <a:r>
              <a:rPr lang="ro-RO" altLang="en-US" sz="1600" b="1">
                <a:solidFill>
                  <a:srgbClr val="66FFFF"/>
                </a:solidFill>
                <a:latin typeface="Arial" charset="0"/>
                <a:cs typeface="Arial" charset="0"/>
              </a:rPr>
              <a:t>- Se constituie domeniile universitare de master la nivelul </a:t>
            </a:r>
          </a:p>
          <a:p>
            <a:pPr algn="just"/>
            <a:r>
              <a:rPr lang="ro-RO" altLang="en-US" sz="1600" b="1">
                <a:solidFill>
                  <a:srgbClr val="66FFFF"/>
                </a:solidFill>
                <a:latin typeface="Arial" charset="0"/>
                <a:cs typeface="Arial" charset="0"/>
              </a:rPr>
              <a:t>fiecărei IIS.</a:t>
            </a:r>
          </a:p>
          <a:p>
            <a:pPr algn="just"/>
            <a:endParaRPr lang="ro-RO" altLang="en-US" sz="1800" b="1">
              <a:solidFill>
                <a:srgbClr val="FFFF00"/>
              </a:solidFill>
              <a:latin typeface="Arial" charset="0"/>
              <a:cs typeface="Arial" charset="0"/>
            </a:endParaRPr>
          </a:p>
          <a:p>
            <a:pPr algn="just"/>
            <a:endParaRPr lang="ro-RO" altLang="en-US" sz="1800" b="1">
              <a:solidFill>
                <a:srgbClr val="FFFF00"/>
              </a:solidFill>
              <a:latin typeface="Arial" charset="0"/>
              <a:cs typeface="Arial" charset="0"/>
            </a:endParaRPr>
          </a:p>
          <a:p>
            <a:r>
              <a:rPr lang="ro-RO" altLang="en-US" sz="1800" b="1">
                <a:solidFill>
                  <a:srgbClr val="FFFF00"/>
                </a:solidFill>
                <a:latin typeface="Arial" charset="0"/>
                <a:cs typeface="Arial" charset="0"/>
              </a:rPr>
              <a:t/>
            </a:r>
            <a:br>
              <a:rPr lang="ro-RO" altLang="en-US" sz="1800" b="1">
                <a:solidFill>
                  <a:srgbClr val="FFFF00"/>
                </a:solidFill>
                <a:latin typeface="Arial" charset="0"/>
                <a:cs typeface="Arial" charset="0"/>
              </a:rPr>
            </a:br>
            <a:endParaRPr lang="ro-RO" altLang="en-US" sz="1800" b="1">
              <a:solidFill>
                <a:srgbClr val="FFFF00"/>
              </a:solidFill>
              <a:latin typeface="Arial" charset="0"/>
              <a:cs typeface="Arial" charset="0"/>
            </a:endParaRPr>
          </a:p>
          <a:p>
            <a:endParaRPr lang="ro-RO" altLang="en-US" sz="1800" b="1">
              <a:solidFill>
                <a:srgbClr val="FFFF00"/>
              </a:solidFill>
              <a:latin typeface="Arial" charset="0"/>
              <a:cs typeface="Arial" charset="0"/>
            </a:endParaRPr>
          </a:p>
          <a:p>
            <a:endParaRPr lang="ro-RO" altLang="en-US" sz="1800" b="1">
              <a:solidFill>
                <a:srgbClr val="FFFF00"/>
              </a:solidFill>
              <a:latin typeface="Arial" charset="0"/>
              <a:cs typeface="Arial" charset="0"/>
            </a:endParaRPr>
          </a:p>
          <a:p>
            <a:endParaRPr lang="en-US" altLang="en-US" sz="1800" b="1">
              <a:solidFill>
                <a:srgbClr val="FFFF00"/>
              </a:solidFill>
              <a:latin typeface="Arial" charset="0"/>
              <a:cs typeface="Arial" charset="0"/>
            </a:endParaRPr>
          </a:p>
        </p:txBody>
      </p:sp>
      <p:pic>
        <p:nvPicPr>
          <p:cNvPr id="8198"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9219" name="AutoShape 6"/>
          <p:cNvSpPr>
            <a:spLocks noChangeArrowheads="1"/>
          </p:cNvSpPr>
          <p:nvPr/>
        </p:nvSpPr>
        <p:spPr bwMode="auto">
          <a:xfrm>
            <a:off x="0" y="809625"/>
            <a:ext cx="9144000" cy="6048375"/>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9220" name="Text Box 9"/>
          <p:cNvSpPr txBox="1">
            <a:spLocks noChangeArrowheads="1"/>
          </p:cNvSpPr>
          <p:nvPr/>
        </p:nvSpPr>
        <p:spPr bwMode="auto">
          <a:xfrm>
            <a:off x="0" y="1425575"/>
            <a:ext cx="9036050" cy="5432425"/>
          </a:xfrm>
          <a:prstGeom prst="rect">
            <a:avLst/>
          </a:prstGeom>
          <a:noFill/>
          <a:ln w="9525">
            <a:noFill/>
            <a:miter lim="800000"/>
            <a:headEnd/>
            <a:tailEnd/>
          </a:ln>
        </p:spPr>
        <p:txBody>
          <a:bodyPr>
            <a:spAutoFit/>
          </a:bodyPr>
          <a:lstStyle/>
          <a:p>
            <a:pPr algn="just">
              <a:spcBef>
                <a:spcPct val="50000"/>
              </a:spcBef>
            </a:pPr>
            <a:r>
              <a:rPr lang="ro-RO" altLang="en-US" sz="1600" b="1">
                <a:solidFill>
                  <a:srgbClr val="FFFF00"/>
                </a:solidFill>
                <a:latin typeface="Arial" charset="0"/>
                <a:cs typeface="Arial" charset="0"/>
              </a:rPr>
              <a:t>(4) În fiecare instituţie de învăţământ superior acreditată care şcolarizează studenţi la programe de studii universitare de master acreditate de ARACIS, </a:t>
            </a:r>
            <a:r>
              <a:rPr lang="ro-RO" altLang="en-US" sz="1600" b="1">
                <a:solidFill>
                  <a:srgbClr val="66FFFF"/>
                </a:solidFill>
                <a:latin typeface="Arial" charset="0"/>
                <a:cs typeface="Arial" charset="0"/>
              </a:rPr>
              <a:t>senatul universitar şi/sau consiliul de administraţie, după caz, stabilesc încadrarea fiecărui program de studiu de master în unul dintre domeniile de studii universitare de master acreditate conform </a:t>
            </a:r>
            <a:r>
              <a:rPr lang="ro-RO" altLang="en-US" sz="1600" b="1">
                <a:solidFill>
                  <a:srgbClr val="FFFF00"/>
                </a:solidFill>
                <a:latin typeface="Arial" charset="0"/>
                <a:cs typeface="Arial" charset="0"/>
              </a:rPr>
              <a:t>alin. (1) - (3). </a:t>
            </a:r>
          </a:p>
          <a:p>
            <a:pPr algn="just">
              <a:spcBef>
                <a:spcPct val="50000"/>
              </a:spcBef>
            </a:pPr>
            <a:r>
              <a:rPr lang="ro-RO" altLang="en-US" sz="1600" b="1">
                <a:solidFill>
                  <a:srgbClr val="FFFF00"/>
                </a:solidFill>
                <a:latin typeface="Arial" charset="0"/>
                <a:cs typeface="Arial" charset="0"/>
              </a:rPr>
              <a:t>(7) Instituţiile de învăţământ superior care organizează începând cu anul universitar 2013 - 2014 programe de studii universitare de master </a:t>
            </a:r>
            <a:r>
              <a:rPr lang="ro-RO" altLang="en-US" sz="1600" b="1">
                <a:solidFill>
                  <a:srgbClr val="66FFFF"/>
                </a:solidFill>
                <a:latin typeface="Arial" charset="0"/>
                <a:cs typeface="Arial" charset="0"/>
              </a:rPr>
              <a:t>în domenii noi de studii universitare de master</a:t>
            </a:r>
            <a:r>
              <a:rPr lang="ro-RO" altLang="en-US" sz="1600" b="1">
                <a:solidFill>
                  <a:srgbClr val="FFFF00"/>
                </a:solidFill>
                <a:latin typeface="Arial" charset="0"/>
                <a:cs typeface="Arial" charset="0"/>
              </a:rPr>
              <a:t>, sunt obligate să acrediteze cel puţin un program de studii universitare de master în acel domeniu. Programele de studii universitare de master nou promovate se acreditează de către ARACIS sau de către o altă agenţie de asigurare a calităţii, din ţară sau străinătate, înregistrată în Registrul european pentru asigurarea calităţii în învăţământul superior (EQAR).</a:t>
            </a:r>
          </a:p>
          <a:p>
            <a:pPr algn="just">
              <a:spcBef>
                <a:spcPct val="50000"/>
              </a:spcBef>
            </a:pPr>
            <a:r>
              <a:rPr lang="ro-RO" altLang="en-US" sz="1600" b="1">
                <a:solidFill>
                  <a:srgbClr val="FFFF00"/>
                </a:solidFill>
                <a:latin typeface="Arial" charset="0"/>
                <a:cs typeface="Arial" charset="0"/>
              </a:rPr>
              <a:t> (8) În cadrul unui </a:t>
            </a:r>
            <a:r>
              <a:rPr lang="ro-RO" altLang="en-US" sz="1600" b="1">
                <a:solidFill>
                  <a:srgbClr val="66FFFF"/>
                </a:solidFill>
                <a:latin typeface="Arial" charset="0"/>
                <a:cs typeface="Arial" charset="0"/>
              </a:rPr>
              <a:t>domeniu acreditat </a:t>
            </a:r>
            <a:r>
              <a:rPr lang="ro-RO" altLang="en-US" sz="1600" b="1">
                <a:solidFill>
                  <a:srgbClr val="FFFF00"/>
                </a:solidFill>
                <a:latin typeface="Arial" charset="0"/>
                <a:cs typeface="Arial" charset="0"/>
              </a:rPr>
              <a:t>pentru studii universitare de master, </a:t>
            </a:r>
            <a:r>
              <a:rPr lang="ro-RO" altLang="en-US" sz="1600" b="1">
                <a:solidFill>
                  <a:srgbClr val="66FFFF"/>
                </a:solidFill>
                <a:latin typeface="Arial" charset="0"/>
                <a:cs typeface="Arial" charset="0"/>
              </a:rPr>
              <a:t>programele de studii de master promovate de o instituţie de învăţământ superior </a:t>
            </a:r>
            <a:r>
              <a:rPr lang="ro-RO" altLang="en-US" sz="1600" b="1">
                <a:solidFill>
                  <a:srgbClr val="FFFF00"/>
                </a:solidFill>
                <a:latin typeface="Arial" charset="0"/>
                <a:cs typeface="Arial" charset="0"/>
              </a:rPr>
              <a:t>sunt stabilite anual de către senatul universitar şi/sau de către consiliul de administraţie şi comunicate la Ministerul Educaţiei Naţionale până la data de 1 februarie a fiecărui an, pentru a fi publicate centralizat. </a:t>
            </a:r>
            <a:r>
              <a:rPr lang="ro-RO" altLang="en-US" sz="1600" b="1">
                <a:solidFill>
                  <a:srgbClr val="66FFFF"/>
                </a:solidFill>
                <a:latin typeface="Arial" charset="0"/>
                <a:cs typeface="Arial" charset="0"/>
              </a:rPr>
              <a:t>Planurile de învăţământ ale programelor noi se validează de ARACIS </a:t>
            </a:r>
            <a:r>
              <a:rPr lang="ro-RO" altLang="en-US" sz="1600" b="1">
                <a:solidFill>
                  <a:srgbClr val="FFFF00"/>
                </a:solidFill>
                <a:latin typeface="Arial" charset="0"/>
                <a:cs typeface="Arial" charset="0"/>
              </a:rPr>
              <a:t>sub aspectul încadrării în domeniul de studii universitare de master şi al respectării standardelor de calitate cu privire la conţinuturi, ponderi de discipline, număr de ore.</a:t>
            </a:r>
          </a:p>
          <a:p>
            <a:pPr algn="just">
              <a:spcBef>
                <a:spcPct val="50000"/>
              </a:spcBef>
            </a:pPr>
            <a:endParaRPr lang="en-US" altLang="en-US" sz="1800" b="1">
              <a:solidFill>
                <a:srgbClr val="FFFF00"/>
              </a:solidFill>
              <a:latin typeface="Arial" charset="0"/>
              <a:cs typeface="Arial" charset="0"/>
            </a:endParaRPr>
          </a:p>
        </p:txBody>
      </p:sp>
      <p:pic>
        <p:nvPicPr>
          <p:cNvPr id="9221"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ponte"/>
          <p:cNvPicPr>
            <a:picLocks noChangeAspect="1" noChangeArrowheads="1"/>
          </p:cNvPicPr>
          <p:nvPr/>
        </p:nvPicPr>
        <p:blipFill>
          <a:blip r:embed="rId2" cstate="print"/>
          <a:srcRect/>
          <a:stretch>
            <a:fillRect/>
          </a:stretch>
        </p:blipFill>
        <p:spPr bwMode="auto">
          <a:xfrm>
            <a:off x="0" y="0"/>
            <a:ext cx="9144000" cy="6854825"/>
          </a:xfrm>
          <a:prstGeom prst="rect">
            <a:avLst/>
          </a:prstGeom>
          <a:noFill/>
          <a:ln w="9525">
            <a:noFill/>
            <a:miter lim="800000"/>
            <a:headEnd/>
            <a:tailEnd/>
          </a:ln>
        </p:spPr>
      </p:pic>
      <p:sp>
        <p:nvSpPr>
          <p:cNvPr id="10243" name="AutoShape 6"/>
          <p:cNvSpPr>
            <a:spLocks noChangeArrowheads="1"/>
          </p:cNvSpPr>
          <p:nvPr/>
        </p:nvSpPr>
        <p:spPr bwMode="auto">
          <a:xfrm>
            <a:off x="0" y="1196975"/>
            <a:ext cx="9144000" cy="5400675"/>
          </a:xfrm>
          <a:prstGeom prst="roundRect">
            <a:avLst>
              <a:gd name="adj" fmla="val 16667"/>
            </a:avLst>
          </a:prstGeom>
          <a:solidFill>
            <a:srgbClr val="500050">
              <a:alpha val="50195"/>
            </a:srgbClr>
          </a:solidFill>
          <a:ln w="9525">
            <a:noFill/>
            <a:round/>
            <a:headEnd/>
            <a:tailEnd/>
          </a:ln>
        </p:spPr>
        <p:txBody>
          <a:bodyPr wrap="none" anchor="ctr"/>
          <a:lstStyle/>
          <a:p>
            <a:pPr marL="457200" indent="-457200" algn="ctr"/>
            <a:endParaRPr lang="ro-RO" altLang="en-US" b="1">
              <a:solidFill>
                <a:schemeClr val="bg1"/>
              </a:solidFill>
              <a:latin typeface="Arial" charset="0"/>
              <a:cs typeface="Times New Roman" pitchFamily="18" charset="0"/>
            </a:endParaRPr>
          </a:p>
        </p:txBody>
      </p:sp>
      <p:sp>
        <p:nvSpPr>
          <p:cNvPr id="10244" name="Text Box 7"/>
          <p:cNvSpPr txBox="1">
            <a:spLocks noChangeArrowheads="1"/>
          </p:cNvSpPr>
          <p:nvPr/>
        </p:nvSpPr>
        <p:spPr bwMode="auto">
          <a:xfrm>
            <a:off x="381000" y="1379538"/>
            <a:ext cx="8763000" cy="5478462"/>
          </a:xfrm>
          <a:prstGeom prst="rect">
            <a:avLst/>
          </a:prstGeom>
          <a:noFill/>
          <a:ln w="9525">
            <a:noFill/>
            <a:miter lim="800000"/>
            <a:headEnd/>
            <a:tailEnd/>
          </a:ln>
        </p:spPr>
        <p:txBody>
          <a:bodyPr>
            <a:spAutoFit/>
          </a:bodyPr>
          <a:lstStyle/>
          <a:p>
            <a:pPr algn="just"/>
            <a:r>
              <a:rPr lang="ro-RO" altLang="en-US" sz="1600" b="1">
                <a:solidFill>
                  <a:srgbClr val="FFFF00"/>
                </a:solidFill>
                <a:latin typeface="Arial" charset="0"/>
                <a:cs typeface="Arial" charset="0"/>
              </a:rPr>
              <a:t>Art. 2</a:t>
            </a:r>
          </a:p>
          <a:p>
            <a:pPr algn="just"/>
            <a:r>
              <a:rPr lang="ro-RO" altLang="en-US" sz="1600" b="1">
                <a:solidFill>
                  <a:srgbClr val="FFFF00"/>
                </a:solidFill>
                <a:latin typeface="Arial" charset="0"/>
                <a:cs typeface="Arial" charset="0"/>
              </a:rPr>
              <a:t>    (1) Stabilirea numărului maxim al studenţilor care pot fi şcolarizaţi pentru fiecare domeniu de studii universitare de master şi cărora li se poate acorda diplomă de absolvire se realizează în urma </a:t>
            </a:r>
            <a:r>
              <a:rPr lang="ro-RO" altLang="en-US" sz="1600" b="1">
                <a:solidFill>
                  <a:srgbClr val="66FFFF"/>
                </a:solidFill>
                <a:latin typeface="Arial" charset="0"/>
                <a:cs typeface="Arial" charset="0"/>
              </a:rPr>
              <a:t>evaluării externe</a:t>
            </a:r>
            <a:r>
              <a:rPr lang="ro-RO" altLang="en-US" sz="1600" b="1">
                <a:solidFill>
                  <a:srgbClr val="FFFF00"/>
                </a:solidFill>
                <a:latin typeface="Arial" charset="0"/>
                <a:cs typeface="Arial" charset="0"/>
              </a:rPr>
              <a:t>.</a:t>
            </a:r>
            <a:r>
              <a:rPr lang="ro-RO" altLang="en-US" sz="1600"/>
              <a:t> </a:t>
            </a:r>
          </a:p>
          <a:p>
            <a:pPr algn="just"/>
            <a:endParaRPr lang="ro-RO" altLang="en-US" sz="1600"/>
          </a:p>
          <a:p>
            <a:pPr algn="just"/>
            <a:r>
              <a:rPr lang="ro-RO" altLang="en-US" sz="1600" b="1">
                <a:solidFill>
                  <a:srgbClr val="FFFF00"/>
                </a:solidFill>
                <a:latin typeface="Arial" charset="0"/>
                <a:cs typeface="Arial" charset="0"/>
              </a:rPr>
              <a:t>(3) Pentru anul universitar 2013 - 2014 stabilirea numărului maxim al studenţilor care pot fi şcolarizaţi pentru fiecare domeniu de studii universitare de master se face, la propunerea ARACIS, prin hotărâre a Guvernului. </a:t>
            </a:r>
            <a:r>
              <a:rPr lang="ro-RO" altLang="en-US" sz="1600" b="1">
                <a:solidFill>
                  <a:srgbClr val="66FFFF"/>
                </a:solidFill>
                <a:latin typeface="Arial" charset="0"/>
                <a:cs typeface="Arial" charset="0"/>
              </a:rPr>
              <a:t>S-au cumulat capacitățile de școlarizare ale programelor</a:t>
            </a:r>
            <a:r>
              <a:rPr lang="en-US" altLang="en-US" sz="1600" b="1">
                <a:solidFill>
                  <a:srgbClr val="66FFFF"/>
                </a:solidFill>
                <a:latin typeface="Arial" charset="0"/>
                <a:cs typeface="Arial" charset="0"/>
              </a:rPr>
              <a:t> din domeniul de master</a:t>
            </a:r>
            <a:r>
              <a:rPr lang="ro-RO" altLang="en-US" sz="1600" b="1">
                <a:solidFill>
                  <a:srgbClr val="66FFFF"/>
                </a:solidFill>
                <a:latin typeface="Arial" charset="0"/>
                <a:cs typeface="Arial" charset="0"/>
              </a:rPr>
              <a:t>. </a:t>
            </a:r>
            <a:r>
              <a:rPr lang="ro-RO" altLang="en-US" sz="1600"/>
              <a:t>. </a:t>
            </a:r>
          </a:p>
          <a:p>
            <a:pPr algn="just"/>
            <a:r>
              <a:rPr lang="ro-RO" altLang="en-US" sz="1600" b="1">
                <a:solidFill>
                  <a:srgbClr val="FFFF00"/>
                </a:solidFill>
                <a:latin typeface="Arial" charset="0"/>
                <a:cs typeface="Arial" charset="0"/>
              </a:rPr>
              <a:t>Numărul maxim de studenţi care pot fi şcolarizaţi pentru fiecare program de master nu va fi mai mare de </a:t>
            </a:r>
            <a:r>
              <a:rPr lang="ro-RO" altLang="en-US" sz="1600" b="1">
                <a:solidFill>
                  <a:srgbClr val="66FFFF"/>
                </a:solidFill>
                <a:latin typeface="Arial" charset="0"/>
                <a:cs typeface="Arial" charset="0"/>
              </a:rPr>
              <a:t>75</a:t>
            </a:r>
            <a:r>
              <a:rPr lang="ro-RO" altLang="en-US" sz="1600" b="1">
                <a:solidFill>
                  <a:srgbClr val="FFFF00"/>
                </a:solidFill>
                <a:latin typeface="Arial" charset="0"/>
                <a:cs typeface="Arial" charset="0"/>
              </a:rPr>
              <a:t>. (</a:t>
            </a:r>
            <a:r>
              <a:rPr lang="ro-RO" altLang="en-US" sz="1600" b="1">
                <a:solidFill>
                  <a:srgbClr val="66FFFF"/>
                </a:solidFill>
                <a:latin typeface="Arial" charset="0"/>
                <a:cs typeface="Arial" charset="0"/>
              </a:rPr>
              <a:t>Indiferent de tipul de program de master !!!</a:t>
            </a:r>
            <a:r>
              <a:rPr lang="ro-RO" altLang="en-US" sz="1600" b="1">
                <a:solidFill>
                  <a:srgbClr val="FFFF00"/>
                </a:solidFill>
                <a:latin typeface="Arial" charset="0"/>
                <a:cs typeface="Arial" charset="0"/>
              </a:rPr>
              <a:t>)</a:t>
            </a:r>
          </a:p>
          <a:p>
            <a:endParaRPr lang="ro-RO" altLang="en-US" sz="1600" b="1">
              <a:solidFill>
                <a:srgbClr val="FFFF00"/>
              </a:solidFill>
              <a:latin typeface="Arial" charset="0"/>
              <a:cs typeface="Arial" charset="0"/>
            </a:endParaRPr>
          </a:p>
          <a:p>
            <a:pPr algn="just"/>
            <a:r>
              <a:rPr lang="ro-RO" altLang="en-US" sz="1600" b="1">
                <a:solidFill>
                  <a:srgbClr val="FFFF00"/>
                </a:solidFill>
                <a:latin typeface="Arial" charset="0"/>
                <a:cs typeface="Arial" charset="0"/>
              </a:rPr>
              <a:t> Art. 3</a:t>
            </a:r>
          </a:p>
          <a:p>
            <a:pPr algn="just"/>
            <a:r>
              <a:rPr lang="ro-RO" altLang="en-US" sz="1600" b="1">
                <a:solidFill>
                  <a:srgbClr val="FFFF00"/>
                </a:solidFill>
                <a:latin typeface="Arial" charset="0"/>
                <a:cs typeface="Arial" charset="0"/>
              </a:rPr>
              <a:t>    (1) Programele de studii universitare de master acreditate, care au </a:t>
            </a:r>
            <a:r>
              <a:rPr lang="ro-RO" altLang="en-US" sz="1600" b="1">
                <a:solidFill>
                  <a:srgbClr val="66FFFF"/>
                </a:solidFill>
                <a:latin typeface="Arial" charset="0"/>
                <a:cs typeface="Arial" charset="0"/>
              </a:rPr>
              <a:t>depăşit termenul de evaluare periodică de 5 ani şi care au fost incluse în domeniile de master acreditate </a:t>
            </a:r>
            <a:r>
              <a:rPr lang="ro-RO" altLang="en-US" sz="1600" b="1">
                <a:solidFill>
                  <a:srgbClr val="FFFF00"/>
                </a:solidFill>
                <a:latin typeface="Arial" charset="0"/>
                <a:cs typeface="Arial" charset="0"/>
              </a:rPr>
              <a:t>conform </a:t>
            </a:r>
            <a:r>
              <a:rPr lang="ro-RO" altLang="en-US" sz="1600" b="1" u="sng">
                <a:solidFill>
                  <a:srgbClr val="FFFF00"/>
                </a:solidFill>
                <a:latin typeface="Arial" charset="0"/>
                <a:cs typeface="Arial" charset="0"/>
              </a:rPr>
              <a:t>art. 1</a:t>
            </a:r>
            <a:r>
              <a:rPr lang="ro-RO" altLang="en-US" sz="1600" b="1">
                <a:solidFill>
                  <a:srgbClr val="FFFF00"/>
                </a:solidFill>
                <a:latin typeface="Arial" charset="0"/>
                <a:cs typeface="Arial" charset="0"/>
              </a:rPr>
              <a:t> alin. (1) - (3), vor fi reevaluate odată cu derularea procedurilor de evaluare externă în vederea acreditării domeniului de studii universitare de master din care acestea fac parte, în baza unei </a:t>
            </a:r>
            <a:r>
              <a:rPr lang="ro-RO" altLang="en-US" sz="1600" b="1">
                <a:solidFill>
                  <a:srgbClr val="66FFFF"/>
                </a:solidFill>
                <a:latin typeface="Arial" charset="0"/>
                <a:cs typeface="Arial" charset="0"/>
              </a:rPr>
              <a:t>proceduri specifice elaborate </a:t>
            </a:r>
            <a:r>
              <a:rPr lang="ro-RO" altLang="en-US" sz="1600" b="1">
                <a:solidFill>
                  <a:srgbClr val="FFFF00"/>
                </a:solidFill>
                <a:latin typeface="Arial" charset="0"/>
                <a:cs typeface="Arial" charset="0"/>
              </a:rPr>
              <a:t>de ARACIS în termen de o lună de la intrarea în vigoare a prezentei metodologii.</a:t>
            </a:r>
          </a:p>
          <a:p>
            <a:pPr algn="just"/>
            <a:endParaRPr lang="ro-RO" altLang="en-US" sz="1600" b="1">
              <a:solidFill>
                <a:srgbClr val="FFFF00"/>
              </a:solidFill>
              <a:latin typeface="Arial" charset="0"/>
              <a:cs typeface="Arial" charset="0"/>
            </a:endParaRPr>
          </a:p>
          <a:p>
            <a:pPr>
              <a:spcBef>
                <a:spcPct val="50000"/>
              </a:spcBef>
            </a:pPr>
            <a:endParaRPr lang="en-US" altLang="en-US" sz="2000" b="1">
              <a:solidFill>
                <a:srgbClr val="FFFF00"/>
              </a:solidFill>
              <a:latin typeface="Arial" charset="0"/>
            </a:endParaRPr>
          </a:p>
        </p:txBody>
      </p:sp>
      <p:pic>
        <p:nvPicPr>
          <p:cNvPr id="10245" name="Picture 2"/>
          <p:cNvPicPr>
            <a:picLocks noChangeAspect="1" noChangeArrowheads="1"/>
          </p:cNvPicPr>
          <p:nvPr/>
        </p:nvPicPr>
        <p:blipFill>
          <a:blip r:embed="rId3" cstate="print"/>
          <a:srcRect/>
          <a:stretch>
            <a:fillRect/>
          </a:stretch>
        </p:blipFill>
        <p:spPr bwMode="auto">
          <a:xfrm>
            <a:off x="0" y="0"/>
            <a:ext cx="91440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1584</TotalTime>
  <Words>1795</Words>
  <Application>Microsoft Office PowerPoint</Application>
  <PresentationFormat>Overhead</PresentationFormat>
  <Paragraphs>139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Amelia</dc:creator>
  <cp:lastModifiedBy>radu.damian</cp:lastModifiedBy>
  <cp:revision>189</cp:revision>
  <dcterms:modified xsi:type="dcterms:W3CDTF">2015-05-27T08:49:51Z</dcterms:modified>
</cp:coreProperties>
</file>