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7" r:id="rId2"/>
    <p:sldId id="27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1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85" autoAdjust="0"/>
  </p:normalViewPr>
  <p:slideViewPr>
    <p:cSldViewPr>
      <p:cViewPr varScale="1">
        <p:scale>
          <a:sx n="80" d="100"/>
          <a:sy n="80" d="100"/>
        </p:scale>
        <p:origin x="-201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13.03.2015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B9C23-C456-4167-ADCB-AC9F39D009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13.03.2015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93DAC-9264-431C-A7B4-AD501028A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93DAC-9264-431C-A7B4-AD501028AEB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93DAC-9264-431C-A7B4-AD501028AEB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93DAC-9264-431C-A7B4-AD501028AEB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C10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2564-784B-455F-A653-2B8F8D8C081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F472-BF6F-4C83-9F2C-DB75E6E33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u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3124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o-RO" sz="2800" b="1" smtClean="0">
                <a:latin typeface="Arial" charset="0"/>
                <a:cs typeface="Arial" charset="0"/>
              </a:rPr>
              <a:t/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800" b="1" smtClean="0">
                <a:latin typeface="Arial" charset="0"/>
                <a:cs typeface="Arial" charset="0"/>
              </a:rPr>
              <a:t>Dezvoltarea și consolidarea culturii calității la nivelul sistemului de învățământ superior românesc – QUALITAS</a:t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800" b="1" smtClean="0">
                <a:latin typeface="Arial" charset="0"/>
                <a:cs typeface="Arial" charset="0"/>
              </a:rPr>
              <a:t/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000" b="1" smtClean="0">
                <a:latin typeface="Arial" charset="0"/>
                <a:cs typeface="Arial" charset="0"/>
              </a:rPr>
              <a:t>Pachetul de lucru V – Internaționalizare, schimb de bune practici, comunicare în asigurarea calității învățământului superior românesc</a:t>
            </a:r>
            <a:endParaRPr lang="ro-RO" sz="2000" smtClean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858000" cy="990600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endParaRPr lang="ro-RO" sz="1700" b="1" i="1" smtClean="0">
              <a:solidFill>
                <a:srgbClr val="898989"/>
              </a:solidFill>
            </a:endParaRP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endParaRPr lang="ro-RO" sz="1700" b="1" i="1" smtClean="0">
              <a:solidFill>
                <a:srgbClr val="898989"/>
              </a:solidFill>
            </a:endParaRP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r>
              <a:rPr lang="ro-RO" sz="1700" b="1" i="1" smtClean="0">
                <a:solidFill>
                  <a:srgbClr val="898989"/>
                </a:solidFill>
              </a:rPr>
              <a:t>Sesiunea de formare a studenților </a:t>
            </a: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</a:pPr>
            <a:r>
              <a:rPr lang="ro-RO" sz="1700" b="1" i="1" smtClean="0">
                <a:solidFill>
                  <a:srgbClr val="898989"/>
                </a:solidFill>
              </a:rPr>
              <a:t>Bacău, 13 – 17 martie 2015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Imagin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8382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/>
              <a:t>		</a:t>
            </a:r>
          </a:p>
          <a:p>
            <a:pPr algn="just">
              <a:buNone/>
            </a:pPr>
            <a:r>
              <a:rPr lang="en-US" sz="2400" dirty="0"/>
              <a:t>	E</a:t>
            </a:r>
            <a:r>
              <a:rPr lang="ro-RO" sz="2400" dirty="0" smtClean="0"/>
              <a:t>valuarea </a:t>
            </a:r>
            <a:r>
              <a:rPr lang="ro-RO" sz="2400" dirty="0"/>
              <a:t>externa a calitatii </a:t>
            </a:r>
            <a:r>
              <a:rPr lang="ro-RO" sz="2400" dirty="0" smtClean="0"/>
              <a:t> </a:t>
            </a:r>
            <a:r>
              <a:rPr lang="en-US" sz="2400" dirty="0" smtClean="0"/>
              <a:t>        </a:t>
            </a:r>
            <a:r>
              <a:rPr lang="ro-RO" sz="2400" dirty="0" smtClean="0"/>
              <a:t>Agentia </a:t>
            </a:r>
            <a:r>
              <a:rPr lang="ro-RO" sz="2400" dirty="0"/>
              <a:t>Romana de Asigurare </a:t>
            </a:r>
            <a:r>
              <a:rPr lang="ro-RO" sz="2400" dirty="0" smtClean="0"/>
              <a:t>Calitatii </a:t>
            </a:r>
            <a:r>
              <a:rPr lang="ro-RO" sz="2400" dirty="0"/>
              <a:t>in Invatamantul </a:t>
            </a:r>
            <a:r>
              <a:rPr lang="ro-RO" sz="2400" dirty="0" smtClean="0"/>
              <a:t>Superior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ro-RO" sz="2400" dirty="0" smtClean="0"/>
              <a:t>ARACIS</a:t>
            </a:r>
            <a:r>
              <a:rPr lang="en-US" sz="2400" dirty="0" smtClean="0"/>
              <a:t>).</a:t>
            </a:r>
          </a:p>
          <a:p>
            <a:pPr algn="just">
              <a:buNone/>
            </a:pPr>
            <a:r>
              <a:rPr lang="en-US" sz="2400" dirty="0" smtClean="0"/>
              <a:t>	</a:t>
            </a:r>
            <a:endParaRPr lang="en-US" sz="2400" dirty="0"/>
          </a:p>
          <a:p>
            <a:pPr algn="just">
              <a:buNone/>
            </a:pPr>
            <a:r>
              <a:rPr lang="en-US" sz="2400" dirty="0" smtClean="0"/>
              <a:t>		S</a:t>
            </a:r>
            <a:r>
              <a:rPr lang="ro-RO" sz="2400" dirty="0" smtClean="0"/>
              <a:t>tructura </a:t>
            </a:r>
            <a:r>
              <a:rPr lang="ro-RO" sz="2400" dirty="0"/>
              <a:t>organizatorica:</a:t>
            </a:r>
            <a:endParaRPr lang="en-US" sz="2400" dirty="0"/>
          </a:p>
          <a:p>
            <a:pPr algn="just">
              <a:buBlip>
                <a:blip r:embed="rId2"/>
              </a:buBlip>
            </a:pPr>
            <a:r>
              <a:rPr lang="ro-RO" sz="2400" dirty="0" smtClean="0"/>
              <a:t>Departamentul </a:t>
            </a:r>
            <a:r>
              <a:rPr lang="ro-RO" sz="2400" dirty="0"/>
              <a:t>de acreditare;</a:t>
            </a:r>
            <a:endParaRPr lang="en-US" sz="2400" dirty="0"/>
          </a:p>
          <a:p>
            <a:pPr algn="just">
              <a:buBlip>
                <a:blip r:embed="rId2"/>
              </a:buBlip>
            </a:pPr>
            <a:r>
              <a:rPr lang="ro-RO" sz="2400" dirty="0" smtClean="0"/>
              <a:t>Departamentul </a:t>
            </a:r>
            <a:r>
              <a:rPr lang="ro-RO" sz="2400" dirty="0"/>
              <a:t>de evaluare externa a calitatii.</a:t>
            </a:r>
            <a:endParaRPr lang="en-US" sz="2400" dirty="0"/>
          </a:p>
          <a:p>
            <a:pPr algn="just">
              <a:buNone/>
            </a:pPr>
            <a:endParaRPr lang="en-US" sz="2400" dirty="0"/>
          </a:p>
        </p:txBody>
      </p:sp>
      <p:sp>
        <p:nvSpPr>
          <p:cNvPr id="6" name="Right Arrow 5"/>
          <p:cNvSpPr/>
          <p:nvPr/>
        </p:nvSpPr>
        <p:spPr>
          <a:xfrm flipV="1">
            <a:off x="4876800" y="19050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ro-RO" sz="2400" dirty="0" smtClean="0"/>
              <a:t>elaboreaza </a:t>
            </a:r>
            <a:r>
              <a:rPr lang="ro-RO" sz="2400" dirty="0"/>
              <a:t>periodic metodologia si standardele de </a:t>
            </a:r>
            <a:r>
              <a:rPr lang="ro-RO" sz="2400" dirty="0" smtClean="0"/>
              <a:t>acreditare</a:t>
            </a:r>
            <a:endParaRPr lang="en-US" sz="2400" dirty="0"/>
          </a:p>
          <a:p>
            <a:pPr>
              <a:buBlip>
                <a:blip r:embed="rId2"/>
              </a:buBlip>
            </a:pPr>
            <a:r>
              <a:rPr lang="ro-RO" sz="2400" dirty="0" smtClean="0"/>
              <a:t>evalueaza si </a:t>
            </a:r>
            <a:r>
              <a:rPr lang="ro-RO" sz="2400" dirty="0"/>
              <a:t>propune autorizarea, respectiv acreditarea furnizorilor de invatamant superior </a:t>
            </a:r>
            <a:r>
              <a:rPr lang="ro-RO" sz="2400" dirty="0" smtClean="0"/>
              <a:t>si</a:t>
            </a:r>
            <a:r>
              <a:rPr lang="en-US" sz="2400" dirty="0" smtClean="0"/>
              <a:t> </a:t>
            </a:r>
            <a:r>
              <a:rPr lang="ro-RO" sz="2400" dirty="0" smtClean="0"/>
              <a:t>a </a:t>
            </a:r>
            <a:r>
              <a:rPr lang="ro-RO" sz="2400" dirty="0"/>
              <a:t>programelor lor de studii.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143000" y="1219200"/>
            <a:ext cx="5976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err="1" smtClean="0"/>
              <a:t>Atributii</a:t>
            </a:r>
            <a:r>
              <a:rPr lang="en-US" sz="2800" dirty="0" smtClean="0"/>
              <a:t> ARACIS in </a:t>
            </a:r>
            <a:r>
              <a:rPr lang="en-US" sz="2800" dirty="0" err="1" smtClean="0"/>
              <a:t>domeniul</a:t>
            </a:r>
            <a:r>
              <a:rPr lang="en-US" sz="2800" dirty="0" smtClean="0"/>
              <a:t> </a:t>
            </a:r>
            <a:r>
              <a:rPr lang="en-US" sz="2800" dirty="0" err="1" smtClean="0"/>
              <a:t>acreditarii</a:t>
            </a:r>
            <a:r>
              <a:rPr lang="en-US" sz="2800" dirty="0" smtClean="0"/>
              <a:t>:</a:t>
            </a:r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n-US" sz="1800" dirty="0" smtClean="0"/>
              <a:t>s</a:t>
            </a:r>
            <a:r>
              <a:rPr lang="ro-RO" sz="1800" dirty="0" smtClean="0"/>
              <a:t>tandarde </a:t>
            </a:r>
            <a:r>
              <a:rPr lang="ro-RO" sz="1800" dirty="0"/>
              <a:t>nationale de referinta </a:t>
            </a:r>
            <a:r>
              <a:rPr lang="ro-RO" sz="1800" dirty="0" smtClean="0"/>
              <a:t>si</a:t>
            </a:r>
            <a:r>
              <a:rPr lang="en-US" sz="1800" dirty="0" smtClean="0"/>
              <a:t> </a:t>
            </a:r>
            <a:r>
              <a:rPr lang="ro-RO" sz="1800" dirty="0" smtClean="0"/>
              <a:t>indicatorii </a:t>
            </a:r>
            <a:r>
              <a:rPr lang="ro-RO" sz="1800" dirty="0"/>
              <a:t>de </a:t>
            </a:r>
            <a:r>
              <a:rPr lang="ro-RO" sz="1800" dirty="0" smtClean="0"/>
              <a:t>performanta;</a:t>
            </a:r>
            <a:endParaRPr lang="en-US" sz="1800" dirty="0"/>
          </a:p>
          <a:p>
            <a:pPr>
              <a:buBlip>
                <a:blip r:embed="rId2"/>
              </a:buBlip>
            </a:pPr>
            <a:r>
              <a:rPr lang="ro-RO" sz="1800" dirty="0" smtClean="0"/>
              <a:t>consultari </a:t>
            </a:r>
            <a:r>
              <a:rPr lang="ro-RO" sz="1800" dirty="0"/>
              <a:t>cu institutiile de invatamant </a:t>
            </a:r>
            <a:r>
              <a:rPr lang="ro-RO" sz="1800" dirty="0" smtClean="0"/>
              <a:t>superior</a:t>
            </a:r>
            <a:endParaRPr lang="en-US" sz="1800" dirty="0"/>
          </a:p>
          <a:p>
            <a:pPr>
              <a:buBlip>
                <a:blip r:embed="rId2"/>
              </a:buBlip>
            </a:pPr>
            <a:r>
              <a:rPr lang="ro-RO" sz="1800" dirty="0" smtClean="0"/>
              <a:t>proceduri </a:t>
            </a:r>
            <a:r>
              <a:rPr lang="ro-RO" sz="1800" dirty="0"/>
              <a:t>de evaluare externa a calitatii educatiei;</a:t>
            </a:r>
            <a:endParaRPr lang="en-US" sz="1800" dirty="0"/>
          </a:p>
          <a:p>
            <a:pPr>
              <a:buBlip>
                <a:blip r:embed="rId2"/>
              </a:buBlip>
            </a:pPr>
            <a:r>
              <a:rPr lang="ro-RO" sz="1800" dirty="0" smtClean="0"/>
              <a:t>evaluarea </a:t>
            </a:r>
            <a:r>
              <a:rPr lang="ro-RO" sz="1800" dirty="0"/>
              <a:t>externa </a:t>
            </a:r>
            <a:r>
              <a:rPr lang="ro-RO" sz="1800" dirty="0" smtClean="0"/>
              <a:t>a</a:t>
            </a:r>
            <a:r>
              <a:rPr lang="en-US" sz="1800" dirty="0" smtClean="0"/>
              <a:t> </a:t>
            </a:r>
            <a:r>
              <a:rPr lang="ro-RO" sz="1800" dirty="0" smtClean="0"/>
              <a:t>calitatii </a:t>
            </a:r>
            <a:r>
              <a:rPr lang="ro-RO" sz="1800" dirty="0"/>
              <a:t>programelor si furnizorilor de programe de educatie specifice invatamantului </a:t>
            </a:r>
            <a:r>
              <a:rPr lang="ro-RO" sz="1800" dirty="0" smtClean="0"/>
              <a:t>superior</a:t>
            </a:r>
            <a:r>
              <a:rPr lang="en-US" sz="1800" dirty="0"/>
              <a:t>;</a:t>
            </a:r>
          </a:p>
          <a:p>
            <a:pPr>
              <a:buBlip>
                <a:blip r:embed="rId2"/>
              </a:buBlip>
            </a:pPr>
            <a:r>
              <a:rPr lang="ro-RO" sz="1800" dirty="0" smtClean="0"/>
              <a:t>publica </a:t>
            </a:r>
            <a:r>
              <a:rPr lang="ro-RO" sz="1800" dirty="0"/>
              <a:t>manuale, ghiduri, lucrari de sinteza a bunelor practici de evaluare si de asigurare a calitatii;</a:t>
            </a:r>
            <a:endParaRPr lang="en-US" sz="1800" dirty="0"/>
          </a:p>
          <a:p>
            <a:pPr>
              <a:buBlip>
                <a:blip r:embed="rId2"/>
              </a:buBlip>
            </a:pPr>
            <a:r>
              <a:rPr lang="ro-RO" sz="1800" dirty="0" smtClean="0"/>
              <a:t>analize </a:t>
            </a:r>
            <a:r>
              <a:rPr lang="ro-RO" sz="1800" dirty="0"/>
              <a:t>de sistem asupra </a:t>
            </a:r>
            <a:r>
              <a:rPr lang="ro-RO" sz="1800" dirty="0" smtClean="0"/>
              <a:t>calitatii</a:t>
            </a:r>
            <a:r>
              <a:rPr lang="en-US" sz="1800" dirty="0"/>
              <a:t> </a:t>
            </a:r>
            <a:r>
              <a:rPr lang="en-US" sz="1800" dirty="0" smtClean="0"/>
              <a:t>in</a:t>
            </a:r>
            <a:r>
              <a:rPr lang="ro-RO" sz="1800" dirty="0" smtClean="0"/>
              <a:t>vatamantului </a:t>
            </a:r>
            <a:r>
              <a:rPr lang="ro-RO" sz="1800" dirty="0"/>
              <a:t>superior </a:t>
            </a:r>
            <a:r>
              <a:rPr lang="ro-RO" sz="1800" dirty="0" smtClean="0"/>
              <a:t>din</a:t>
            </a:r>
            <a:r>
              <a:rPr lang="en-US" sz="1800" dirty="0" smtClean="0"/>
              <a:t> </a:t>
            </a:r>
            <a:r>
              <a:rPr lang="ro-RO" sz="1800" dirty="0" smtClean="0"/>
              <a:t>Romania</a:t>
            </a:r>
            <a:r>
              <a:rPr lang="ro-RO" sz="1800" dirty="0"/>
              <a:t>;</a:t>
            </a:r>
            <a:endParaRPr lang="en-US" sz="1800" dirty="0"/>
          </a:p>
          <a:p>
            <a:pPr>
              <a:buBlip>
                <a:blip r:embed="rId2"/>
              </a:buBlip>
            </a:pPr>
            <a:r>
              <a:rPr lang="ro-RO" sz="1800" dirty="0" smtClean="0"/>
              <a:t>colaboreaza </a:t>
            </a:r>
            <a:r>
              <a:rPr lang="ro-RO" sz="1800" dirty="0"/>
              <a:t>cu agentii similare din alte tari pentru dezvoltarea si aplicarea de masuri eficiente </a:t>
            </a:r>
            <a:r>
              <a:rPr lang="ro-RO" sz="1800" dirty="0" smtClean="0"/>
              <a:t>d</a:t>
            </a:r>
            <a:r>
              <a:rPr lang="en-US" sz="1800" dirty="0" smtClean="0"/>
              <a:t>e </a:t>
            </a:r>
            <a:r>
              <a:rPr lang="ro-RO" sz="1800" dirty="0" smtClean="0"/>
              <a:t>imbunatatire </a:t>
            </a:r>
            <a:r>
              <a:rPr lang="ro-RO" sz="1800" dirty="0"/>
              <a:t>a calitatii programelor de invatamant superior;</a:t>
            </a:r>
            <a:endParaRPr lang="en-US" sz="1800" dirty="0"/>
          </a:p>
          <a:p>
            <a:pPr>
              <a:buBlip>
                <a:blip r:embed="rId2"/>
              </a:buBlip>
            </a:pPr>
            <a:r>
              <a:rPr lang="ro-RO" sz="1800" dirty="0" smtClean="0"/>
              <a:t>Codul </a:t>
            </a:r>
            <a:r>
              <a:rPr lang="ro-RO" sz="1800" dirty="0"/>
              <a:t>de etica profesionala a expertilor ARACIS;</a:t>
            </a:r>
            <a:endParaRPr lang="en-US" sz="1800" dirty="0"/>
          </a:p>
          <a:p>
            <a:pPr>
              <a:buBlip>
                <a:blip r:embed="rId2"/>
              </a:buBlip>
            </a:pPr>
            <a:r>
              <a:rPr lang="ro-RO" sz="1800" dirty="0" smtClean="0"/>
              <a:t>rapoarte </a:t>
            </a:r>
            <a:r>
              <a:rPr lang="ro-RO" sz="1800" dirty="0"/>
              <a:t>de autoevaluare a calitatii propriei activitati in vederea </a:t>
            </a:r>
            <a:r>
              <a:rPr lang="ro-RO" sz="1800" dirty="0" smtClean="0"/>
              <a:t>pregatirii</a:t>
            </a:r>
            <a:r>
              <a:rPr lang="ro-RO" sz="1800" dirty="0"/>
              <a:t> evaluarii externe </a:t>
            </a:r>
            <a:endParaRPr lang="en-US" sz="1800" dirty="0"/>
          </a:p>
          <a:p>
            <a:pPr>
              <a:buBlip>
                <a:blip r:embed="rId2"/>
              </a:buBlip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1295400" y="1066800"/>
            <a:ext cx="6970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err="1" smtClean="0"/>
              <a:t>Atributii</a:t>
            </a:r>
            <a:r>
              <a:rPr lang="en-US" sz="2800" dirty="0" smtClean="0"/>
              <a:t> ARACIS in </a:t>
            </a:r>
            <a:r>
              <a:rPr lang="en-US" sz="2800" dirty="0" err="1" smtClean="0"/>
              <a:t>domeniul</a:t>
            </a:r>
            <a:r>
              <a:rPr lang="en-US" sz="2800" dirty="0" smtClean="0"/>
              <a:t> </a:t>
            </a:r>
            <a:r>
              <a:rPr lang="en-US" sz="2800" dirty="0" err="1" smtClean="0"/>
              <a:t>asigurarii</a:t>
            </a:r>
            <a:r>
              <a:rPr lang="en-US" sz="2800" dirty="0" smtClean="0"/>
              <a:t> </a:t>
            </a:r>
            <a:r>
              <a:rPr lang="en-US" sz="2800" dirty="0" err="1" smtClean="0"/>
              <a:t>calitatii</a:t>
            </a:r>
            <a:r>
              <a:rPr lang="en-US" sz="2800" dirty="0" smtClean="0"/>
              <a:t>:</a:t>
            </a:r>
          </a:p>
        </p:txBody>
      </p:sp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ro-RO" dirty="0" smtClean="0"/>
              <a:t>ARACIS 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err="1" smtClean="0"/>
              <a:t>Condus</a:t>
            </a:r>
            <a:r>
              <a:rPr lang="en-US" dirty="0" smtClean="0"/>
              <a:t> de un </a:t>
            </a:r>
            <a:r>
              <a:rPr lang="ro-RO" dirty="0" smtClean="0"/>
              <a:t>Consiliu </a:t>
            </a:r>
            <a:r>
              <a:rPr lang="ro-RO" dirty="0"/>
              <a:t>alcatuit din </a:t>
            </a:r>
            <a:r>
              <a:rPr lang="en-US" dirty="0" smtClean="0"/>
              <a:t>2</a:t>
            </a:r>
            <a:r>
              <a:rPr lang="ro-RO" dirty="0" smtClean="0"/>
              <a:t>1 membri: </a:t>
            </a:r>
            <a:r>
              <a:rPr lang="en-US" dirty="0" smtClean="0"/>
              <a:t>		  </a:t>
            </a:r>
            <a:r>
              <a:rPr lang="ro-RO" b="1" dirty="0" smtClean="0"/>
              <a:t>17 cadre didactice</a:t>
            </a:r>
            <a:r>
              <a:rPr lang="ro-RO" dirty="0" smtClean="0"/>
              <a:t>;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		  </a:t>
            </a:r>
            <a:r>
              <a:rPr lang="ro-RO" b="1" dirty="0" smtClean="0"/>
              <a:t>2 studenti</a:t>
            </a:r>
            <a:r>
              <a:rPr lang="en-US" b="1" dirty="0" smtClean="0"/>
              <a:t> </a:t>
            </a:r>
            <a:r>
              <a:rPr lang="en-US" dirty="0" smtClean="0"/>
              <a:t>- </a:t>
            </a:r>
            <a:r>
              <a:rPr lang="ro-RO" dirty="0" smtClean="0"/>
              <a:t>reprezentanti </a:t>
            </a:r>
            <a:r>
              <a:rPr lang="ro-RO" dirty="0"/>
              <a:t>ai federatiilor studentesti din </a:t>
            </a:r>
            <a:r>
              <a:rPr lang="ro-RO" dirty="0" smtClean="0"/>
              <a:t>Romania;</a:t>
            </a:r>
          </a:p>
          <a:p>
            <a:pPr algn="just">
              <a:buNone/>
            </a:pPr>
            <a:r>
              <a:rPr lang="en-US" dirty="0" smtClean="0"/>
              <a:t>	  </a:t>
            </a:r>
            <a:r>
              <a:rPr lang="ro-RO" dirty="0" smtClean="0"/>
              <a:t>		  </a:t>
            </a:r>
            <a:r>
              <a:rPr lang="ro-RO" b="1" dirty="0" smtClean="0"/>
              <a:t>un reprezentant al patronatului;</a:t>
            </a:r>
          </a:p>
          <a:p>
            <a:pPr algn="just">
              <a:buNone/>
            </a:pPr>
            <a:r>
              <a:rPr lang="ro-RO" b="1" dirty="0" smtClean="0"/>
              <a:t>			  un reprezentant al sindicatului </a:t>
            </a:r>
            <a:r>
              <a:rPr lang="ro-RO" dirty="0" smtClean="0"/>
              <a:t>cu cei mai mulți membri din învățământul superior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1600200" y="27432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600200" y="3276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ight Arrow 8"/>
          <p:cNvSpPr/>
          <p:nvPr/>
        </p:nvSpPr>
        <p:spPr>
          <a:xfrm>
            <a:off x="1600200" y="42672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8"/>
          <p:cNvSpPr/>
          <p:nvPr/>
        </p:nvSpPr>
        <p:spPr>
          <a:xfrm>
            <a:off x="1600200" y="4800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onsiliulAracis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447800"/>
            <a:ext cx="8671035" cy="3657600"/>
          </a:xfrm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o-RO" b="1" dirty="0" smtClean="0"/>
          </a:p>
          <a:p>
            <a:pPr algn="ctr">
              <a:buNone/>
            </a:pPr>
            <a:r>
              <a:rPr lang="pt-BR" b="1" dirty="0" smtClean="0"/>
              <a:t>Acreditarea organizatiilor furnizoare de educatie</a:t>
            </a:r>
            <a:r>
              <a:rPr lang="ro-RO" b="1" dirty="0" smtClean="0"/>
              <a:t> </a:t>
            </a:r>
            <a:r>
              <a:rPr lang="pt-BR" b="1" dirty="0" smtClean="0"/>
              <a:t>si a programelor de studiu</a:t>
            </a:r>
            <a:r>
              <a:rPr lang="en-US" b="1" dirty="0" smtClean="0"/>
              <a:t>:</a:t>
            </a:r>
          </a:p>
          <a:p>
            <a:pPr>
              <a:buBlip>
                <a:blip r:embed="rId2"/>
              </a:buBlip>
            </a:pPr>
            <a:r>
              <a:rPr lang="en-US" dirty="0" err="1" smtClean="0"/>
              <a:t>Autorizarea</a:t>
            </a:r>
            <a:r>
              <a:rPr lang="en-US" dirty="0" smtClean="0"/>
              <a:t> de </a:t>
            </a:r>
            <a:r>
              <a:rPr lang="en-US" dirty="0" err="1" smtClean="0"/>
              <a:t>functionare</a:t>
            </a:r>
            <a:r>
              <a:rPr lang="en-US" dirty="0" smtClean="0"/>
              <a:t> </a:t>
            </a:r>
            <a:r>
              <a:rPr lang="en-US" dirty="0" err="1" smtClean="0"/>
              <a:t>provizorie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Acreditarea</a:t>
            </a:r>
            <a:r>
              <a:rPr lang="en-US" dirty="0" smtClean="0"/>
              <a:t>           </a:t>
            </a:r>
            <a:r>
              <a:rPr lang="en-US" dirty="0" err="1" smtClean="0"/>
              <a:t>dreptul</a:t>
            </a:r>
            <a:r>
              <a:rPr lang="en-US" dirty="0" smtClean="0"/>
              <a:t> de a </a:t>
            </a:r>
            <a:r>
              <a:rPr lang="en-US" dirty="0" err="1" smtClean="0"/>
              <a:t>emite</a:t>
            </a:r>
            <a:r>
              <a:rPr lang="en-US" dirty="0" smtClean="0"/>
              <a:t> </a:t>
            </a:r>
            <a:r>
              <a:rPr lang="en-US" dirty="0" err="1" smtClean="0"/>
              <a:t>diplome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895600" y="4038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Evaluarea</a:t>
            </a:r>
            <a:r>
              <a:rPr lang="en-US" dirty="0" smtClean="0"/>
              <a:t> </a:t>
            </a:r>
            <a:r>
              <a:rPr lang="en-US" dirty="0" err="1" smtClean="0"/>
              <a:t>externa</a:t>
            </a:r>
            <a:r>
              <a:rPr lang="en-US" dirty="0" smtClean="0"/>
              <a:t> </a:t>
            </a:r>
          </a:p>
          <a:p>
            <a:pPr lvl="6">
              <a:buNone/>
            </a:pPr>
            <a:r>
              <a:rPr lang="en-US" sz="2400" b="1" dirty="0" smtClean="0"/>
              <a:t> </a:t>
            </a:r>
            <a:r>
              <a:rPr lang="en-US" sz="2400" dirty="0" smtClean="0"/>
              <a:t>la </a:t>
            </a:r>
            <a:r>
              <a:rPr lang="en-US" sz="2400" dirty="0" err="1" smtClean="0"/>
              <a:t>cererea</a:t>
            </a:r>
            <a:r>
              <a:rPr lang="en-US" sz="2400" dirty="0" smtClean="0"/>
              <a:t> </a:t>
            </a:r>
            <a:r>
              <a:rPr lang="en-US" sz="2400" dirty="0" err="1" smtClean="0"/>
              <a:t>furnizorului</a:t>
            </a:r>
            <a:r>
              <a:rPr lang="en-US" sz="2400" dirty="0" smtClean="0"/>
              <a:t> de </a:t>
            </a:r>
            <a:r>
              <a:rPr lang="en-US" sz="2400" dirty="0" err="1" smtClean="0"/>
              <a:t>educatie</a:t>
            </a:r>
            <a:endParaRPr lang="en-US" sz="2400" dirty="0" smtClean="0"/>
          </a:p>
          <a:p>
            <a:pPr lvl="6">
              <a:buNone/>
            </a:pPr>
            <a:r>
              <a:rPr lang="en-US" sz="2400" dirty="0" smtClean="0"/>
              <a:t> </a:t>
            </a:r>
            <a:r>
              <a:rPr lang="en-US" sz="2400" dirty="0" err="1" smtClean="0"/>
              <a:t>periodice</a:t>
            </a:r>
            <a:r>
              <a:rPr lang="en-US" sz="2400" dirty="0" smtClean="0"/>
              <a:t>, din 5 in 5 </a:t>
            </a:r>
            <a:r>
              <a:rPr lang="en-US" sz="2400" dirty="0" err="1" smtClean="0"/>
              <a:t>ani</a:t>
            </a:r>
            <a:endParaRPr lang="en-US" sz="2400" dirty="0" smtClean="0"/>
          </a:p>
          <a:p>
            <a:pPr marL="396875" lvl="6">
              <a:buBlip>
                <a:blip r:embed="rId2"/>
              </a:buBlip>
            </a:pPr>
            <a:r>
              <a:rPr lang="en-US" sz="2400" dirty="0" err="1" smtClean="0"/>
              <a:t>Metodologia</a:t>
            </a:r>
            <a:r>
              <a:rPr lang="en-US" sz="2400" dirty="0" smtClean="0"/>
              <a:t> de </a:t>
            </a:r>
            <a:r>
              <a:rPr lang="en-US" sz="2400" dirty="0" err="1" smtClean="0"/>
              <a:t>evaluare</a:t>
            </a:r>
            <a:r>
              <a:rPr lang="en-US" sz="2400" dirty="0" smtClean="0"/>
              <a:t> </a:t>
            </a:r>
            <a:r>
              <a:rPr lang="en-US" sz="2400" dirty="0" err="1" smtClean="0"/>
              <a:t>externa</a:t>
            </a:r>
            <a:endParaRPr lang="en-US" sz="2400" dirty="0" smtClean="0"/>
          </a:p>
          <a:p>
            <a:pPr marL="396875" lvl="6">
              <a:buBlip>
                <a:blip r:embed="rId2"/>
              </a:buBlip>
            </a:pPr>
            <a:r>
              <a:rPr lang="en-US" sz="2400" dirty="0" err="1" smtClean="0"/>
              <a:t>Standardele</a:t>
            </a:r>
            <a:r>
              <a:rPr lang="en-US" sz="2400" dirty="0" smtClean="0"/>
              <a:t> de </a:t>
            </a:r>
            <a:r>
              <a:rPr lang="en-US" sz="2400" dirty="0" err="1" smtClean="0"/>
              <a:t>referinta</a:t>
            </a:r>
            <a:endParaRPr lang="en-US" sz="2400" dirty="0" smtClean="0"/>
          </a:p>
          <a:p>
            <a:pPr marL="396875" lvl="6">
              <a:buBlip>
                <a:blip r:embed="rId2"/>
              </a:buBlip>
            </a:pPr>
            <a:r>
              <a:rPr lang="en-US" sz="2400" dirty="0" err="1" smtClean="0"/>
              <a:t>Indicatorii</a:t>
            </a:r>
            <a:r>
              <a:rPr lang="en-US" sz="2400" dirty="0" smtClean="0"/>
              <a:t> de </a:t>
            </a:r>
            <a:r>
              <a:rPr lang="en-US" sz="2400" dirty="0" err="1" smtClean="0"/>
              <a:t>performanta</a:t>
            </a:r>
            <a:endParaRPr lang="en-US" sz="2400" dirty="0" smtClean="0"/>
          </a:p>
          <a:p>
            <a:pPr marL="396875" lvl="6">
              <a:buNone/>
            </a:pPr>
            <a:endParaRPr lang="en-US" dirty="0" smtClean="0"/>
          </a:p>
        </p:txBody>
      </p:sp>
      <p:sp>
        <p:nvSpPr>
          <p:cNvPr id="6" name="Right Arrow 5"/>
          <p:cNvSpPr/>
          <p:nvPr/>
        </p:nvSpPr>
        <p:spPr>
          <a:xfrm>
            <a:off x="2438400" y="22860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438400" y="27432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828800"/>
            <a:ext cx="1600200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 smtClean="0"/>
              <a:t>Raport</a:t>
            </a:r>
            <a:r>
              <a:rPr lang="en-US" sz="2000" b="1" dirty="0" smtClean="0"/>
              <a:t> de </a:t>
            </a:r>
          </a:p>
          <a:p>
            <a:pPr>
              <a:buNone/>
            </a:pPr>
            <a:r>
              <a:rPr lang="en-US" sz="2000" b="1" dirty="0" err="1" smtClean="0"/>
              <a:t>evaluare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</a:t>
            </a:r>
            <a:r>
              <a:rPr lang="en-US" sz="2000" b="1" dirty="0" err="1" smtClean="0"/>
              <a:t>interna</a:t>
            </a:r>
            <a:endParaRPr lang="en-US" sz="2000" b="1" dirty="0" smtClean="0"/>
          </a:p>
          <a:p>
            <a:pPr>
              <a:buNone/>
            </a:pP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152400" y="1143000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Procedura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autorizare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functionare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provizorie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acreditare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438400" y="1981200"/>
            <a:ext cx="1828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/>
              <a:t>Departamentul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acreditare</a:t>
            </a:r>
            <a:r>
              <a:rPr lang="en-US" sz="2000" b="1" dirty="0" smtClean="0"/>
              <a:t> ARACIS </a:t>
            </a:r>
            <a:endParaRPr lang="en-US" sz="2000" b="1" dirty="0"/>
          </a:p>
        </p:txBody>
      </p:sp>
      <p:sp>
        <p:nvSpPr>
          <p:cNvPr id="9" name="Right Arrow 8"/>
          <p:cNvSpPr/>
          <p:nvPr/>
        </p:nvSpPr>
        <p:spPr>
          <a:xfrm>
            <a:off x="1600200" y="1981200"/>
            <a:ext cx="6858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343400" y="1981200"/>
            <a:ext cx="6858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05400" y="1800761"/>
            <a:ext cx="1482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/>
              <a:t>Comisie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experti</a:t>
            </a:r>
            <a:r>
              <a:rPr lang="en-US" sz="2000" b="1" dirty="0" smtClean="0"/>
              <a:t> in </a:t>
            </a:r>
            <a:r>
              <a:rPr lang="en-US" sz="2000" b="1" dirty="0" err="1" smtClean="0"/>
              <a:t>evaluare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acreditare</a:t>
            </a:r>
            <a:endParaRPr lang="en-US" sz="2000" b="1" dirty="0"/>
          </a:p>
        </p:txBody>
      </p:sp>
      <p:sp>
        <p:nvSpPr>
          <p:cNvPr id="15" name="Plus 14"/>
          <p:cNvSpPr/>
          <p:nvPr/>
        </p:nvSpPr>
        <p:spPr>
          <a:xfrm>
            <a:off x="685800" y="3124200"/>
            <a:ext cx="533400" cy="457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3657600"/>
            <a:ext cx="1981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/>
              <a:t>Cerere</a:t>
            </a:r>
            <a:r>
              <a:rPr lang="en-US" sz="2000" dirty="0" smtClean="0"/>
              <a:t> de </a:t>
            </a:r>
            <a:r>
              <a:rPr lang="en-US" sz="2000" dirty="0" err="1" smtClean="0"/>
              <a:t>declansare</a:t>
            </a:r>
            <a:r>
              <a:rPr lang="en-US" sz="2000" dirty="0" smtClean="0"/>
              <a:t> a </a:t>
            </a:r>
            <a:r>
              <a:rPr lang="en-US" sz="2000" dirty="0" err="1" smtClean="0"/>
              <a:t>procedurii</a:t>
            </a:r>
            <a:r>
              <a:rPr lang="en-US" sz="2000" dirty="0" smtClean="0"/>
              <a:t> de </a:t>
            </a:r>
            <a:r>
              <a:rPr lang="en-US" sz="2000" dirty="0" err="1" smtClean="0"/>
              <a:t>evaluare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7010400" y="1905000"/>
            <a:ext cx="1808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Vizite</a:t>
            </a:r>
            <a:r>
              <a:rPr lang="en-US" dirty="0" smtClean="0"/>
              <a:t> la </a:t>
            </a:r>
            <a:r>
              <a:rPr lang="en-US" dirty="0" err="1" smtClean="0"/>
              <a:t>institutie</a:t>
            </a: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010400" y="26670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603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Elaboreaza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propriul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raport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evaluare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629400" y="21336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88200" y="2520315"/>
            <a:ext cx="422200" cy="5276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own Arrow 33"/>
          <p:cNvSpPr/>
          <p:nvPr/>
        </p:nvSpPr>
        <p:spPr>
          <a:xfrm>
            <a:off x="7696200" y="3429000"/>
            <a:ext cx="22860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0" y="4419600"/>
            <a:ext cx="3505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Acordarea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/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neacordarea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autorizatiei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functionare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provizorie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err="1" smtClean="0">
                <a:latin typeface="Calibri" pitchFamily="34" charset="0"/>
                <a:cs typeface="Times New Roman" pitchFamily="18" charset="0"/>
              </a:rPr>
              <a:t>Acreditarea</a:t>
            </a:r>
            <a:r>
              <a:rPr lang="en-US" sz="1600" b="1" dirty="0" smtClean="0">
                <a:latin typeface="Calibri" pitchFamily="34" charset="0"/>
                <a:cs typeface="Times New Roman" pitchFamily="18" charset="0"/>
              </a:rPr>
              <a:t>/</a:t>
            </a:r>
            <a:r>
              <a:rPr lang="en-US" sz="1600" b="1" dirty="0" err="1" smtClean="0">
                <a:latin typeface="Calibri" pitchFamily="34" charset="0"/>
                <a:cs typeface="Times New Roman" pitchFamily="18" charset="0"/>
              </a:rPr>
              <a:t>neacreditarea</a:t>
            </a:r>
            <a:r>
              <a:rPr lang="en-US" sz="16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Calibri" pitchFamily="34" charset="0"/>
                <a:cs typeface="Times New Roman" pitchFamily="18" charset="0"/>
              </a:rPr>
              <a:t>institutiei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  <p:bldP spid="11" grpId="0" animBg="1"/>
      <p:bldP spid="13" grpId="0"/>
      <p:bldP spid="15" grpId="0" animBg="1"/>
      <p:bldP spid="16" grpId="0"/>
      <p:bldP spid="17" grpId="0"/>
      <p:bldP spid="4097" grpId="0"/>
      <p:bldP spid="34" grpId="0" animBg="1"/>
      <p:bldP spid="409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ARACIS</a:t>
            </a:r>
            <a:r>
              <a:rPr lang="en-US" dirty="0" smtClean="0"/>
              <a:t> 		</a:t>
            </a:r>
            <a:r>
              <a:rPr lang="en-US" dirty="0" err="1" smtClean="0"/>
              <a:t>Obiectiv</a:t>
            </a:r>
            <a:r>
              <a:rPr lang="en-US" dirty="0" smtClean="0"/>
              <a:t>: </a:t>
            </a:r>
            <a:r>
              <a:rPr lang="en-US" dirty="0" err="1" smtClean="0"/>
              <a:t>educatie</a:t>
            </a:r>
            <a:r>
              <a:rPr lang="en-US" dirty="0" smtClean="0"/>
              <a:t> de </a:t>
            </a:r>
            <a:r>
              <a:rPr lang="en-US" dirty="0" err="1" smtClean="0"/>
              <a:t>calitate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Doreste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asigure</a:t>
            </a:r>
            <a:r>
              <a:rPr lang="en-US" dirty="0" smtClean="0"/>
              <a:t>:</a:t>
            </a:r>
          </a:p>
          <a:p>
            <a:pPr>
              <a:buBlip>
                <a:blip r:embed="rId2"/>
              </a:buBlip>
            </a:pPr>
            <a:r>
              <a:rPr lang="en-US" sz="2800" dirty="0" err="1" smtClean="0"/>
              <a:t>Pregatirea</a:t>
            </a:r>
            <a:r>
              <a:rPr lang="en-US" sz="2800" dirty="0" smtClean="0"/>
              <a:t> </a:t>
            </a:r>
            <a:r>
              <a:rPr lang="en-US" sz="2800" dirty="0" err="1" smtClean="0"/>
              <a:t>pentru</a:t>
            </a:r>
            <a:r>
              <a:rPr lang="en-US" sz="2800" dirty="0" smtClean="0"/>
              <a:t> </a:t>
            </a:r>
            <a:r>
              <a:rPr lang="en-US" sz="2800" dirty="0" err="1" smtClean="0"/>
              <a:t>angajarea</a:t>
            </a:r>
            <a:r>
              <a:rPr lang="en-US" sz="2800" dirty="0" smtClean="0"/>
              <a:t> </a:t>
            </a:r>
            <a:r>
              <a:rPr lang="en-US" sz="2800" dirty="0" err="1" smtClean="0"/>
              <a:t>sustenabila</a:t>
            </a:r>
            <a:endParaRPr lang="en-US" sz="2800" dirty="0" smtClean="0"/>
          </a:p>
          <a:p>
            <a:pPr>
              <a:buBlip>
                <a:blip r:embed="rId2"/>
              </a:buBlip>
            </a:pPr>
            <a:r>
              <a:rPr lang="en-US" sz="2800" dirty="0" err="1" smtClean="0"/>
              <a:t>Pregatirea</a:t>
            </a:r>
            <a:r>
              <a:rPr lang="en-US" sz="2800" dirty="0" smtClean="0"/>
              <a:t> </a:t>
            </a:r>
            <a:r>
              <a:rPr lang="en-US" sz="2800" dirty="0" err="1" smtClean="0"/>
              <a:t>pentru</a:t>
            </a:r>
            <a:r>
              <a:rPr lang="en-US" sz="2800" dirty="0" smtClean="0"/>
              <a:t> </a:t>
            </a:r>
            <a:r>
              <a:rPr lang="en-US" sz="2800" dirty="0" err="1" smtClean="0"/>
              <a:t>viata</a:t>
            </a:r>
            <a:r>
              <a:rPr lang="en-US" sz="2800" dirty="0" smtClean="0"/>
              <a:t> ca </a:t>
            </a:r>
            <a:r>
              <a:rPr lang="en-US" sz="2800" dirty="0" err="1" smtClean="0"/>
              <a:t>cetateni</a:t>
            </a:r>
            <a:r>
              <a:rPr lang="en-US" sz="2800" dirty="0" smtClean="0"/>
              <a:t> </a:t>
            </a:r>
            <a:r>
              <a:rPr lang="en-US" sz="2800" dirty="0" err="1" smtClean="0"/>
              <a:t>activi</a:t>
            </a:r>
            <a:endParaRPr lang="en-US" sz="2800" dirty="0" smtClean="0"/>
          </a:p>
          <a:p>
            <a:pPr>
              <a:buBlip>
                <a:blip r:embed="rId2"/>
              </a:buBlip>
            </a:pPr>
            <a:r>
              <a:rPr lang="en-US" sz="2800" dirty="0" err="1" smtClean="0"/>
              <a:t>Dezvoltare</a:t>
            </a:r>
            <a:r>
              <a:rPr lang="en-US" sz="2800" dirty="0" smtClean="0"/>
              <a:t> </a:t>
            </a:r>
            <a:r>
              <a:rPr lang="en-US" sz="2800" dirty="0" err="1" smtClean="0"/>
              <a:t>personala</a:t>
            </a:r>
            <a:endParaRPr lang="en-US" sz="2800" dirty="0" smtClean="0"/>
          </a:p>
          <a:p>
            <a:pPr>
              <a:buBlip>
                <a:blip r:embed="rId2"/>
              </a:buBlip>
            </a:pPr>
            <a:r>
              <a:rPr lang="en-US" sz="2800" dirty="0" err="1" smtClean="0"/>
              <a:t>Pastrarea</a:t>
            </a:r>
            <a:r>
              <a:rPr lang="en-US" sz="2800" dirty="0" smtClean="0"/>
              <a:t> </a:t>
            </a:r>
            <a:r>
              <a:rPr lang="en-US" sz="2800" dirty="0" err="1" smtClean="0"/>
              <a:t>si</a:t>
            </a:r>
            <a:r>
              <a:rPr lang="en-US" sz="2800" dirty="0" smtClean="0"/>
              <a:t> </a:t>
            </a:r>
            <a:r>
              <a:rPr lang="en-US" sz="2800" dirty="0" err="1" smtClean="0"/>
              <a:t>dezvoltarea</a:t>
            </a:r>
            <a:r>
              <a:rPr lang="en-US" sz="2800" dirty="0" smtClean="0"/>
              <a:t> </a:t>
            </a:r>
            <a:r>
              <a:rPr lang="en-US" sz="2800" dirty="0" err="1" smtClean="0"/>
              <a:t>prin</a:t>
            </a:r>
            <a:r>
              <a:rPr lang="en-US" sz="2800" dirty="0" smtClean="0"/>
              <a:t> </a:t>
            </a:r>
            <a:r>
              <a:rPr lang="en-US" sz="2800" dirty="0" err="1" smtClean="0"/>
              <a:t>predare</a:t>
            </a:r>
            <a:r>
              <a:rPr lang="en-US" sz="2800" dirty="0" smtClean="0"/>
              <a:t>, </a:t>
            </a:r>
            <a:r>
              <a:rPr lang="en-US" sz="2800" dirty="0" err="1" smtClean="0"/>
              <a:t>invatare</a:t>
            </a:r>
            <a:r>
              <a:rPr lang="en-US" sz="2800" dirty="0" smtClean="0"/>
              <a:t> </a:t>
            </a:r>
            <a:r>
              <a:rPr lang="en-US" sz="2800" dirty="0" err="1" smtClean="0"/>
              <a:t>si</a:t>
            </a:r>
            <a:r>
              <a:rPr lang="en-US" sz="2800" dirty="0" smtClean="0"/>
              <a:t> </a:t>
            </a:r>
            <a:r>
              <a:rPr lang="en-US" sz="2800" dirty="0" err="1" smtClean="0"/>
              <a:t>cercetare</a:t>
            </a:r>
            <a:r>
              <a:rPr lang="en-US" sz="2800" dirty="0" smtClean="0"/>
              <a:t> a </a:t>
            </a:r>
            <a:r>
              <a:rPr lang="en-US" sz="2800" dirty="0" err="1" smtClean="0"/>
              <a:t>unei</a:t>
            </a:r>
            <a:r>
              <a:rPr lang="en-US" sz="2800" dirty="0" smtClean="0"/>
              <a:t> </a:t>
            </a:r>
            <a:r>
              <a:rPr lang="en-US" sz="2800" dirty="0" err="1" smtClean="0"/>
              <a:t>baze</a:t>
            </a:r>
            <a:r>
              <a:rPr lang="en-US" sz="2800" dirty="0" smtClean="0"/>
              <a:t> de </a:t>
            </a:r>
            <a:r>
              <a:rPr lang="en-US" sz="2800" dirty="0" err="1" smtClean="0"/>
              <a:t>cunstine</a:t>
            </a:r>
            <a:r>
              <a:rPr lang="en-US" sz="2800" dirty="0" smtClean="0"/>
              <a:t> </a:t>
            </a:r>
            <a:r>
              <a:rPr lang="en-US" sz="2800" dirty="0" err="1" smtClean="0"/>
              <a:t>complexe</a:t>
            </a:r>
            <a:r>
              <a:rPr lang="en-US" sz="2800" dirty="0" smtClean="0"/>
              <a:t> </a:t>
            </a:r>
            <a:r>
              <a:rPr lang="en-US" sz="2800" dirty="0" err="1" smtClean="0"/>
              <a:t>si</a:t>
            </a:r>
            <a:r>
              <a:rPr lang="en-US" sz="2800" dirty="0" smtClean="0"/>
              <a:t> </a:t>
            </a:r>
            <a:r>
              <a:rPr lang="en-US" sz="2800" dirty="0" err="1" smtClean="0"/>
              <a:t>avansate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286000" y="16002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r>
              <a:rPr lang="en-US" sz="3600" b="1" dirty="0" err="1" smtClean="0"/>
              <a:t>Va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multumesc</a:t>
            </a:r>
            <a:r>
              <a:rPr lang="en-US" sz="3600" b="1" dirty="0" smtClean="0"/>
              <a:t>!</a:t>
            </a:r>
            <a:endParaRPr lang="en-US" sz="3600" b="1" dirty="0"/>
          </a:p>
        </p:txBody>
      </p:sp>
      <p:pic>
        <p:nvPicPr>
          <p:cNvPr id="6" name="Picture 5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981200"/>
            <a:ext cx="2075688" cy="1796796"/>
          </a:xfrm>
          <a:prstGeom prst="rect">
            <a:avLst/>
          </a:prstGeom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u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2362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o-RO" dirty="0" smtClean="0"/>
              <a:t>Asigurarea calității în România </a:t>
            </a:r>
            <a:br>
              <a:rPr lang="ro-RO" dirty="0" smtClean="0"/>
            </a:br>
            <a:r>
              <a:rPr lang="ro-RO" dirty="0" smtClean="0"/>
              <a:t>II</a:t>
            </a:r>
            <a:br>
              <a:rPr lang="ro-RO" dirty="0" smtClean="0"/>
            </a:br>
            <a:r>
              <a:rPr lang="ro-RO" dirty="0" smtClean="0"/>
              <a:t> </a:t>
            </a:r>
            <a:r>
              <a:rPr lang="en-US" dirty="0" err="1" smtClean="0"/>
              <a:t>Calitatea</a:t>
            </a:r>
            <a:r>
              <a:rPr lang="en-US" dirty="0" smtClean="0"/>
              <a:t> </a:t>
            </a:r>
            <a:r>
              <a:rPr lang="ro-RO" dirty="0" smtClean="0"/>
              <a:t>în învățământul superior</a:t>
            </a: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implica</a:t>
            </a:r>
            <a:r>
              <a:rPr lang="en-US" dirty="0" smtClean="0"/>
              <a:t> </a:t>
            </a:r>
            <a:r>
              <a:rPr lang="en-US" dirty="0" err="1" smtClean="0"/>
              <a:t>procesul</a:t>
            </a:r>
            <a:r>
              <a:rPr lang="en-US" dirty="0" smtClean="0"/>
              <a:t> de </a:t>
            </a:r>
            <a:r>
              <a:rPr lang="en-US" dirty="0" err="1" smtClean="0"/>
              <a:t>educatie</a:t>
            </a:r>
            <a:r>
              <a:rPr lang="en-US" dirty="0" smtClean="0"/>
              <a:t>?</a:t>
            </a:r>
          </a:p>
          <a:p>
            <a:pPr>
              <a:buBlip>
                <a:blip r:embed="rId3"/>
              </a:buBlip>
            </a:pPr>
            <a:r>
              <a:rPr lang="en-US" dirty="0" err="1"/>
              <a:t>O</a:t>
            </a:r>
            <a:r>
              <a:rPr lang="en-US" dirty="0" err="1" smtClean="0"/>
              <a:t>rganizatie</a:t>
            </a:r>
            <a:r>
              <a:rPr lang="en-US" dirty="0" smtClean="0"/>
              <a:t> </a:t>
            </a:r>
            <a:r>
              <a:rPr lang="en-US" dirty="0" err="1"/>
              <a:t>furnizoare</a:t>
            </a:r>
            <a:r>
              <a:rPr lang="en-US" dirty="0"/>
              <a:t> de </a:t>
            </a:r>
            <a:r>
              <a:rPr lang="en-US" dirty="0" err="1" smtClean="0"/>
              <a:t>educatie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err="1" smtClean="0"/>
              <a:t>Oferta</a:t>
            </a:r>
            <a:r>
              <a:rPr lang="en-US" dirty="0" smtClean="0"/>
              <a:t> </a:t>
            </a:r>
            <a:r>
              <a:rPr lang="en-US" dirty="0" err="1" smtClean="0"/>
              <a:t>educationala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err="1" smtClean="0"/>
              <a:t>Beneficiarii</a:t>
            </a:r>
            <a:r>
              <a:rPr lang="en-US" dirty="0" smtClean="0"/>
              <a:t> </a:t>
            </a:r>
            <a:r>
              <a:rPr lang="en-US" dirty="0" err="1"/>
              <a:t>directi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 smtClean="0"/>
              <a:t>educatiei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err="1" smtClean="0"/>
              <a:t>Beneficiarii</a:t>
            </a:r>
            <a:r>
              <a:rPr lang="en-US" dirty="0" smtClean="0"/>
              <a:t> </a:t>
            </a:r>
            <a:r>
              <a:rPr lang="en-US" dirty="0" err="1"/>
              <a:t>indirecti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educaţiei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Calitatea</a:t>
            </a:r>
            <a:r>
              <a:rPr lang="en-US" dirty="0" smtClean="0"/>
              <a:t> – din perspective </a:t>
            </a:r>
            <a:r>
              <a:rPr lang="en-US" dirty="0" err="1" smtClean="0"/>
              <a:t>diferite</a:t>
            </a:r>
            <a:r>
              <a:rPr lang="en-US" dirty="0" smtClean="0"/>
              <a:t>:</a:t>
            </a:r>
          </a:p>
          <a:p>
            <a:pPr>
              <a:buBlip>
                <a:blip r:embed="rId2"/>
              </a:buBlip>
            </a:pPr>
            <a:r>
              <a:rPr lang="en-US" dirty="0" err="1" smtClean="0"/>
              <a:t>Parinti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Profesori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Studenti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Institutia</a:t>
            </a:r>
            <a:r>
              <a:rPr lang="en-US" dirty="0" smtClean="0"/>
              <a:t> de </a:t>
            </a:r>
            <a:r>
              <a:rPr lang="en-US" dirty="0" err="1" smtClean="0"/>
              <a:t>invatamant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Angajatori</a:t>
            </a:r>
            <a:endParaRPr lang="en-US" dirty="0" smtClean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	Eugenio </a:t>
            </a:r>
            <a:r>
              <a:rPr lang="en-US" dirty="0" err="1"/>
              <a:t>Tironi</a:t>
            </a:r>
            <a:r>
              <a:rPr lang="en-US" dirty="0"/>
              <a:t>, in </a:t>
            </a:r>
            <a:r>
              <a:rPr lang="en-US" dirty="0" err="1"/>
              <a:t>cartea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“El </a:t>
            </a:r>
            <a:r>
              <a:rPr lang="en-US" dirty="0" err="1"/>
              <a:t>Sueno</a:t>
            </a:r>
            <a:r>
              <a:rPr lang="en-US" dirty="0"/>
              <a:t> </a:t>
            </a:r>
            <a:r>
              <a:rPr lang="en-US" dirty="0" err="1"/>
              <a:t>Chileno</a:t>
            </a:r>
            <a:r>
              <a:rPr lang="en-US" dirty="0"/>
              <a:t>” , la </a:t>
            </a:r>
            <a:r>
              <a:rPr lang="en-US" dirty="0" err="1"/>
              <a:t>raspunsul</a:t>
            </a:r>
            <a:r>
              <a:rPr lang="en-US" dirty="0"/>
              <a:t> </a:t>
            </a:r>
            <a:r>
              <a:rPr lang="en-US" dirty="0" err="1"/>
              <a:t>intrebarii</a:t>
            </a:r>
            <a:r>
              <a:rPr lang="en-US" dirty="0"/>
              <a:t> 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La 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ce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nivel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 de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calitate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al 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educatiei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vrem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sa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ajungem</a:t>
            </a:r>
            <a:r>
              <a:rPr lang="en-US" dirty="0"/>
              <a:t>, </a:t>
            </a:r>
            <a:r>
              <a:rPr lang="en-US" dirty="0" err="1"/>
              <a:t>raspunsul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: 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la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acel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nivel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 la care ne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dorim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sa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 ne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situam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 ca </a:t>
            </a:r>
            <a:r>
              <a:rPr lang="en-US" i="1" dirty="0" err="1">
                <a:solidFill>
                  <a:schemeClr val="accent3">
                    <a:lumMod val="50000"/>
                  </a:schemeClr>
                </a:solidFill>
              </a:rPr>
              <a:t>societate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o-RO" sz="2400" dirty="0" smtClean="0"/>
              <a:t>Calitatea </a:t>
            </a:r>
            <a:r>
              <a:rPr lang="ro-RO" sz="2400" dirty="0"/>
              <a:t>educatiei </a:t>
            </a:r>
            <a:r>
              <a:rPr lang="en-US" sz="2400" dirty="0" smtClean="0"/>
              <a:t>            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dirty="0" err="1" smtClean="0"/>
              <a:t>indeplinirea</a:t>
            </a:r>
            <a:r>
              <a:rPr lang="en-US" sz="2400" dirty="0" smtClean="0"/>
              <a:t> </a:t>
            </a:r>
            <a:r>
              <a:rPr lang="ro-RO" sz="2400" dirty="0" smtClean="0"/>
              <a:t>asteptaril</a:t>
            </a:r>
            <a:r>
              <a:rPr lang="en-US" sz="2400" dirty="0" smtClean="0"/>
              <a:t>or</a:t>
            </a:r>
            <a:r>
              <a:rPr lang="ro-RO" sz="2400" dirty="0" smtClean="0"/>
              <a:t> beneficiarilor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dirty="0" err="1" smtClean="0"/>
              <a:t>respectarea</a:t>
            </a:r>
            <a:r>
              <a:rPr lang="en-US" sz="2400" dirty="0" smtClean="0"/>
              <a:t> </a:t>
            </a:r>
            <a:r>
              <a:rPr lang="ro-RO" sz="2400" dirty="0" smtClean="0"/>
              <a:t>standardel</a:t>
            </a:r>
            <a:r>
              <a:rPr lang="en-US" sz="2400" dirty="0" smtClean="0"/>
              <a:t>or</a:t>
            </a:r>
            <a:r>
              <a:rPr lang="ro-RO" sz="2400" dirty="0" smtClean="0"/>
              <a:t> </a:t>
            </a:r>
            <a:r>
              <a:rPr lang="ro-RO" sz="2400" dirty="0"/>
              <a:t>de calitate.</a:t>
            </a:r>
            <a:endParaRPr lang="en-US" sz="2400" dirty="0"/>
          </a:p>
          <a:p>
            <a:r>
              <a:rPr lang="ro-RO" sz="2400" dirty="0"/>
              <a:t>Evaluarea calitatii </a:t>
            </a:r>
            <a:r>
              <a:rPr lang="ro-RO" sz="2400" dirty="0" smtClean="0"/>
              <a:t>educatiei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ro-RO" sz="2400" dirty="0" smtClean="0"/>
              <a:t>examinarea </a:t>
            </a:r>
            <a:r>
              <a:rPr lang="ro-RO" sz="2400" dirty="0"/>
              <a:t>multicriteriala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ro-RO" sz="2400" dirty="0" smtClean="0"/>
              <a:t>evalua</a:t>
            </a:r>
            <a:r>
              <a:rPr lang="en-US" sz="2400" dirty="0" smtClean="0"/>
              <a:t>re</a:t>
            </a:r>
            <a:r>
              <a:rPr lang="ro-RO" sz="2400" dirty="0" smtClean="0"/>
              <a:t> intern</a:t>
            </a:r>
            <a:r>
              <a:rPr lang="en-US" sz="2400" dirty="0" smtClean="0"/>
              <a:t>a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dirty="0" err="1"/>
              <a:t>e</a:t>
            </a:r>
            <a:r>
              <a:rPr lang="en-US" sz="2400" dirty="0" err="1" smtClean="0"/>
              <a:t>valuare</a:t>
            </a:r>
            <a:r>
              <a:rPr lang="en-US" sz="2400" dirty="0" smtClean="0"/>
              <a:t> </a:t>
            </a:r>
            <a:r>
              <a:rPr lang="en-US" sz="2400" dirty="0" err="1" smtClean="0"/>
              <a:t>externa</a:t>
            </a:r>
            <a:endParaRPr lang="en-US" sz="2400" dirty="0" smtClean="0"/>
          </a:p>
          <a:p>
            <a:r>
              <a:rPr lang="ro-RO" sz="2400" dirty="0"/>
              <a:t>Imbunatatirea calitatii educatiei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ro-RO" sz="2400" dirty="0" smtClean="0"/>
              <a:t>evaluare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ro-RO" sz="2400" dirty="0" smtClean="0"/>
              <a:t>analiza 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ro-RO" sz="2400" dirty="0" smtClean="0"/>
              <a:t>actiune </a:t>
            </a:r>
            <a:r>
              <a:rPr lang="ro-RO" sz="2400" dirty="0"/>
              <a:t>corectiva continua </a:t>
            </a:r>
            <a:endParaRPr lang="en-US" sz="2400" dirty="0"/>
          </a:p>
        </p:txBody>
      </p:sp>
      <p:sp>
        <p:nvSpPr>
          <p:cNvPr id="6" name="Right Arrow 5"/>
          <p:cNvSpPr/>
          <p:nvPr/>
        </p:nvSpPr>
        <p:spPr>
          <a:xfrm>
            <a:off x="1524000" y="16764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524000" y="2133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524000" y="29718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24000" y="33528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524000" y="37338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524000" y="45720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1524000" y="53340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524000" y="49530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057400"/>
            <a:ext cx="8229600" cy="4525963"/>
          </a:xfrm>
        </p:spPr>
        <p:txBody>
          <a:bodyPr/>
          <a:lstStyle/>
          <a:p>
            <a:pPr marL="514350" indent="-514350">
              <a:buBlip>
                <a:blip r:embed="rId2"/>
              </a:buBlip>
            </a:pP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semnifica</a:t>
            </a:r>
            <a:r>
              <a:rPr lang="en-US" dirty="0" smtClean="0"/>
              <a:t> </a:t>
            </a:r>
            <a:r>
              <a:rPr lang="en-US" dirty="0" err="1" smtClean="0"/>
              <a:t>autorizarea</a:t>
            </a:r>
            <a:r>
              <a:rPr lang="en-US" dirty="0" smtClean="0"/>
              <a:t>?</a:t>
            </a:r>
          </a:p>
          <a:p>
            <a:pPr marL="514350" indent="-514350">
              <a:buBlip>
                <a:blip r:embed="rId2"/>
              </a:buBlip>
            </a:pPr>
            <a:endParaRPr lang="en-US" dirty="0" smtClean="0"/>
          </a:p>
          <a:p>
            <a:pPr marL="514350" indent="-514350">
              <a:buBlip>
                <a:blip r:embed="rId2"/>
              </a:buBlip>
            </a:pP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semnifica</a:t>
            </a:r>
            <a:r>
              <a:rPr lang="en-US" dirty="0" smtClean="0"/>
              <a:t> </a:t>
            </a:r>
            <a:r>
              <a:rPr lang="en-US" dirty="0" err="1" smtClean="0"/>
              <a:t>acreditarea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    </a:t>
            </a:r>
            <a:r>
              <a:rPr lang="ro-RO" sz="2800" dirty="0" smtClean="0"/>
              <a:t>Comisia </a:t>
            </a:r>
            <a:r>
              <a:rPr lang="ro-RO" sz="2800" dirty="0"/>
              <a:t>pentru evaluarea si asigurarea </a:t>
            </a:r>
            <a:r>
              <a:rPr lang="ro-RO" sz="2800" dirty="0" smtClean="0"/>
              <a:t>calitatii</a:t>
            </a:r>
            <a:r>
              <a:rPr lang="en-US" sz="2800" dirty="0" smtClean="0"/>
              <a:t>:</a:t>
            </a:r>
            <a:endParaRPr lang="en-US" sz="2800" dirty="0"/>
          </a:p>
          <a:p>
            <a:pPr marL="514350" indent="-514350">
              <a:buBlip>
                <a:blip r:embed="rId2"/>
              </a:buBlip>
            </a:pPr>
            <a:r>
              <a:rPr lang="ro-RO" sz="2800" dirty="0" smtClean="0"/>
              <a:t> </a:t>
            </a:r>
            <a:r>
              <a:rPr lang="ro-RO" sz="2400" dirty="0"/>
              <a:t>1—3 reprezentanti ai corpului profesoral, care indeplinesc criteriile pentru obtinerea titlului de conferentiar </a:t>
            </a:r>
            <a:r>
              <a:rPr lang="ro-RO" sz="2400" dirty="0" smtClean="0"/>
              <a:t>universitar</a:t>
            </a:r>
            <a:endParaRPr lang="en-US" sz="2400" dirty="0"/>
          </a:p>
          <a:p>
            <a:pPr marL="457200" indent="-457200">
              <a:buBlip>
                <a:blip r:embed="rId2"/>
              </a:buBlip>
            </a:pPr>
            <a:r>
              <a:rPr lang="ro-RO" sz="2400" dirty="0" smtClean="0"/>
              <a:t>un </a:t>
            </a:r>
            <a:r>
              <a:rPr lang="ro-RO" sz="2400" dirty="0"/>
              <a:t>reprezentant al sindicatului reprezentativ, desemnat de acesta;</a:t>
            </a:r>
            <a:endParaRPr lang="en-US" sz="2400" dirty="0"/>
          </a:p>
          <a:p>
            <a:pPr marL="457200" indent="-457200">
              <a:buBlip>
                <a:blip r:embed="rId2"/>
              </a:buBlip>
            </a:pPr>
            <a:r>
              <a:rPr lang="ro-RO" sz="2400" b="1" dirty="0" smtClean="0"/>
              <a:t>un </a:t>
            </a:r>
            <a:r>
              <a:rPr lang="ro-RO" sz="2400" b="1" dirty="0"/>
              <a:t>reprezentant al studenţilor, desemnat de organizaţia studenţească.</a:t>
            </a:r>
            <a:endParaRPr lang="en-US" sz="2400" b="1" dirty="0"/>
          </a:p>
          <a:p>
            <a:endParaRPr lang="en-US" sz="2800" dirty="0" smtClean="0"/>
          </a:p>
        </p:txBody>
      </p:sp>
      <p:sp>
        <p:nvSpPr>
          <p:cNvPr id="6" name="Right Arrow 5"/>
          <p:cNvSpPr/>
          <p:nvPr/>
        </p:nvSpPr>
        <p:spPr>
          <a:xfrm>
            <a:off x="609600" y="22860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1371600"/>
            <a:ext cx="6465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dirty="0" err="1" smtClean="0"/>
              <a:t>Asigurarea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</a:t>
            </a:r>
            <a:r>
              <a:rPr lang="en-US" sz="3200" dirty="0" smtClean="0"/>
              <a:t> a </a:t>
            </a:r>
            <a:r>
              <a:rPr lang="en-US" sz="3200" dirty="0" err="1" smtClean="0"/>
              <a:t>calitatii</a:t>
            </a:r>
            <a:r>
              <a:rPr lang="en-US" sz="3200" dirty="0" smtClean="0"/>
              <a:t> </a:t>
            </a:r>
            <a:r>
              <a:rPr lang="en-US" sz="3200" dirty="0" err="1" smtClean="0"/>
              <a:t>educatiei</a:t>
            </a:r>
            <a:endParaRPr lang="en-US" sz="3200" dirty="0" smtClean="0"/>
          </a:p>
        </p:txBody>
      </p:sp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ro-RO" sz="2000" dirty="0" smtClean="0"/>
              <a:t>evaluarea </a:t>
            </a:r>
            <a:r>
              <a:rPr lang="ro-RO" sz="2000" dirty="0"/>
              <a:t>capacitatii institutionale a organizatiei furnizoare de educatie;</a:t>
            </a:r>
            <a:endParaRPr lang="en-US" sz="2000" dirty="0"/>
          </a:p>
          <a:p>
            <a:pPr>
              <a:buBlip>
                <a:blip r:embed="rId3"/>
              </a:buBlip>
            </a:pPr>
            <a:r>
              <a:rPr lang="ro-RO" sz="2000" dirty="0" smtClean="0"/>
              <a:t>evaluarea </a:t>
            </a:r>
            <a:r>
              <a:rPr lang="ro-RO" sz="2000" dirty="0"/>
              <a:t>eficacitatii educationale a organizatiei furnizoare de educatie;</a:t>
            </a:r>
            <a:endParaRPr lang="en-US" sz="2000" dirty="0"/>
          </a:p>
          <a:p>
            <a:pPr>
              <a:buBlip>
                <a:blip r:embed="rId3"/>
              </a:buBlip>
            </a:pPr>
            <a:r>
              <a:rPr lang="ro-RO" sz="2000" dirty="0" smtClean="0"/>
              <a:t>evaluarea </a:t>
            </a:r>
            <a:r>
              <a:rPr lang="ro-RO" sz="2000" dirty="0"/>
              <a:t>managementului calitatii la nivel institutional;</a:t>
            </a:r>
            <a:endParaRPr lang="en-US" sz="2000" dirty="0"/>
          </a:p>
          <a:p>
            <a:pPr>
              <a:buBlip>
                <a:blip r:embed="rId3"/>
              </a:buBlip>
            </a:pPr>
            <a:r>
              <a:rPr lang="ro-RO" sz="2000" dirty="0" smtClean="0"/>
              <a:t>evaluarea </a:t>
            </a:r>
            <a:r>
              <a:rPr lang="ro-RO" sz="2000" dirty="0"/>
              <a:t>calitatii programelor de studiu oferite;</a:t>
            </a:r>
            <a:endParaRPr lang="en-US" sz="2000" dirty="0"/>
          </a:p>
          <a:p>
            <a:pPr>
              <a:buBlip>
                <a:blip r:embed="rId3"/>
              </a:buBlip>
            </a:pPr>
            <a:r>
              <a:rPr lang="ro-RO" sz="2000" dirty="0" smtClean="0"/>
              <a:t>evaluarea </a:t>
            </a:r>
            <a:r>
              <a:rPr lang="ro-RO" sz="2000" dirty="0"/>
              <a:t>concordantei dintre evaluarea interna si situatia reala;</a:t>
            </a:r>
            <a:endParaRPr lang="en-US" sz="2000" dirty="0"/>
          </a:p>
          <a:p>
            <a:pPr>
              <a:buBlip>
                <a:blip r:embed="rId3"/>
              </a:buBlip>
            </a:pPr>
            <a:r>
              <a:rPr lang="ro-RO" sz="2000" dirty="0" smtClean="0"/>
              <a:t>evaluarea </a:t>
            </a:r>
            <a:r>
              <a:rPr lang="ro-RO" sz="2000" dirty="0"/>
              <a:t>comparativa interinstitutionala a unui acelasi tip de program de studiu oferit de diferite organizatii furnizoare de educatie.</a:t>
            </a:r>
            <a:endParaRPr lang="en-US" sz="2000" dirty="0"/>
          </a:p>
          <a:p>
            <a:pPr>
              <a:buBlip>
                <a:blip r:embed="rId3"/>
              </a:buBlip>
            </a:pP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143000" y="1371600"/>
            <a:ext cx="64151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dirty="0" err="1"/>
              <a:t>Evaluarea</a:t>
            </a:r>
            <a:r>
              <a:rPr lang="en-US" sz="3200" dirty="0" smtClean="0"/>
              <a:t> </a:t>
            </a:r>
            <a:r>
              <a:rPr lang="en-US" sz="3200" dirty="0" err="1" smtClean="0"/>
              <a:t>externa</a:t>
            </a:r>
            <a:r>
              <a:rPr lang="en-US" sz="3200" dirty="0" smtClean="0"/>
              <a:t> a </a:t>
            </a:r>
            <a:r>
              <a:rPr lang="en-US" sz="3200" dirty="0" err="1" smtClean="0"/>
              <a:t>calitatii</a:t>
            </a:r>
            <a:r>
              <a:rPr lang="en-US" sz="3200" dirty="0" smtClean="0"/>
              <a:t> </a:t>
            </a:r>
            <a:r>
              <a:rPr lang="en-US" sz="3200" dirty="0" err="1" smtClean="0"/>
              <a:t>educatiei</a:t>
            </a:r>
            <a:endParaRPr lang="en-US" sz="3200" dirty="0" smtClean="0"/>
          </a:p>
        </p:txBody>
      </p:sp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388</Words>
  <Application>Microsoft Office PowerPoint</Application>
  <PresentationFormat>On-screen Show (4:3)</PresentationFormat>
  <Paragraphs>106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Dezvoltarea și consolidarea culturii calității la nivelul sistemului de învățământ superior românesc – QUALITAS  Pachetul de lucru V – Internaționalizare, schimb de bune practici, comunicare în asigurarea calității învățământului superior românesc</vt:lpstr>
      <vt:lpstr>Asigurarea calității în România  II  Calitatea în învățământul superior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Lege nr. 87/2006  din 10/04/2006  pentru aprobarea OrdonanŃei de urgenŃă a Guvernului nr. 75/2005 privind asigurarea calităŃii  educaŃiei, modificată prin OUG 102/2006</dc:title>
  <dc:creator>Sheila</dc:creator>
  <cp:lastModifiedBy>radu.damian</cp:lastModifiedBy>
  <cp:revision>42</cp:revision>
  <dcterms:created xsi:type="dcterms:W3CDTF">2013-04-20T20:53:37Z</dcterms:created>
  <dcterms:modified xsi:type="dcterms:W3CDTF">2015-05-27T08:09:47Z</dcterms:modified>
</cp:coreProperties>
</file>