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7" r:id="rId2"/>
    <p:sldId id="260" r:id="rId3"/>
    <p:sldId id="265" r:id="rId4"/>
    <p:sldId id="261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165" autoAdjust="0"/>
  </p:normalViewPr>
  <p:slideViewPr>
    <p:cSldViewPr>
      <p:cViewPr varScale="1">
        <p:scale>
          <a:sx n="68" d="100"/>
          <a:sy n="68" d="100"/>
        </p:scale>
        <p:origin x="-237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13.03.2015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F5B79-7EC5-4FDF-A698-4E288E1C54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13.03.2015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5ACEF-6674-4AD1-AC40-5958556FC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5ACEF-6674-4AD1-AC40-5958556FC27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13.03.2015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5ACEF-6674-4AD1-AC40-5958556FC27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13.03.2015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Schimbarile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invatamantul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superior din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ca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altfel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intreaga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europa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au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cat de multiple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radical, pea tat de continue.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1999, Romania, ca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semnatara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Declaratiei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la Bologna,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devenit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parte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Spatiului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Eurpean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Invatamantului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Superior 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care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invatamantul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superior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trecut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printr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-un process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amplu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reorganizare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Asigurarea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calitatii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educatiei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dintre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obiectivele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principale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ale SEIS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continuitatea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urmarirea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acestui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obiectiv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asigurata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aplicarea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87/2006 cu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modificarile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ulterioare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privind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asigurarea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calitatii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precum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Metodologiei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externa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Aracis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constiuit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registru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evaluatori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specializati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diverse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domenii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impus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principiul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asigurarii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interne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calitatii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constituire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comisii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interne,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cadrul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fiecarei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universitati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scopul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insituti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cultura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calitatii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urmare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profesionalismului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activitatilor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respectarea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standardelor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liniilor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directoare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europene,aRACIS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devenit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membra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octombrie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2009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agentie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membra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cu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drepturi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Asociatia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Europeana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pentru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Asigurarea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Calitatii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Invatamantul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Superir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(ENQA).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septembrie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2009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avut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loc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inscrierea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Registrul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European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pentru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Asigurarea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Calitatii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Invatamantul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Superior (EQAR)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5ACEF-6674-4AD1-AC40-5958556FC27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13.03.2015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(1)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Metodologia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asigurarii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calitatii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cuprinde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urmatoarele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componente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criterii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aspect fundamental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organizatii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furnizoare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standard (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descrierea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cerintelor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care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definesc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nivelul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minim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obligatoriu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realizare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activitati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referinta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descrierea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cerintelor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care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definesc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nivel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optimal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realizare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activitati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catre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organizatie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furnizoare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baza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bunelor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practici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existente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nivel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european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);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indicatori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performanta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(instrument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masurare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gradului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realizare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activitati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d)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calificari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5ACEF-6674-4AD1-AC40-5958556FC27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13.03.2015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EB2CC-94E4-49D9-8126-7D21A9B2782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BBDC-4603-4263-8360-44B48B6B4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u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Evaluarea instituţională a unei instituţii de învăţământ superior</a:t>
            </a: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err="1" smtClean="0">
                <a:solidFill>
                  <a:schemeClr val="tx2"/>
                </a:solidFill>
              </a:rPr>
              <a:t>Sesiune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formare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evaluatori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studenti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smtClean="0">
                <a:solidFill>
                  <a:schemeClr val="tx2"/>
                </a:solidFill>
              </a:rPr>
              <a:t>Universitatea</a:t>
            </a:r>
            <a:r>
              <a:rPr lang="en-US" b="1" dirty="0" smtClean="0">
                <a:solidFill>
                  <a:schemeClr val="tx2"/>
                </a:solidFill>
              </a:rPr>
              <a:t> “</a:t>
            </a:r>
            <a:r>
              <a:rPr lang="en-US" b="1" dirty="0" err="1" smtClean="0">
                <a:solidFill>
                  <a:schemeClr val="tx2"/>
                </a:solidFill>
              </a:rPr>
              <a:t>Vasile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Alecsandri</a:t>
            </a:r>
            <a:r>
              <a:rPr lang="en-US" b="1" dirty="0" smtClean="0">
                <a:solidFill>
                  <a:schemeClr val="tx2"/>
                </a:solidFill>
              </a:rPr>
              <a:t>” din Bacau, 13-17 </a:t>
            </a:r>
            <a:r>
              <a:rPr lang="en-US" b="1" dirty="0" err="1" smtClean="0">
                <a:solidFill>
                  <a:schemeClr val="tx2"/>
                </a:solidFill>
              </a:rPr>
              <a:t>martie</a:t>
            </a:r>
            <a:r>
              <a:rPr lang="en-US" b="1" dirty="0" smtClean="0">
                <a:solidFill>
                  <a:schemeClr val="tx2"/>
                </a:solidFill>
              </a:rPr>
              <a:t> 2015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o-RO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o-RO" sz="2200" dirty="0" smtClean="0">
                <a:latin typeface="Calibri" pitchFamily="34" charset="0"/>
              </a:rPr>
              <a:t>	Evaluarea externă a calitătii academice se realizează în cazurile:</a:t>
            </a:r>
          </a:p>
          <a:p>
            <a:pPr>
              <a:buNone/>
            </a:pPr>
            <a:r>
              <a:rPr lang="ro-RO" sz="2200" dirty="0" smtClean="0">
                <a:latin typeface="Calibri" pitchFamily="34" charset="0"/>
              </a:rPr>
              <a:t>a) pentru </a:t>
            </a:r>
            <a:r>
              <a:rPr lang="ro-RO" sz="2200" i="1" dirty="0" smtClean="0">
                <a:latin typeface="Calibri" pitchFamily="34" charset="0"/>
              </a:rPr>
              <a:t>autorizarea functionării provizorii a unui program de studiu</a:t>
            </a:r>
          </a:p>
          <a:p>
            <a:pPr>
              <a:buNone/>
            </a:pPr>
            <a:r>
              <a:rPr lang="ro-RO" sz="2200" dirty="0" smtClean="0">
                <a:latin typeface="Calibri" pitchFamily="34" charset="0"/>
              </a:rPr>
              <a:t>(autorizare de program) sau a unui </a:t>
            </a:r>
            <a:r>
              <a:rPr lang="ro-RO" sz="2200" i="1" dirty="0" smtClean="0">
                <a:latin typeface="Calibri" pitchFamily="34" charset="0"/>
              </a:rPr>
              <a:t>furnizor de servicii de</a:t>
            </a:r>
          </a:p>
          <a:p>
            <a:pPr>
              <a:buNone/>
            </a:pPr>
            <a:r>
              <a:rPr lang="ro-RO" sz="2200" i="1" dirty="0" smtClean="0">
                <a:latin typeface="Calibri" pitchFamily="34" charset="0"/>
              </a:rPr>
              <a:t>învătământ superior (autorizare institutională)</a:t>
            </a:r>
          </a:p>
          <a:p>
            <a:pPr>
              <a:buNone/>
            </a:pPr>
            <a:r>
              <a:rPr lang="ro-RO" sz="2200" dirty="0" smtClean="0">
                <a:latin typeface="Calibri" pitchFamily="34" charset="0"/>
              </a:rPr>
              <a:t>b) pentru </a:t>
            </a:r>
            <a:r>
              <a:rPr lang="ro-RO" sz="2200" i="1" dirty="0" smtClean="0">
                <a:latin typeface="Calibri" pitchFamily="34" charset="0"/>
              </a:rPr>
              <a:t>acreditarea unui program de studiu (acreditare de program)</a:t>
            </a:r>
          </a:p>
          <a:p>
            <a:pPr>
              <a:buNone/>
            </a:pPr>
            <a:r>
              <a:rPr lang="ro-RO" sz="2200" dirty="0" smtClean="0">
                <a:latin typeface="Calibri" pitchFamily="34" charset="0"/>
              </a:rPr>
              <a:t>sau a unei </a:t>
            </a:r>
            <a:r>
              <a:rPr lang="ro-RO" sz="2200" i="1" dirty="0" smtClean="0">
                <a:latin typeface="Calibri" pitchFamily="34" charset="0"/>
              </a:rPr>
              <a:t>institutii de învătământ superior (acreditare</a:t>
            </a:r>
          </a:p>
          <a:p>
            <a:pPr>
              <a:buNone/>
            </a:pPr>
            <a:r>
              <a:rPr lang="ro-RO" sz="2200" dirty="0" smtClean="0">
                <a:latin typeface="Calibri" pitchFamily="34" charset="0"/>
              </a:rPr>
              <a:t>institutională)</a:t>
            </a:r>
          </a:p>
          <a:p>
            <a:pPr>
              <a:buNone/>
            </a:pPr>
            <a:r>
              <a:rPr lang="ro-RO" sz="2200" dirty="0" smtClean="0">
                <a:latin typeface="Calibri" pitchFamily="34" charset="0"/>
              </a:rPr>
              <a:t>c) pentru </a:t>
            </a:r>
            <a:r>
              <a:rPr lang="ro-RO" sz="2200" i="1" dirty="0" smtClean="0">
                <a:latin typeface="Calibri" pitchFamily="34" charset="0"/>
              </a:rPr>
              <a:t>certificarea periodică, la intervale de cinci ani, a calitătii</a:t>
            </a:r>
          </a:p>
          <a:p>
            <a:pPr marL="0" indent="0">
              <a:buNone/>
            </a:pPr>
            <a:r>
              <a:rPr lang="ro-RO" sz="2200" dirty="0" smtClean="0">
                <a:latin typeface="Calibri" pitchFamily="34" charset="0"/>
              </a:rPr>
              <a:t>academice a serviciilor de învătământ si cercetare dintr-o </a:t>
            </a:r>
            <a:r>
              <a:rPr lang="ro-RO" sz="2200" i="1" dirty="0" smtClean="0">
                <a:latin typeface="Calibri" pitchFamily="34" charset="0"/>
              </a:rPr>
              <a:t>universitate acreditată</a:t>
            </a:r>
            <a:endParaRPr lang="ro-RO" sz="2200" dirty="0">
              <a:latin typeface="Calibri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7848600" cy="579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Context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2773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o-RO" sz="2400" dirty="0" smtClean="0"/>
              <a:t>1999 - Declaraţia de la Bologna</a:t>
            </a:r>
          </a:p>
          <a:p>
            <a:pPr algn="just">
              <a:buNone/>
            </a:pPr>
            <a:r>
              <a:rPr lang="ro-RO" sz="2400" dirty="0" smtClean="0"/>
              <a:t>Comisii interne în cadrul universităţilor</a:t>
            </a:r>
          </a:p>
          <a:p>
            <a:pPr algn="just">
              <a:buNone/>
            </a:pPr>
            <a:r>
              <a:rPr lang="ro-RO" sz="2400" dirty="0" smtClean="0"/>
              <a:t>Oct 2009 – ARACIS devine membră în Asociaţia Europeană pentru Asigurarea Calităţii în Învăţământul Superior (ENQA). </a:t>
            </a:r>
          </a:p>
          <a:p>
            <a:pPr algn="just">
              <a:buNone/>
            </a:pPr>
            <a:r>
              <a:rPr lang="ro-RO" sz="2400" dirty="0" smtClean="0"/>
              <a:t>Sept 2009 – Înregistrarea în Registrul European pentru Asigurarea Calităţii în Învăţământul Superior (EQAR) </a:t>
            </a:r>
          </a:p>
          <a:p>
            <a:pPr algn="just">
              <a:buNone/>
            </a:pPr>
            <a:endParaRPr lang="ro-RO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dirty="0" smtClean="0"/>
              <a:t>Cum asigurăm calitatea în educaţie ? </a:t>
            </a:r>
          </a:p>
          <a:p>
            <a:pPr>
              <a:buNone/>
            </a:pPr>
            <a:r>
              <a:rPr lang="ro-RO" dirty="0" smtClean="0"/>
              <a:t>	</a:t>
            </a:r>
            <a:r>
              <a:rPr lang="ro-RO" b="1" dirty="0" smtClean="0"/>
              <a:t>	a) criterii</a:t>
            </a:r>
          </a:p>
          <a:p>
            <a:pPr>
              <a:buNone/>
            </a:pPr>
            <a:r>
              <a:rPr lang="ro-RO" dirty="0" smtClean="0"/>
              <a:t>		b) standarde şi standarde de referinţă;</a:t>
            </a:r>
          </a:p>
          <a:p>
            <a:pPr>
              <a:buNone/>
            </a:pPr>
            <a:r>
              <a:rPr lang="ro-RO" dirty="0" smtClean="0"/>
              <a:t>		c) indicatori de performanţă;</a:t>
            </a:r>
          </a:p>
          <a:p>
            <a:pPr>
              <a:buNone/>
            </a:pPr>
            <a:r>
              <a:rPr lang="ro-RO" dirty="0" smtClean="0"/>
              <a:t>		d) calificări.</a:t>
            </a:r>
          </a:p>
          <a:p>
            <a:pPr>
              <a:buNone/>
            </a:pPr>
            <a:endParaRPr lang="ro-RO" dirty="0" smtClean="0"/>
          </a:p>
          <a:p>
            <a:pPr>
              <a:buNone/>
            </a:pPr>
            <a:endParaRPr lang="ro-R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ro-RO" sz="2400" b="1" dirty="0" smtClean="0"/>
              <a:t>Capacitatea institutionala</a:t>
            </a:r>
            <a:r>
              <a:rPr lang="ro-RO" sz="2400" dirty="0" smtClean="0"/>
              <a:t>:</a:t>
            </a:r>
          </a:p>
          <a:p>
            <a:pPr marL="0" indent="0">
              <a:buNone/>
            </a:pPr>
            <a:r>
              <a:rPr lang="ro-RO" sz="2400" dirty="0" smtClean="0"/>
              <a:t>	Rezultă din organizarea internă, din infrastructura disponibilă, definită prin următoarele criterii:</a:t>
            </a:r>
          </a:p>
          <a:p>
            <a:pPr>
              <a:buNone/>
            </a:pPr>
            <a:r>
              <a:rPr lang="ro-RO" sz="2400" dirty="0" smtClean="0"/>
              <a:t>a) structurile instituţionale, administrative şi manageriale;</a:t>
            </a:r>
          </a:p>
          <a:p>
            <a:pPr>
              <a:buNone/>
            </a:pPr>
            <a:r>
              <a:rPr lang="ro-RO" sz="2400" dirty="0" smtClean="0"/>
              <a:t>b) baza materială şi optimizarea utilizării bazei materiale;</a:t>
            </a:r>
          </a:p>
          <a:p>
            <a:pPr>
              <a:buNone/>
            </a:pPr>
            <a:r>
              <a:rPr lang="ro-RO" sz="2400" dirty="0" smtClean="0"/>
              <a:t>c) resursele umane şi capacitatea instituţiei de atragere a resurselor umane externe instituţiei şi din afara ţării, în conditiile legii.</a:t>
            </a:r>
          </a:p>
          <a:p>
            <a:pPr>
              <a:buNone/>
            </a:pPr>
            <a:endParaRPr lang="ro-RO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o-RO" sz="2400" b="1" dirty="0" smtClean="0"/>
              <a:t>B. Eficacitatea educaţională</a:t>
            </a:r>
            <a:r>
              <a:rPr lang="ro-RO" sz="2400" dirty="0" smtClean="0"/>
              <a:t>        mobilizarea de resurse cu scopul de a se obţine rezultatele aşteptate ale învăţării, concretizată prin următoarele criterii:</a:t>
            </a:r>
          </a:p>
          <a:p>
            <a:pPr algn="just">
              <a:buNone/>
            </a:pPr>
            <a:r>
              <a:rPr lang="ro-RO" sz="2400" dirty="0" smtClean="0"/>
              <a:t>a) conţinutul programelor de studiu;</a:t>
            </a:r>
          </a:p>
          <a:p>
            <a:pPr algn="just">
              <a:buNone/>
            </a:pPr>
            <a:r>
              <a:rPr lang="ro-RO" sz="2400" dirty="0" smtClean="0"/>
              <a:t>b) rezultatele învăţării;</a:t>
            </a:r>
          </a:p>
          <a:p>
            <a:pPr algn="just">
              <a:buNone/>
            </a:pPr>
            <a:r>
              <a:rPr lang="ro-RO" sz="2400" dirty="0" smtClean="0"/>
              <a:t>c) angajabilitate;</a:t>
            </a:r>
          </a:p>
          <a:p>
            <a:pPr algn="just">
              <a:buNone/>
            </a:pPr>
            <a:r>
              <a:rPr lang="ro-RO" sz="2400" dirty="0" smtClean="0"/>
              <a:t>d) activitatea financiară a organizaţiei.</a:t>
            </a:r>
            <a:endParaRPr lang="ro-RO" sz="2400" dirty="0"/>
          </a:p>
        </p:txBody>
      </p:sp>
      <p:sp>
        <p:nvSpPr>
          <p:cNvPr id="6" name="Right Arrow 5"/>
          <p:cNvSpPr/>
          <p:nvPr/>
        </p:nvSpPr>
        <p:spPr>
          <a:xfrm>
            <a:off x="4114800" y="182880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1437"/>
            <a:ext cx="8382000" cy="46783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o-RO" sz="2800" b="1" dirty="0" smtClean="0"/>
              <a:t>C. Managementul calitatii  </a:t>
            </a:r>
            <a:r>
              <a:rPr lang="ro-RO" sz="2800" dirty="0" smtClean="0"/>
              <a:t>        criterii:</a:t>
            </a:r>
          </a:p>
          <a:p>
            <a:pPr>
              <a:buNone/>
            </a:pPr>
            <a:r>
              <a:rPr lang="ro-RO" sz="2800" dirty="0" smtClean="0"/>
              <a:t>a) strategii şi proceduri pentru asigurarea calităţii;</a:t>
            </a:r>
          </a:p>
          <a:p>
            <a:pPr>
              <a:buNone/>
            </a:pPr>
            <a:r>
              <a:rPr lang="ro-RO" sz="2800" dirty="0" smtClean="0"/>
              <a:t>b) proceduri privind iniţierea, monitorizarea şi revizuirea periodică a programelor şi activităţilor desfăşurate;</a:t>
            </a:r>
          </a:p>
          <a:p>
            <a:pPr>
              <a:buNone/>
            </a:pPr>
            <a:r>
              <a:rPr lang="ro-RO" sz="2800" dirty="0" smtClean="0"/>
              <a:t>c) proceduri obiective şi transparente de evaluare a rezultatelor invăţării, inclusiv de către studenţi;</a:t>
            </a:r>
          </a:p>
          <a:p>
            <a:pPr>
              <a:buNone/>
            </a:pPr>
            <a:r>
              <a:rPr lang="ro-RO" sz="2800" dirty="0" smtClean="0"/>
              <a:t>d) proceduri de evaluare periodică a calităţii corpului profesoral;</a:t>
            </a:r>
          </a:p>
          <a:p>
            <a:pPr>
              <a:buNone/>
            </a:pPr>
            <a:r>
              <a:rPr lang="ro-RO" sz="2800" dirty="0" smtClean="0"/>
              <a:t>e) accesibilitatea resurselor adecvate învăţării;</a:t>
            </a:r>
          </a:p>
          <a:p>
            <a:pPr>
              <a:buNone/>
            </a:pPr>
            <a:r>
              <a:rPr lang="ro-RO" sz="2800" dirty="0" smtClean="0"/>
              <a:t>f) baza de date actualizată sistematic, referitoare la asigurarea internă a calităţii;</a:t>
            </a:r>
          </a:p>
          <a:p>
            <a:pPr>
              <a:buNone/>
            </a:pPr>
            <a:r>
              <a:rPr lang="ro-RO" sz="2800" dirty="0" smtClean="0"/>
              <a:t>g) transparenţa informaţiilor de interes public, inclusiv cele privitoare la programele de studii şi, după caz, diplomele şi calificările oferite;</a:t>
            </a:r>
          </a:p>
          <a:p>
            <a:pPr>
              <a:buNone/>
            </a:pPr>
            <a:r>
              <a:rPr lang="ro-RO" sz="2800" dirty="0" smtClean="0"/>
              <a:t>h) funcţionalitatea structurilor de asigurare a calităţii educaţiei.</a:t>
            </a:r>
            <a:endParaRPr lang="ro-RO" sz="2800" dirty="0"/>
          </a:p>
        </p:txBody>
      </p:sp>
      <p:sp>
        <p:nvSpPr>
          <p:cNvPr id="6" name="Right Arrow 5"/>
          <p:cNvSpPr/>
          <p:nvPr/>
        </p:nvSpPr>
        <p:spPr>
          <a:xfrm>
            <a:off x="3505200" y="1478281"/>
            <a:ext cx="3048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6000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3600" dirty="0" smtClean="0"/>
              <a:t>V</a:t>
            </a:r>
            <a:r>
              <a:rPr lang="ro-RO" sz="3600" dirty="0" smtClean="0"/>
              <a:t>ă</a:t>
            </a:r>
            <a:r>
              <a:rPr lang="en-US" sz="3600" dirty="0" smtClean="0"/>
              <a:t> </a:t>
            </a:r>
            <a:r>
              <a:rPr lang="en-US" sz="3600" dirty="0" err="1" smtClean="0"/>
              <a:t>mul</a:t>
            </a:r>
            <a:r>
              <a:rPr lang="ro-RO" sz="3600" dirty="0" smtClean="0"/>
              <a:t>ţ</a:t>
            </a:r>
            <a:r>
              <a:rPr lang="en-US" sz="3600" dirty="0" err="1" smtClean="0"/>
              <a:t>umesc</a:t>
            </a:r>
            <a:r>
              <a:rPr lang="en-US" sz="3600" dirty="0" smtClean="0"/>
              <a:t>!</a:t>
            </a:r>
            <a:endParaRPr lang="en-US" sz="3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561</Words>
  <Application>Microsoft Office PowerPoint</Application>
  <PresentationFormat>On-screen Show (4:3)</PresentationFormat>
  <Paragraphs>64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Evaluarea instituţională a unei instituţii de învăţământ superior</vt:lpstr>
      <vt:lpstr>Slide 2</vt:lpstr>
      <vt:lpstr>Context 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Evaluarea externa</dc:title>
  <dc:creator>Sheila</dc:creator>
  <cp:lastModifiedBy>radu.damian</cp:lastModifiedBy>
  <cp:revision>13</cp:revision>
  <dcterms:created xsi:type="dcterms:W3CDTF">2013-04-22T02:25:54Z</dcterms:created>
  <dcterms:modified xsi:type="dcterms:W3CDTF">2015-05-27T08:12:29Z</dcterms:modified>
</cp:coreProperties>
</file>