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5" r:id="rId4"/>
    <p:sldId id="269" r:id="rId5"/>
    <p:sldId id="258" r:id="rId6"/>
    <p:sldId id="259" r:id="rId7"/>
    <p:sldId id="264" r:id="rId8"/>
    <p:sldId id="261" r:id="rId9"/>
    <p:sldId id="270" r:id="rId10"/>
    <p:sldId id="271" r:id="rId11"/>
    <p:sldId id="272" r:id="rId12"/>
    <p:sldId id="273" r:id="rId13"/>
    <p:sldId id="260" r:id="rId14"/>
    <p:sldId id="262" r:id="rId15"/>
    <p:sldId id="266" r:id="rId16"/>
    <p:sldId id="267" r:id="rId17"/>
    <p:sldId id="26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83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2992DF0-3C72-462B-8D95-DBCFC76C55CB}" type="datetimeFigureOut">
              <a:rPr lang="en-US" smtClean="0"/>
              <a:pPr/>
              <a:t>5/27/2015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81E9C022-729E-48A2-BE6A-F5C3A0F14DF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992DF0-3C72-462B-8D95-DBCFC76C55CB}" type="datetimeFigureOut">
              <a:rPr lang="en-US" smtClean="0"/>
              <a:pPr/>
              <a:t>5/27/2015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E9C022-729E-48A2-BE6A-F5C3A0F14DF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992DF0-3C72-462B-8D95-DBCFC76C55CB}" type="datetimeFigureOut">
              <a:rPr lang="en-US" smtClean="0"/>
              <a:pPr/>
              <a:t>5/27/2015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E9C022-729E-48A2-BE6A-F5C3A0F14DF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A2992DF0-3C72-462B-8D95-DBCFC76C55CB}" type="datetimeFigureOut">
              <a:rPr lang="en-US" smtClean="0"/>
              <a:pPr/>
              <a:t>5/27/2015</a:t>
            </a:fld>
            <a:endParaRPr lang="en-US"/>
          </a:p>
        </p:txBody>
      </p:sp>
      <p:sp>
        <p:nvSpPr>
          <p:cNvPr id="9" name="Slide Number Placeholder 8"/>
          <p:cNvSpPr>
            <a:spLocks noGrp="1"/>
          </p:cNvSpPr>
          <p:nvPr>
            <p:ph type="sldNum" sz="quarter" idx="15"/>
          </p:nvPr>
        </p:nvSpPr>
        <p:spPr/>
        <p:txBody>
          <a:bodyPr rtlCol="0"/>
          <a:lstStyle/>
          <a:p>
            <a:fld id="{81E9C022-729E-48A2-BE6A-F5C3A0F14DF8}"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2992DF0-3C72-462B-8D95-DBCFC76C55CB}" type="datetimeFigureOut">
              <a:rPr lang="en-US" smtClean="0"/>
              <a:pPr/>
              <a:t>5/27/2015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81E9C022-729E-48A2-BE6A-F5C3A0F14DF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2992DF0-3C72-462B-8D95-DBCFC76C55CB}" type="datetimeFigureOut">
              <a:rPr lang="en-US" smtClean="0"/>
              <a:pPr/>
              <a:t>5/27/2015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E9C022-729E-48A2-BE6A-F5C3A0F14DF8}"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2992DF0-3C72-462B-8D95-DBCFC76C55CB}" type="datetimeFigureOut">
              <a:rPr lang="en-US" smtClean="0"/>
              <a:pPr/>
              <a:t>5/27/2015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E9C022-729E-48A2-BE6A-F5C3A0F14DF8}"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A2992DF0-3C72-462B-8D95-DBCFC76C55CB}" type="datetimeFigureOut">
              <a:rPr lang="en-US" smtClean="0"/>
              <a:pPr/>
              <a:t>5/27/2015</a:t>
            </a:fld>
            <a:endParaRPr lang="en-US"/>
          </a:p>
        </p:txBody>
      </p:sp>
      <p:sp>
        <p:nvSpPr>
          <p:cNvPr id="7" name="Slide Number Placeholder 6"/>
          <p:cNvSpPr>
            <a:spLocks noGrp="1"/>
          </p:cNvSpPr>
          <p:nvPr>
            <p:ph type="sldNum" sz="quarter" idx="11"/>
          </p:nvPr>
        </p:nvSpPr>
        <p:spPr/>
        <p:txBody>
          <a:bodyPr rtlCol="0"/>
          <a:lstStyle/>
          <a:p>
            <a:fld id="{81E9C022-729E-48A2-BE6A-F5C3A0F14DF8}"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992DF0-3C72-462B-8D95-DBCFC76C55CB}" type="datetimeFigureOut">
              <a:rPr lang="en-US" smtClean="0"/>
              <a:pPr/>
              <a:t>5/27/2015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E9C022-729E-48A2-BE6A-F5C3A0F14DF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2992DF0-3C72-462B-8D95-DBCFC76C55CB}" type="datetimeFigureOut">
              <a:rPr lang="en-US" smtClean="0"/>
              <a:pPr/>
              <a:t>5/27/2015</a:t>
            </a:fld>
            <a:endParaRPr lang="en-US"/>
          </a:p>
        </p:txBody>
      </p:sp>
      <p:sp>
        <p:nvSpPr>
          <p:cNvPr id="22" name="Slide Number Placeholder 21"/>
          <p:cNvSpPr>
            <a:spLocks noGrp="1"/>
          </p:cNvSpPr>
          <p:nvPr>
            <p:ph type="sldNum" sz="quarter" idx="15"/>
          </p:nvPr>
        </p:nvSpPr>
        <p:spPr/>
        <p:txBody>
          <a:bodyPr rtlCol="0"/>
          <a:lstStyle/>
          <a:p>
            <a:fld id="{81E9C022-729E-48A2-BE6A-F5C3A0F14DF8}"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2992DF0-3C72-462B-8D95-DBCFC76C55CB}" type="datetimeFigureOut">
              <a:rPr lang="en-US" smtClean="0"/>
              <a:pPr/>
              <a:t>5/27/2015</a:t>
            </a:fld>
            <a:endParaRPr lang="en-US"/>
          </a:p>
        </p:txBody>
      </p:sp>
      <p:sp>
        <p:nvSpPr>
          <p:cNvPr id="18" name="Slide Number Placeholder 17"/>
          <p:cNvSpPr>
            <a:spLocks noGrp="1"/>
          </p:cNvSpPr>
          <p:nvPr>
            <p:ph type="sldNum" sz="quarter" idx="11"/>
          </p:nvPr>
        </p:nvSpPr>
        <p:spPr/>
        <p:txBody>
          <a:bodyPr rtlCol="0"/>
          <a:lstStyle/>
          <a:p>
            <a:fld id="{81E9C022-729E-48A2-BE6A-F5C3A0F14DF8}"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992DF0-3C72-462B-8D95-DBCFC76C55CB}" type="datetimeFigureOut">
              <a:rPr lang="en-US" smtClean="0"/>
              <a:pPr/>
              <a:t>5/27/2015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1E9C022-729E-48A2-BE6A-F5C3A0F14DF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743200"/>
            <a:ext cx="6172200" cy="1981200"/>
          </a:xfrm>
        </p:spPr>
        <p:txBody>
          <a:bodyPr>
            <a:normAutofit fontScale="90000"/>
          </a:bodyPr>
          <a:lstStyle/>
          <a:p>
            <a:pPr algn="ctr"/>
            <a:r>
              <a:rPr lang="ro-RO" dirty="0" smtClean="0"/>
              <a:t/>
            </a:r>
            <a:br>
              <a:rPr lang="ro-RO" dirty="0" smtClean="0"/>
            </a:br>
            <a:r>
              <a:rPr lang="en-US" dirty="0" err="1" smtClean="0"/>
              <a:t>Agen</a:t>
            </a:r>
            <a:r>
              <a:rPr lang="ro-RO" dirty="0" smtClean="0"/>
              <a:t>ţia română de asigurare a calităţii în învăţământul superior</a:t>
            </a:r>
            <a:br>
              <a:rPr lang="ro-RO" dirty="0" smtClean="0"/>
            </a:br>
            <a:r>
              <a:rPr lang="ro-RO" dirty="0" smtClean="0"/>
              <a:t/>
            </a:r>
            <a:br>
              <a:rPr lang="ro-RO" dirty="0" smtClean="0"/>
            </a:br>
            <a:r>
              <a:rPr lang="en-US" i="1" dirty="0" smtClean="0"/>
              <a:t/>
            </a:r>
            <a:br>
              <a:rPr lang="en-US" i="1" dirty="0" smtClean="0"/>
            </a:br>
            <a:r>
              <a:rPr lang="ro-RO" i="1" dirty="0" smtClean="0"/>
              <a:t> </a:t>
            </a:r>
            <a:endParaRPr lang="en-US" dirty="0"/>
          </a:p>
        </p:txBody>
      </p:sp>
      <p:sp>
        <p:nvSpPr>
          <p:cNvPr id="3" name="Subtitle 2"/>
          <p:cNvSpPr>
            <a:spLocks noGrp="1"/>
          </p:cNvSpPr>
          <p:nvPr>
            <p:ph type="subTitle" idx="1"/>
          </p:nvPr>
        </p:nvSpPr>
        <p:spPr>
          <a:xfrm>
            <a:off x="2667000" y="3657600"/>
            <a:ext cx="6172200" cy="2133600"/>
          </a:xfrm>
        </p:spPr>
        <p:txBody>
          <a:bodyPr>
            <a:normAutofit fontScale="92500" lnSpcReduction="20000"/>
          </a:bodyPr>
          <a:lstStyle/>
          <a:p>
            <a:pPr algn="ctr"/>
            <a:endParaRPr lang="ro-RO" dirty="0" smtClean="0"/>
          </a:p>
          <a:p>
            <a:pPr algn="ctr"/>
            <a:r>
              <a:rPr lang="ro-RO" dirty="0" smtClean="0"/>
              <a:t>Elaborarea rapoartelor de evaluare internă (de auto-evaluare) în vederea evaluării externe a programelor de studii universitare de licenţă</a:t>
            </a:r>
          </a:p>
          <a:p>
            <a:pPr algn="r"/>
            <a:endParaRPr lang="ro-RO" dirty="0" smtClean="0"/>
          </a:p>
          <a:p>
            <a:pPr algn="r"/>
            <a:endParaRPr lang="ro-RO" dirty="0" smtClean="0"/>
          </a:p>
          <a:p>
            <a:pPr algn="r"/>
            <a:r>
              <a:rPr lang="ro-RO" dirty="0" smtClean="0"/>
              <a:t>Oana Sârbu</a:t>
            </a:r>
          </a:p>
          <a:p>
            <a:pPr algn="r"/>
            <a:r>
              <a:rPr lang="en-US" i="1" dirty="0" smtClean="0"/>
              <a:t>Alba Iulia, 7 – 8 </a:t>
            </a:r>
            <a:r>
              <a:rPr lang="en-US" i="1" dirty="0" err="1" smtClean="0"/>
              <a:t>mai</a:t>
            </a:r>
            <a:r>
              <a:rPr lang="en-US" i="1" smtClean="0"/>
              <a:t> </a:t>
            </a:r>
            <a:r>
              <a:rPr lang="ro-RO" i="1" smtClean="0"/>
              <a:t>201</a:t>
            </a:r>
            <a:r>
              <a:rPr lang="en-US" i="1" dirty="0" smtClean="0"/>
              <a:t>5</a:t>
            </a:r>
            <a:endParaRPr lang="ro-RO" i="1" dirty="0" smtClean="0"/>
          </a:p>
        </p:txBody>
      </p:sp>
      <p:pic>
        <p:nvPicPr>
          <p:cNvPr id="4"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4" name="Content Placeholder 3"/>
          <p:cNvSpPr>
            <a:spLocks noGrp="1"/>
          </p:cNvSpPr>
          <p:nvPr>
            <p:ph sz="quarter" idx="1"/>
          </p:nvPr>
        </p:nvSpPr>
        <p:spPr>
          <a:xfrm>
            <a:off x="457200" y="1981200"/>
            <a:ext cx="7467600" cy="4492752"/>
          </a:xfrm>
        </p:spPr>
        <p:txBody>
          <a:bodyPr>
            <a:normAutofit/>
          </a:bodyPr>
          <a:lstStyle/>
          <a:p>
            <a:pPr>
              <a:buNone/>
            </a:pPr>
            <a:r>
              <a:rPr lang="en-US" b="1" dirty="0" smtClean="0"/>
              <a:t>	</a:t>
            </a:r>
            <a:r>
              <a:rPr lang="ro-RO" b="1" dirty="0" smtClean="0"/>
              <a:t>F 1.1  Spaţiile  utilizate corespund cerinţelor Programului de studii:</a:t>
            </a:r>
            <a:endParaRPr lang="en-US" b="1" dirty="0" smtClean="0"/>
          </a:p>
          <a:p>
            <a:pPr lvl="0">
              <a:buNone/>
            </a:pPr>
            <a:r>
              <a:rPr lang="en-US" b="1" dirty="0" smtClean="0"/>
              <a:t>- </a:t>
            </a:r>
            <a:r>
              <a:rPr lang="ro-RO" b="1" dirty="0" smtClean="0"/>
              <a:t>săli de curs;</a:t>
            </a:r>
            <a:endParaRPr lang="en-US" b="1" dirty="0" smtClean="0"/>
          </a:p>
          <a:p>
            <a:pPr lvl="0">
              <a:buNone/>
            </a:pPr>
            <a:r>
              <a:rPr lang="en-US" b="1" dirty="0" smtClean="0"/>
              <a:t>- </a:t>
            </a:r>
            <a:r>
              <a:rPr lang="ro-RO" b="1" dirty="0" smtClean="0"/>
              <a:t>laboratoare didactice şi ştiinţifice; </a:t>
            </a:r>
            <a:endParaRPr lang="en-US" b="1" dirty="0" smtClean="0"/>
          </a:p>
          <a:p>
            <a:pPr>
              <a:buNone/>
            </a:pPr>
            <a:r>
              <a:rPr lang="en-US" b="1" cap="all" dirty="0" smtClean="0"/>
              <a:t>- </a:t>
            </a:r>
            <a:r>
              <a:rPr lang="ro-RO" b="1" cap="all" dirty="0" smtClean="0"/>
              <a:t>C</a:t>
            </a:r>
            <a:r>
              <a:rPr lang="ro-RO" b="1" dirty="0" smtClean="0"/>
              <a:t>entre de calcul, etc.</a:t>
            </a:r>
            <a:r>
              <a:rPr lang="en-US" b="1" dirty="0" smtClean="0"/>
              <a:t>  </a:t>
            </a:r>
          </a:p>
          <a:p>
            <a:pPr>
              <a:buNone/>
            </a:pPr>
            <a:r>
              <a:rPr lang="en-US" b="1" dirty="0" smtClean="0"/>
              <a:t>ANEXE:</a:t>
            </a:r>
          </a:p>
          <a:p>
            <a:pPr lvl="0" algn="just">
              <a:buNone/>
            </a:pPr>
            <a:r>
              <a:rPr lang="en-US" dirty="0" smtClean="0"/>
              <a:t>	</a:t>
            </a:r>
            <a:r>
              <a:rPr lang="en-US" i="1" dirty="0" smtClean="0"/>
              <a:t>- </a:t>
            </a:r>
            <a:r>
              <a:rPr lang="ro-RO" b="1" i="1" dirty="0" smtClean="0"/>
              <a:t>Listă cu toate sediile/spaţiile unde universitatea desfăşoară activitatea la programul de studii universitare evaluat (conform orarelor);</a:t>
            </a:r>
            <a:endParaRPr lang="en-US" b="1" i="1" dirty="0" smtClean="0"/>
          </a:p>
          <a:p>
            <a:pPr>
              <a:buNone/>
            </a:pPr>
            <a:endParaRPr lang="en-US" b="1" i="1" dirty="0"/>
          </a:p>
        </p:txBody>
      </p:sp>
      <p:pic>
        <p:nvPicPr>
          <p:cNvPr id="5"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4" name="Content Placeholder 3"/>
          <p:cNvSpPr>
            <a:spLocks noGrp="1"/>
          </p:cNvSpPr>
          <p:nvPr>
            <p:ph sz="quarter" idx="1"/>
          </p:nvPr>
        </p:nvSpPr>
        <p:spPr>
          <a:xfrm>
            <a:off x="533400" y="1981200"/>
            <a:ext cx="7467600" cy="1295400"/>
          </a:xfrm>
        </p:spPr>
        <p:txBody>
          <a:bodyPr>
            <a:normAutofit/>
          </a:bodyPr>
          <a:lstStyle/>
          <a:p>
            <a:pPr lvl="0">
              <a:buNone/>
            </a:pPr>
            <a:r>
              <a:rPr lang="en-US" b="1" dirty="0" smtClean="0"/>
              <a:t>ANEXE:	</a:t>
            </a:r>
          </a:p>
          <a:p>
            <a:pPr lvl="0">
              <a:buNone/>
            </a:pPr>
            <a:r>
              <a:rPr lang="en-US" b="1" i="1" dirty="0" smtClean="0"/>
              <a:t>	</a:t>
            </a:r>
            <a:r>
              <a:rPr lang="ro-RO" b="1" i="1" dirty="0" smtClean="0"/>
              <a:t>Detalierea spaţiilor folosite de universitate conform următorului tabel:</a:t>
            </a:r>
            <a:endParaRPr lang="en-US" b="1" i="1" dirty="0" smtClean="0"/>
          </a:p>
          <a:p>
            <a:pPr>
              <a:buNone/>
            </a:pPr>
            <a:endParaRPr lang="en-US" dirty="0" smtClean="0"/>
          </a:p>
          <a:p>
            <a:pPr>
              <a:buNone/>
            </a:pPr>
            <a:endParaRPr lang="en-US" b="1" dirty="0"/>
          </a:p>
        </p:txBody>
      </p:sp>
      <p:pic>
        <p:nvPicPr>
          <p:cNvPr id="1028" name="Picture 4"/>
          <p:cNvPicPr>
            <a:picLocks noChangeAspect="1" noChangeArrowheads="1"/>
          </p:cNvPicPr>
          <p:nvPr/>
        </p:nvPicPr>
        <p:blipFill>
          <a:blip r:embed="rId2" cstate="print"/>
          <a:srcRect/>
          <a:stretch>
            <a:fillRect/>
          </a:stretch>
        </p:blipFill>
        <p:spPr bwMode="auto">
          <a:xfrm>
            <a:off x="838200" y="3276600"/>
            <a:ext cx="7534275" cy="2028825"/>
          </a:xfrm>
          <a:prstGeom prst="rect">
            <a:avLst/>
          </a:prstGeom>
          <a:noFill/>
          <a:ln w="9525">
            <a:noFill/>
            <a:miter lim="800000"/>
            <a:headEnd/>
            <a:tailEnd/>
          </a:ln>
        </p:spPr>
      </p:pic>
      <p:pic>
        <p:nvPicPr>
          <p:cNvPr id="5" name="Picture 2"/>
          <p:cNvPicPr/>
          <p:nvPr/>
        </p:nvPicPr>
        <p:blipFill>
          <a:blip r:embed="rId3"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4" name="Content Placeholder 3"/>
          <p:cNvSpPr>
            <a:spLocks noGrp="1"/>
          </p:cNvSpPr>
          <p:nvPr>
            <p:ph sz="quarter" idx="1"/>
          </p:nvPr>
        </p:nvSpPr>
        <p:spPr>
          <a:xfrm>
            <a:off x="457200" y="1600200"/>
            <a:ext cx="7467600" cy="3810000"/>
          </a:xfrm>
        </p:spPr>
        <p:txBody>
          <a:bodyPr>
            <a:normAutofit/>
          </a:bodyPr>
          <a:lstStyle/>
          <a:p>
            <a:pPr lvl="0">
              <a:buNone/>
            </a:pPr>
            <a:r>
              <a:rPr lang="en-US" b="1" dirty="0" smtClean="0"/>
              <a:t>	</a:t>
            </a:r>
            <a:endParaRPr lang="en-US" dirty="0" smtClean="0"/>
          </a:p>
          <a:p>
            <a:pPr>
              <a:buNone/>
            </a:pPr>
            <a:endParaRPr lang="en-US" dirty="0" smtClean="0"/>
          </a:p>
          <a:p>
            <a:pPr>
              <a:buNone/>
            </a:pPr>
            <a:endParaRPr lang="en-US" b="1" dirty="0"/>
          </a:p>
        </p:txBody>
      </p:sp>
      <p:sp>
        <p:nvSpPr>
          <p:cNvPr id="6" name="TextBox 5"/>
          <p:cNvSpPr txBox="1"/>
          <p:nvPr/>
        </p:nvSpPr>
        <p:spPr>
          <a:xfrm>
            <a:off x="762000" y="1981200"/>
            <a:ext cx="7543800" cy="5539978"/>
          </a:xfrm>
          <a:prstGeom prst="rect">
            <a:avLst/>
          </a:prstGeom>
          <a:noFill/>
        </p:spPr>
        <p:txBody>
          <a:bodyPr wrap="square" rtlCol="0">
            <a:spAutoFit/>
          </a:bodyPr>
          <a:lstStyle/>
          <a:p>
            <a:pPr lvl="0" algn="just"/>
            <a:r>
              <a:rPr lang="en-US" sz="2000" b="1" dirty="0" smtClean="0"/>
              <a:t>ANEXE:</a:t>
            </a:r>
          </a:p>
          <a:p>
            <a:pPr lvl="0" algn="just"/>
            <a:r>
              <a:rPr lang="ro-RO" sz="2000" b="1" i="1" dirty="0" smtClean="0"/>
              <a:t>Dovezi de proprietate (extrase de carte funciară, contracte de închiriere, concesiune etc.) asupra tuturor imobilelor folosite de universitate şi detaliate la punctul </a:t>
            </a:r>
            <a:r>
              <a:rPr lang="en-US" sz="2000" b="1" i="1" dirty="0" smtClean="0"/>
              <a:t>anterior</a:t>
            </a:r>
            <a:r>
              <a:rPr lang="ro-RO" sz="2000" b="1" i="1" dirty="0" smtClean="0"/>
              <a:t>;</a:t>
            </a:r>
            <a:endParaRPr lang="en-US" sz="2000" b="1" i="1" dirty="0" smtClean="0"/>
          </a:p>
          <a:p>
            <a:pPr lvl="0" algn="just"/>
            <a:endParaRPr lang="en-US" sz="2000" b="1" i="1" dirty="0" smtClean="0"/>
          </a:p>
          <a:p>
            <a:pPr lvl="0" algn="just"/>
            <a:r>
              <a:rPr lang="ro-RO" sz="2000" b="1" i="1" dirty="0" smtClean="0"/>
              <a:t>Lista spaţiilor aferente bibliotecii sau bibliotecilor universităţii care vor fi utilizate de studenţii programului de studii universitare evaluat (se vor menţiona: suprafaţa sălilor de lectură, numărul de locuri, numărul de PC-uri disponibile studenţilor, orarul de activitate, alte dotări, etc.)</a:t>
            </a:r>
            <a:endParaRPr lang="en-US" sz="2000" b="1" i="1" dirty="0" smtClean="0"/>
          </a:p>
          <a:p>
            <a:pPr lvl="0" algn="just"/>
            <a:endParaRPr lang="en-US" sz="2000" b="1" i="1" dirty="0" smtClean="0"/>
          </a:p>
          <a:p>
            <a:pPr algn="just"/>
            <a:r>
              <a:rPr lang="ro-RO" sz="2000" b="1" i="1" dirty="0" smtClean="0"/>
              <a:t>Lista cu spaţiile de studiu oferite spre folosinţă studenţilor (suprafeţe, număr de locuri, dotare etc.)</a:t>
            </a:r>
            <a:endParaRPr lang="en-US" sz="2000" b="1" i="1" dirty="0" smtClean="0"/>
          </a:p>
          <a:p>
            <a:pPr lvl="0"/>
            <a:endParaRPr lang="en-US" dirty="0" smtClean="0"/>
          </a:p>
          <a:p>
            <a:pPr lvl="0"/>
            <a:endParaRPr lang="en-US" dirty="0" smtClean="0"/>
          </a:p>
          <a:p>
            <a:endParaRPr lang="en-US" dirty="0"/>
          </a:p>
        </p:txBody>
      </p:sp>
      <p:pic>
        <p:nvPicPr>
          <p:cNvPr id="5"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2209800"/>
            <a:ext cx="7467600" cy="4264152"/>
          </a:xfrm>
        </p:spPr>
        <p:txBody>
          <a:bodyPr>
            <a:normAutofit lnSpcReduction="10000"/>
          </a:bodyPr>
          <a:lstStyle/>
          <a:p>
            <a:pPr>
              <a:buNone/>
            </a:pPr>
            <a:r>
              <a:rPr lang="ro-RO" b="1" dirty="0" smtClean="0"/>
              <a:t>Documentele de autoevaluare ale instituţiei trebuie:</a:t>
            </a:r>
          </a:p>
          <a:p>
            <a:pPr>
              <a:buNone/>
            </a:pPr>
            <a:endParaRPr lang="ro-RO" sz="3200" b="1" dirty="0" smtClean="0"/>
          </a:p>
          <a:p>
            <a:pPr algn="ctr">
              <a:buNone/>
            </a:pPr>
            <a:r>
              <a:rPr lang="ro-RO" sz="2800" b="1" dirty="0" smtClean="0"/>
              <a:t>Să prezinte </a:t>
            </a:r>
            <a:r>
              <a:rPr lang="ro-RO" b="1" dirty="0" smtClean="0"/>
              <a:t>un</a:t>
            </a:r>
            <a:r>
              <a:rPr lang="ro-RO" sz="2800" b="1" dirty="0" smtClean="0"/>
              <a:t> echilibru corespunzător între </a:t>
            </a:r>
            <a:r>
              <a:rPr lang="ro-RO" sz="2800" b="1" i="1" dirty="0" smtClean="0"/>
              <a:t>descriere </a:t>
            </a:r>
            <a:r>
              <a:rPr lang="ro-RO" sz="2800" b="1" dirty="0" smtClean="0"/>
              <a:t>şi </a:t>
            </a:r>
            <a:r>
              <a:rPr lang="ro-RO" sz="2800" b="1" i="1" dirty="0" smtClean="0"/>
              <a:t>autoevaluare</a:t>
            </a:r>
            <a:endParaRPr lang="ro-RO" sz="2800" b="1" dirty="0" smtClean="0"/>
          </a:p>
          <a:p>
            <a:pPr>
              <a:buNone/>
            </a:pPr>
            <a:endParaRPr lang="ro-RO" b="1" i="1" dirty="0" smtClean="0">
              <a:solidFill>
                <a:srgbClr val="002060"/>
              </a:solidFill>
            </a:endParaRPr>
          </a:p>
          <a:p>
            <a:pPr algn="ctr">
              <a:buNone/>
            </a:pPr>
            <a:r>
              <a:rPr lang="ro-RO" b="1" i="1" dirty="0" smtClean="0"/>
              <a:t>Raportul de autoevaluare trebuie să evite să fie foarte laudativ, să sublinieze punctele slabe şi să prezinte un plan de măsuri pentru remedierea acestora.  </a:t>
            </a:r>
            <a:endParaRPr lang="en-US" b="1" i="1" dirty="0"/>
          </a:p>
        </p:txBody>
      </p:sp>
      <p:pic>
        <p:nvPicPr>
          <p:cNvPr id="4"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1828800"/>
            <a:ext cx="7467600" cy="4873752"/>
          </a:xfrm>
        </p:spPr>
        <p:txBody>
          <a:bodyPr>
            <a:normAutofit/>
          </a:bodyPr>
          <a:lstStyle/>
          <a:p>
            <a:pPr algn="just">
              <a:buNone/>
            </a:pPr>
            <a:r>
              <a:rPr lang="ro-RO" i="1" dirty="0" smtClean="0"/>
              <a:t> </a:t>
            </a:r>
          </a:p>
          <a:p>
            <a:pPr algn="just">
              <a:buNone/>
            </a:pPr>
            <a:r>
              <a:rPr lang="ro-RO" i="1" dirty="0" smtClean="0"/>
              <a:t>Raportul de autoevaluare internă</a:t>
            </a:r>
            <a:r>
              <a:rPr lang="ro-RO" dirty="0" smtClean="0"/>
              <a:t> are, în mod normal, </a:t>
            </a:r>
            <a:r>
              <a:rPr lang="ro-RO" b="1" dirty="0" smtClean="0"/>
              <a:t>cca. 40 – 50 de pagini, şi se prezintă pe hârtie şi în format electronic (un exemplar pe suport hârtie şi trei exemplare pe suport electronic).</a:t>
            </a:r>
            <a:r>
              <a:rPr lang="ro-RO" dirty="0" smtClean="0"/>
              <a:t> </a:t>
            </a:r>
          </a:p>
          <a:p>
            <a:pPr algn="just">
              <a:buNone/>
            </a:pPr>
            <a:endParaRPr lang="ro-RO" dirty="0" smtClean="0"/>
          </a:p>
          <a:p>
            <a:pPr algn="ctr">
              <a:buNone/>
            </a:pPr>
            <a:r>
              <a:rPr lang="ro-RO" i="1" dirty="0" smtClean="0"/>
              <a:t>Anexele şi documentele suplimentare se prezintă numai în format electronic. </a:t>
            </a:r>
          </a:p>
        </p:txBody>
      </p:sp>
      <p:pic>
        <p:nvPicPr>
          <p:cNvPr id="4"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1905000"/>
            <a:ext cx="7467600" cy="4568952"/>
          </a:xfrm>
        </p:spPr>
        <p:txBody>
          <a:bodyPr>
            <a:normAutofit/>
          </a:bodyPr>
          <a:lstStyle/>
          <a:p>
            <a:pPr algn="just">
              <a:buNone/>
            </a:pPr>
            <a:r>
              <a:rPr lang="ro-RO" i="1" dirty="0" smtClean="0"/>
              <a:t> </a:t>
            </a:r>
          </a:p>
          <a:p>
            <a:pPr algn="just">
              <a:buNone/>
            </a:pPr>
            <a:r>
              <a:rPr lang="en-US" sz="2800" b="1" i="1" dirty="0" smtClean="0"/>
              <a:t>ARACIS </a:t>
            </a:r>
            <a:r>
              <a:rPr lang="en-US" sz="2800" b="1" i="1" dirty="0" err="1" smtClean="0"/>
              <a:t>ar</a:t>
            </a:r>
            <a:r>
              <a:rPr lang="en-US" sz="2800" b="1" i="1" dirty="0" smtClean="0"/>
              <a:t> </a:t>
            </a:r>
            <a:r>
              <a:rPr lang="en-US" sz="2800" b="1" i="1" dirty="0" err="1" smtClean="0"/>
              <a:t>aprecia</a:t>
            </a:r>
            <a:r>
              <a:rPr lang="en-US" sz="2800" b="1" i="1" dirty="0" smtClean="0"/>
              <a:t> </a:t>
            </a:r>
            <a:r>
              <a:rPr lang="en-US" sz="2800" b="1" i="1" dirty="0" err="1" smtClean="0"/>
              <a:t>dac</a:t>
            </a:r>
            <a:r>
              <a:rPr lang="ro-RO" sz="2800" b="1" i="1" dirty="0" smtClean="0"/>
              <a:t>ă:</a:t>
            </a:r>
          </a:p>
          <a:p>
            <a:pPr algn="just">
              <a:buNone/>
            </a:pPr>
            <a:endParaRPr lang="ro-RO" i="1" dirty="0" smtClean="0"/>
          </a:p>
          <a:p>
            <a:pPr algn="just">
              <a:buNone/>
            </a:pPr>
            <a:r>
              <a:rPr lang="ro-RO" b="1" dirty="0" smtClean="0">
                <a:solidFill>
                  <a:srgbClr val="C00000"/>
                </a:solidFill>
              </a:rPr>
              <a:t>	</a:t>
            </a:r>
            <a:r>
              <a:rPr lang="ro-RO" sz="2800" b="1" dirty="0" smtClean="0">
                <a:solidFill>
                  <a:srgbClr val="C00000"/>
                </a:solidFill>
              </a:rPr>
              <a:t>Rapoartele de autoevaluare vor fi accesibile evaluatorilor pe site-ul universităţii pe baza parolelor de acces furnizate de persoana de contact desemnată de instituţia evaluată.</a:t>
            </a:r>
            <a:endParaRPr lang="ro-RO" sz="2800" i="1" dirty="0" smtClean="0"/>
          </a:p>
          <a:p>
            <a:pPr algn="just">
              <a:buNone/>
            </a:pPr>
            <a:endParaRPr lang="ro-RO" i="1" dirty="0" smtClean="0"/>
          </a:p>
          <a:p>
            <a:pPr algn="just">
              <a:buNone/>
            </a:pPr>
            <a:endParaRPr lang="ro-RO" i="1" dirty="0" smtClean="0"/>
          </a:p>
        </p:txBody>
      </p:sp>
      <p:pic>
        <p:nvPicPr>
          <p:cNvPr id="4"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p:txBody>
          <a:bodyPr>
            <a:normAutofit lnSpcReduction="10000"/>
          </a:bodyPr>
          <a:lstStyle/>
          <a:p>
            <a:pPr algn="just">
              <a:buNone/>
            </a:pPr>
            <a:r>
              <a:rPr lang="ro-RO" i="1" dirty="0" smtClean="0"/>
              <a:t> </a:t>
            </a:r>
          </a:p>
          <a:p>
            <a:pPr>
              <a:buNone/>
            </a:pPr>
            <a:r>
              <a:rPr lang="ro-RO" sz="2800" b="1" i="1" dirty="0" smtClean="0"/>
              <a:t>Depunerea Rapoartelor de autoevaluare:</a:t>
            </a:r>
          </a:p>
          <a:p>
            <a:pPr algn="just">
              <a:buNone/>
            </a:pPr>
            <a:r>
              <a:rPr lang="ro-RO" sz="2800" i="1" dirty="0" smtClean="0"/>
              <a:t>	Se va face cu </a:t>
            </a:r>
            <a:r>
              <a:rPr lang="ro-RO" sz="2800" i="1" dirty="0" smtClean="0">
                <a:solidFill>
                  <a:srgbClr val="FF0000"/>
                </a:solidFill>
              </a:rPr>
              <a:t>două luni </a:t>
            </a:r>
            <a:r>
              <a:rPr lang="ro-RO" sz="2800" i="1" dirty="0" smtClean="0"/>
              <a:t>înaintea vizitei de evaluare externă a calităţii (pentru a putea respecta termenele din legislaţie: </a:t>
            </a:r>
            <a:r>
              <a:rPr lang="ro-RO" sz="2800" i="1" dirty="0" smtClean="0">
                <a:solidFill>
                  <a:srgbClr val="FF0000"/>
                </a:solidFill>
              </a:rPr>
              <a:t>20 de zile </a:t>
            </a:r>
            <a:r>
              <a:rPr lang="ro-RO" sz="2800" i="1" dirty="0" smtClean="0"/>
              <a:t>pentru a se cere eventuale documente suplimentare, </a:t>
            </a:r>
            <a:r>
              <a:rPr lang="ro-RO" sz="2800" i="1" dirty="0" smtClean="0">
                <a:solidFill>
                  <a:srgbClr val="FF0000"/>
                </a:solidFill>
              </a:rPr>
              <a:t>20 de zile </a:t>
            </a:r>
            <a:r>
              <a:rPr lang="ro-RO" sz="2800" i="1" dirty="0" smtClean="0"/>
              <a:t>pentru ca instutuţia să le trimită, </a:t>
            </a:r>
            <a:r>
              <a:rPr lang="ro-RO" sz="2800" i="1" dirty="0" smtClean="0">
                <a:solidFill>
                  <a:srgbClr val="FF0000"/>
                </a:solidFill>
              </a:rPr>
              <a:t>15 zile </a:t>
            </a:r>
            <a:r>
              <a:rPr lang="ro-RO" sz="2800" i="1" dirty="0" smtClean="0"/>
              <a:t>de la data primirii documentelor până la data vizitei)</a:t>
            </a:r>
          </a:p>
          <a:p>
            <a:pPr algn="just">
              <a:buNone/>
            </a:pPr>
            <a:endParaRPr lang="ro-RO" i="1" dirty="0" smtClean="0"/>
          </a:p>
          <a:p>
            <a:pPr algn="just">
              <a:buNone/>
            </a:pPr>
            <a:endParaRPr lang="ro-RO" i="1" dirty="0" smtClean="0"/>
          </a:p>
        </p:txBody>
      </p:sp>
      <p:pic>
        <p:nvPicPr>
          <p:cNvPr id="4"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533400" y="1752600"/>
            <a:ext cx="7467600" cy="1447800"/>
          </a:xfrm>
        </p:spPr>
        <p:txBody>
          <a:bodyPr>
            <a:normAutofit fontScale="55000" lnSpcReduction="20000"/>
          </a:bodyPr>
          <a:lstStyle/>
          <a:p>
            <a:pPr algn="just">
              <a:buNone/>
            </a:pPr>
            <a:r>
              <a:rPr lang="ro-RO" i="1" dirty="0" smtClean="0"/>
              <a:t> </a:t>
            </a:r>
          </a:p>
          <a:p>
            <a:pPr>
              <a:buNone/>
            </a:pPr>
            <a:endParaRPr lang="ro-RO" sz="2800" i="1" dirty="0" smtClean="0"/>
          </a:p>
          <a:p>
            <a:pPr algn="ctr">
              <a:buNone/>
            </a:pPr>
            <a:r>
              <a:rPr lang="ro-RO" sz="5100" b="1" i="1" dirty="0" smtClean="0"/>
              <a:t>Vă mulţumesc!</a:t>
            </a:r>
          </a:p>
          <a:p>
            <a:pPr algn="ctr">
              <a:buNone/>
            </a:pPr>
            <a:endParaRPr lang="ro-RO" b="1" i="1" dirty="0" smtClean="0"/>
          </a:p>
          <a:p>
            <a:pPr>
              <a:buNone/>
            </a:pPr>
            <a:r>
              <a:rPr lang="ro-RO" b="1" i="1" dirty="0" smtClean="0"/>
              <a:t>			</a:t>
            </a:r>
          </a:p>
        </p:txBody>
      </p:sp>
      <p:pic>
        <p:nvPicPr>
          <p:cNvPr id="1028" name="Picture 4"/>
          <p:cNvPicPr>
            <a:picLocks noChangeAspect="1" noChangeArrowheads="1"/>
          </p:cNvPicPr>
          <p:nvPr/>
        </p:nvPicPr>
        <p:blipFill>
          <a:blip r:embed="rId2" cstate="print"/>
          <a:srcRect/>
          <a:stretch>
            <a:fillRect/>
          </a:stretch>
        </p:blipFill>
        <p:spPr bwMode="auto">
          <a:xfrm>
            <a:off x="1981200" y="2971800"/>
            <a:ext cx="4267200" cy="2514600"/>
          </a:xfrm>
          <a:prstGeom prst="rect">
            <a:avLst/>
          </a:prstGeom>
          <a:noFill/>
          <a:ln w="9525">
            <a:noFill/>
            <a:miter lim="800000"/>
            <a:headEnd/>
            <a:tailEnd/>
          </a:ln>
        </p:spPr>
      </p:pic>
      <p:pic>
        <p:nvPicPr>
          <p:cNvPr id="5" name="Picture 2"/>
          <p:cNvPicPr/>
          <p:nvPr/>
        </p:nvPicPr>
        <p:blipFill>
          <a:blip r:embed="rId3"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609600" y="1984248"/>
            <a:ext cx="7467600" cy="4873752"/>
          </a:xfrm>
        </p:spPr>
        <p:txBody>
          <a:bodyPr/>
          <a:lstStyle/>
          <a:p>
            <a:pPr algn="just"/>
            <a:r>
              <a:rPr lang="ro-RO" dirty="0" smtClean="0"/>
              <a:t>Documentaţia iniţială cuprinde </a:t>
            </a:r>
            <a:r>
              <a:rPr lang="ro-RO" b="1" i="1" dirty="0" smtClean="0"/>
              <a:t>raportul actualizat de autoevaluare a programului de studii pentru care s-a solicitat evaluarea externă (în vederea acreditării sau evaluării periodice) </a:t>
            </a:r>
            <a:r>
              <a:rPr lang="ro-RO" dirty="0" smtClean="0"/>
              <a:t>precum şi alte date, informaţii şi documente pe care instituţia doreşte să le furnizeze în avans echipei de evaluare externă (rezultatele altor procese de evaluare externă, evaluări profesionale etc.).</a:t>
            </a:r>
          </a:p>
          <a:p>
            <a:endParaRPr lang="ro-RO" b="1" i="1" dirty="0" smtClean="0">
              <a:solidFill>
                <a:srgbClr val="002060"/>
              </a:solidFill>
            </a:endParaRPr>
          </a:p>
          <a:p>
            <a:endParaRPr lang="en-US" dirty="0"/>
          </a:p>
        </p:txBody>
      </p:sp>
      <p:pic>
        <p:nvPicPr>
          <p:cNvPr id="4"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1828800"/>
            <a:ext cx="7467600" cy="4873752"/>
          </a:xfrm>
        </p:spPr>
        <p:txBody>
          <a:bodyPr>
            <a:normAutofit fontScale="92500" lnSpcReduction="10000"/>
          </a:bodyPr>
          <a:lstStyle/>
          <a:p>
            <a:endParaRPr lang="ro-RO" b="1" i="1" dirty="0" smtClean="0">
              <a:solidFill>
                <a:srgbClr val="002060"/>
              </a:solidFill>
            </a:endParaRPr>
          </a:p>
          <a:p>
            <a:pPr>
              <a:buNone/>
            </a:pPr>
            <a:r>
              <a:rPr lang="ro-RO" sz="2600" b="1" dirty="0" smtClean="0"/>
              <a:t>Elaborarea raportului de autoevaluare </a:t>
            </a:r>
            <a:r>
              <a:rPr lang="ro-RO" b="1" dirty="0" smtClean="0"/>
              <a:t>:</a:t>
            </a:r>
          </a:p>
          <a:p>
            <a:pPr algn="just">
              <a:buNone/>
            </a:pPr>
            <a:r>
              <a:rPr lang="ro-RO" b="1" dirty="0" smtClean="0"/>
              <a:t> </a:t>
            </a:r>
            <a:r>
              <a:rPr lang="ro-RO" b="1" i="1" dirty="0" smtClean="0"/>
              <a:t>- Se realizează de către o echipă formată din 6-8 membri desemnaţi de conducerea instituţiei şi a facultăţii.</a:t>
            </a:r>
          </a:p>
          <a:p>
            <a:pPr algn="just">
              <a:buNone/>
            </a:pPr>
            <a:r>
              <a:rPr lang="ro-RO" b="1" i="1" dirty="0" smtClean="0"/>
              <a:t> - Din echipa de elaborare a raportului fac parte: reprezentanţi ai managementului instituţiei, cadre didactice, studenţi, personal administrativ, reprezentanţi ai mediului de afaceri din domeniu.</a:t>
            </a:r>
          </a:p>
          <a:p>
            <a:pPr algn="just">
              <a:buNone/>
            </a:pPr>
            <a:r>
              <a:rPr lang="ro-RO" b="1" i="1" dirty="0" smtClean="0"/>
              <a:t>- Elaborarea raportului se face prin consultarea tuturor celor implicaţi în procesele didactice, de cercetare şi administrative din cadrul programului.</a:t>
            </a:r>
          </a:p>
        </p:txBody>
      </p:sp>
      <p:pic>
        <p:nvPicPr>
          <p:cNvPr id="4"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1676400"/>
            <a:ext cx="7467600" cy="1676400"/>
          </a:xfrm>
        </p:spPr>
        <p:txBody>
          <a:bodyPr>
            <a:normAutofit/>
          </a:bodyPr>
          <a:lstStyle/>
          <a:p>
            <a:endParaRPr lang="ro-RO" b="1" i="1" dirty="0" smtClean="0">
              <a:solidFill>
                <a:srgbClr val="002060"/>
              </a:solidFill>
            </a:endParaRPr>
          </a:p>
          <a:p>
            <a:pPr>
              <a:buNone/>
            </a:pPr>
            <a:r>
              <a:rPr lang="ro-RO" sz="2600" b="1" dirty="0" smtClean="0"/>
              <a:t>Elaborarea raportului de autoevaluare </a:t>
            </a:r>
            <a:r>
              <a:rPr lang="ro-RO" b="1" dirty="0" smtClean="0"/>
              <a:t>:</a:t>
            </a:r>
          </a:p>
          <a:p>
            <a:pPr algn="just">
              <a:buNone/>
            </a:pPr>
            <a:r>
              <a:rPr lang="ro-RO" b="1" dirty="0" smtClean="0"/>
              <a:t> </a:t>
            </a:r>
            <a:endParaRPr lang="ro-RO" b="1" i="1" dirty="0" smtClean="0"/>
          </a:p>
        </p:txBody>
      </p:sp>
      <p:pic>
        <p:nvPicPr>
          <p:cNvPr id="2050" name="Picture 2"/>
          <p:cNvPicPr>
            <a:picLocks noChangeAspect="1" noChangeArrowheads="1"/>
          </p:cNvPicPr>
          <p:nvPr/>
        </p:nvPicPr>
        <p:blipFill>
          <a:blip r:embed="rId2" cstate="print"/>
          <a:srcRect/>
          <a:stretch>
            <a:fillRect/>
          </a:stretch>
        </p:blipFill>
        <p:spPr bwMode="auto">
          <a:xfrm>
            <a:off x="3124200" y="3048000"/>
            <a:ext cx="2819400" cy="2609850"/>
          </a:xfrm>
          <a:prstGeom prst="rect">
            <a:avLst/>
          </a:prstGeom>
          <a:noFill/>
          <a:ln w="9525">
            <a:noFill/>
            <a:miter lim="800000"/>
            <a:headEnd/>
            <a:tailEnd/>
          </a:ln>
        </p:spPr>
      </p:pic>
      <p:pic>
        <p:nvPicPr>
          <p:cNvPr id="5" name="Picture 2"/>
          <p:cNvPicPr/>
          <p:nvPr/>
        </p:nvPicPr>
        <p:blipFill>
          <a:blip r:embed="rId3"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1828800"/>
            <a:ext cx="7467600" cy="4873752"/>
          </a:xfrm>
        </p:spPr>
        <p:txBody>
          <a:bodyPr>
            <a:normAutofit lnSpcReduction="10000"/>
          </a:bodyPr>
          <a:lstStyle/>
          <a:p>
            <a:pPr>
              <a:buNone/>
            </a:pPr>
            <a:r>
              <a:rPr lang="ro-RO" b="1" dirty="0" smtClean="0"/>
              <a:t>Documentele de autoevaluare ale instituţiei trebuie:</a:t>
            </a:r>
          </a:p>
          <a:p>
            <a:pPr algn="ctr">
              <a:buNone/>
            </a:pPr>
            <a:r>
              <a:rPr lang="ro-RO" sz="3200" b="1" dirty="0" smtClean="0"/>
              <a:t>Să fie oneste şi relevante!</a:t>
            </a:r>
          </a:p>
          <a:p>
            <a:pPr algn="ctr">
              <a:buNone/>
            </a:pPr>
            <a:endParaRPr lang="ro-RO" sz="2000" b="1" dirty="0" smtClean="0"/>
          </a:p>
          <a:p>
            <a:pPr algn="ctr">
              <a:buNone/>
            </a:pPr>
            <a:r>
              <a:rPr lang="ro-RO" b="1" i="1" dirty="0" smtClean="0"/>
              <a:t>Raportul de autoevaluare trebuie să încerce să demonstreze îndeplinirea criteriilor şi standardelor de calitate, conform legislaţiei în vigoare, dar într-o manieră sinceră şi clară, să ofere evaluatorilor externi posibilitatea de a analiza situaţia reală privind procesele desfăşurate în cadrul instituţiei şi, în particular, în cadrul programului de studii evaluat.</a:t>
            </a:r>
          </a:p>
          <a:p>
            <a:pPr algn="just">
              <a:buFontTx/>
              <a:buChar char="-"/>
            </a:pPr>
            <a:endParaRPr lang="ro-RO" b="1" dirty="0" smtClean="0"/>
          </a:p>
          <a:p>
            <a:pPr algn="just">
              <a:buNone/>
            </a:pPr>
            <a:endParaRPr lang="ro-RO" b="1" i="1" dirty="0" smtClean="0">
              <a:solidFill>
                <a:srgbClr val="002060"/>
              </a:solidFill>
            </a:endParaRPr>
          </a:p>
          <a:p>
            <a:endParaRPr lang="en-US" dirty="0"/>
          </a:p>
        </p:txBody>
      </p:sp>
      <p:pic>
        <p:nvPicPr>
          <p:cNvPr id="4"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1981200"/>
            <a:ext cx="7467600" cy="4492752"/>
          </a:xfrm>
        </p:spPr>
        <p:txBody>
          <a:bodyPr>
            <a:normAutofit fontScale="92500" lnSpcReduction="20000"/>
          </a:bodyPr>
          <a:lstStyle/>
          <a:p>
            <a:pPr>
              <a:buNone/>
            </a:pPr>
            <a:r>
              <a:rPr lang="ro-RO" b="1" dirty="0" smtClean="0"/>
              <a:t>Documentele de autoevaluare ale instituţiei trebuie:</a:t>
            </a:r>
          </a:p>
          <a:p>
            <a:pPr>
              <a:buNone/>
            </a:pPr>
            <a:endParaRPr lang="ro-RO" b="1" dirty="0" smtClean="0"/>
          </a:p>
          <a:p>
            <a:pPr algn="ctr">
              <a:buNone/>
            </a:pPr>
            <a:r>
              <a:rPr lang="ro-RO" sz="3200" b="1" dirty="0" smtClean="0"/>
              <a:t>Să fie concise</a:t>
            </a:r>
          </a:p>
          <a:p>
            <a:pPr algn="just">
              <a:buNone/>
            </a:pPr>
            <a:endParaRPr lang="ro-RO" sz="1200" b="1" dirty="0" smtClean="0">
              <a:solidFill>
                <a:srgbClr val="002060"/>
              </a:solidFill>
            </a:endParaRPr>
          </a:p>
          <a:p>
            <a:pPr algn="just">
              <a:buNone/>
            </a:pPr>
            <a:r>
              <a:rPr lang="ro-RO" b="1" i="1" dirty="0" smtClean="0"/>
              <a:t>	În cadrul documentelor de autoevaluare a fiecărui program de studii, accentul trebuie să cadă pe evaluarea rezultatelor studenţilor, pe analiza facilităţilor de studiu oferite studenţilor. Descrierea programului trebuie să se limiteze la minimul necesar pentru a facilita înţelegerea de către echipa de evaluatori externi a calităţii şi eficacităţii experienţei proprii de autoevaluare</a:t>
            </a:r>
          </a:p>
          <a:p>
            <a:pPr algn="just">
              <a:buNone/>
            </a:pPr>
            <a:endParaRPr lang="ro-RO" b="1" i="1" dirty="0" smtClean="0"/>
          </a:p>
          <a:p>
            <a:endParaRPr lang="en-US" dirty="0"/>
          </a:p>
        </p:txBody>
      </p:sp>
      <p:pic>
        <p:nvPicPr>
          <p:cNvPr id="4"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76200"/>
            <a:ext cx="9144000" cy="11430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3" name="Content Placeholder 2"/>
          <p:cNvSpPr>
            <a:spLocks noGrp="1"/>
          </p:cNvSpPr>
          <p:nvPr>
            <p:ph sz="quarter" idx="1"/>
          </p:nvPr>
        </p:nvSpPr>
        <p:spPr>
          <a:xfrm>
            <a:off x="457200" y="1905000"/>
            <a:ext cx="7467600" cy="4568952"/>
          </a:xfrm>
        </p:spPr>
        <p:txBody>
          <a:bodyPr>
            <a:normAutofit fontScale="92500" lnSpcReduction="10000"/>
          </a:bodyPr>
          <a:lstStyle/>
          <a:p>
            <a:pPr>
              <a:buNone/>
            </a:pPr>
            <a:r>
              <a:rPr lang="ro-RO" b="1" dirty="0" smtClean="0"/>
              <a:t>Documentele de autoevaluare ale instituţiei trebuie:</a:t>
            </a:r>
          </a:p>
          <a:p>
            <a:pPr>
              <a:buNone/>
            </a:pPr>
            <a:endParaRPr lang="ro-RO" b="1" dirty="0" smtClean="0"/>
          </a:p>
          <a:p>
            <a:pPr algn="ctr">
              <a:buNone/>
            </a:pPr>
            <a:r>
              <a:rPr lang="ro-RO" sz="3200" b="1" dirty="0" smtClean="0"/>
              <a:t>Să fie argumentate prin documente anexate, accesibile echipei de evaluare</a:t>
            </a:r>
          </a:p>
          <a:p>
            <a:pPr algn="just">
              <a:buNone/>
            </a:pPr>
            <a:endParaRPr lang="ro-RO" sz="1200" b="1" dirty="0" smtClean="0">
              <a:solidFill>
                <a:srgbClr val="002060"/>
              </a:solidFill>
            </a:endParaRPr>
          </a:p>
          <a:p>
            <a:pPr algn="just">
              <a:buNone/>
            </a:pPr>
            <a:r>
              <a:rPr lang="ro-RO" b="1" i="1" dirty="0" smtClean="0"/>
              <a:t>	Fiecare menţiune din cadrul raportului trebuie să fie susţinută de documente justificative anexate acestuia. Ele trebuie prezentate echipei de evaluare în avans (odată cu raportul de autoevaluare, nu la momentul vizitei)</a:t>
            </a:r>
          </a:p>
          <a:p>
            <a:endParaRPr lang="en-US" dirty="0"/>
          </a:p>
        </p:txBody>
      </p:sp>
      <p:pic>
        <p:nvPicPr>
          <p:cNvPr id="4"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457200" y="1981200"/>
            <a:ext cx="7620000" cy="4765675"/>
          </a:xfrm>
          <a:prstGeom prst="rect">
            <a:avLst/>
          </a:prstGeom>
          <a:noFill/>
          <a:ln w="9525">
            <a:noFill/>
            <a:miter lim="800000"/>
            <a:headEnd/>
            <a:tailEnd/>
          </a:ln>
        </p:spPr>
      </p:pic>
      <p:pic>
        <p:nvPicPr>
          <p:cNvPr id="4" name="Picture 2"/>
          <p:cNvPicPr/>
          <p:nvPr/>
        </p:nvPicPr>
        <p:blipFill>
          <a:blip r:embed="rId3"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467600" cy="1143000"/>
          </a:xfrm>
        </p:spPr>
        <p:txBody>
          <a:bodyPr>
            <a:normAutofit/>
          </a:bodyPr>
          <a:lstStyle/>
          <a:p>
            <a:pPr algn="ctr"/>
            <a:r>
              <a:rPr lang="en-US" sz="2400" b="1" dirty="0" err="1" smtClean="0"/>
              <a:t>Agen</a:t>
            </a:r>
            <a:r>
              <a:rPr lang="ro-RO" sz="2400" b="1" dirty="0" smtClean="0"/>
              <a:t>ţia română de asigurare a calităţii în învăţământul superior</a:t>
            </a:r>
            <a:endParaRPr lang="en-US" sz="2400" b="1" dirty="0"/>
          </a:p>
        </p:txBody>
      </p:sp>
      <p:sp>
        <p:nvSpPr>
          <p:cNvPr id="4" name="Content Placeholder 3"/>
          <p:cNvSpPr>
            <a:spLocks noGrp="1"/>
          </p:cNvSpPr>
          <p:nvPr>
            <p:ph sz="quarter" idx="1"/>
          </p:nvPr>
        </p:nvSpPr>
        <p:spPr>
          <a:xfrm>
            <a:off x="457200" y="1905000"/>
            <a:ext cx="7467600" cy="4568952"/>
          </a:xfrm>
        </p:spPr>
        <p:txBody>
          <a:bodyPr>
            <a:normAutofit fontScale="70000" lnSpcReduction="20000"/>
          </a:bodyPr>
          <a:lstStyle/>
          <a:p>
            <a:pPr algn="ctr"/>
            <a:r>
              <a:rPr lang="en-US" sz="3000" b="1" dirty="0" smtClean="0"/>
              <a:t>EXEMPLU:</a:t>
            </a:r>
          </a:p>
          <a:p>
            <a:pPr>
              <a:buNone/>
            </a:pPr>
            <a:r>
              <a:rPr lang="ro-RO" sz="2600" b="1" dirty="0" smtClean="0"/>
              <a:t>	B 2.5  Conţinutul Planurilor de învăţământ  asigură pregătirea profesională şi intrarea pe piaţa muncii după ciclul respectiv de studii</a:t>
            </a:r>
            <a:endParaRPr lang="en-US" sz="2600" b="1" dirty="0" smtClean="0"/>
          </a:p>
          <a:p>
            <a:pPr>
              <a:buNone/>
            </a:pPr>
            <a:r>
              <a:rPr lang="ro-RO" b="1" dirty="0" err="1" smtClean="0"/>
              <a:t>A</a:t>
            </a:r>
            <a:r>
              <a:rPr lang="en-US" b="1" dirty="0" smtClean="0"/>
              <a:t>NEXE</a:t>
            </a:r>
            <a:r>
              <a:rPr lang="ro-RO" b="1" dirty="0" smtClean="0"/>
              <a:t>: 	</a:t>
            </a:r>
            <a:r>
              <a:rPr lang="ro-RO" b="1" i="1" dirty="0" smtClean="0"/>
              <a:t>Planul de învăţământ</a:t>
            </a:r>
          </a:p>
          <a:p>
            <a:pPr>
              <a:buNone/>
            </a:pPr>
            <a:r>
              <a:rPr lang="ro-RO" b="1" i="1" dirty="0" smtClean="0"/>
              <a:t>			Fişele disciplinelor – ar trebui să conţină şi: competenţele urmărite conform fişei din Cadrul Naţional al Calificărilor, bibliografia  actualizată etc.</a:t>
            </a:r>
          </a:p>
          <a:p>
            <a:pPr>
              <a:buNone/>
            </a:pPr>
            <a:r>
              <a:rPr lang="ro-RO" b="1" i="1" dirty="0" smtClean="0"/>
              <a:t>			Documente privind inserţia pe piaţa muncii în domeniu</a:t>
            </a:r>
          </a:p>
          <a:p>
            <a:pPr>
              <a:buNone/>
            </a:pPr>
            <a:r>
              <a:rPr lang="ro-RO" b="1" i="1" dirty="0" smtClean="0"/>
              <a:t>			Chestionare aplicate absolvenţilor şi angajatorilor</a:t>
            </a:r>
          </a:p>
          <a:p>
            <a:pPr>
              <a:buNone/>
            </a:pPr>
            <a:r>
              <a:rPr lang="ro-RO" b="1" i="1" dirty="0" smtClean="0"/>
              <a:t>			Documente privind evaluarea internă permanentă a programului (Comisia de curricula, Comisia de Asigurarea Calităţii la nivelul facultăţii etc.)</a:t>
            </a:r>
          </a:p>
          <a:p>
            <a:pPr>
              <a:buNone/>
            </a:pPr>
            <a:r>
              <a:rPr lang="ro-RO" b="1" dirty="0" smtClean="0"/>
              <a:t>			</a:t>
            </a:r>
            <a:r>
              <a:rPr lang="ro-RO" b="1" i="1" dirty="0" smtClean="0"/>
              <a:t>Documente privind desfăşurarea activităţilor de practică</a:t>
            </a:r>
            <a:r>
              <a:rPr lang="ro-RO" b="1" dirty="0" smtClean="0"/>
              <a:t>	</a:t>
            </a:r>
            <a:endParaRPr lang="en-US" dirty="0"/>
          </a:p>
        </p:txBody>
      </p:sp>
      <p:pic>
        <p:nvPicPr>
          <p:cNvPr id="5" name="Picture 2"/>
          <p:cNvPicPr/>
          <p:nvPr/>
        </p:nvPicPr>
        <p:blipFill>
          <a:blip r:embed="rId2" cstate="print">
            <a:extLst>
              <a:ext uri="{28A0092B-C50C-407E-A947-70E740481C1C}">
                <a14:useLocalDpi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xmlns:lc="http://schemas.openxmlformats.org/drawingml/2006/lockedCanvas" val="0"/>
              </a:ext>
            </a:extLst>
          </a:blip>
          <a:stretch>
            <a:fillRect/>
          </a:stretch>
        </p:blipFill>
        <p:spPr>
          <a:xfrm>
            <a:off x="0" y="0"/>
            <a:ext cx="9144000" cy="11430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158</TotalTime>
  <Words>641</Words>
  <Application>Microsoft Office PowerPoint</Application>
  <PresentationFormat>On-screen Show (4:3)</PresentationFormat>
  <Paragraphs>92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Oriel</vt:lpstr>
      <vt:lpstr> Agenţia română de asigurare a calităţii în învăţământul superior    </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lpstr>Agenţia română de asigurare a calităţii în învăţământul superior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Agenţia română de asigurare a calităţii în învăţământul superior  Proiect: ......</dc:title>
  <dc:creator>Oana Sarbu</dc:creator>
  <cp:lastModifiedBy>radu.damian</cp:lastModifiedBy>
  <cp:revision>39</cp:revision>
  <dcterms:created xsi:type="dcterms:W3CDTF">2014-02-18T07:50:41Z</dcterms:created>
  <dcterms:modified xsi:type="dcterms:W3CDTF">2015-05-27T09:39:28Z</dcterms:modified>
</cp:coreProperties>
</file>