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6"/>
  </p:handout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80" r:id="rId18"/>
    <p:sldId id="272" r:id="rId19"/>
    <p:sldId id="273" r:id="rId20"/>
    <p:sldId id="274" r:id="rId21"/>
    <p:sldId id="276" r:id="rId22"/>
    <p:sldId id="278" r:id="rId23"/>
    <p:sldId id="277" r:id="rId24"/>
    <p:sldId id="279" r:id="rId25"/>
  </p:sldIdLst>
  <p:sldSz cx="9144000" cy="6858000" type="screen4x3"/>
  <p:notesSz cx="6797675" cy="9926638"/>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83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49466EB-9862-4E27-95E9-93AEE55CD69E}" type="datetimeFigureOut">
              <a:rPr lang="ro-RO" smtClean="0"/>
              <a:pPr/>
              <a:t>19.05.2015</a:t>
            </a:fld>
            <a:endParaRPr lang="ro-RO"/>
          </a:p>
        </p:txBody>
      </p:sp>
      <p:sp>
        <p:nvSpPr>
          <p:cNvPr id="4" name="Substituent subsol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ro-RO"/>
          </a:p>
        </p:txBody>
      </p:sp>
      <p:sp>
        <p:nvSpPr>
          <p:cNvPr id="5" name="Substituent număr diapozitiv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73DC29D-DD7B-46AE-90EB-02A20E60B583}" type="slidenum">
              <a:rPr lang="ro-RO" smtClean="0"/>
              <a:pPr/>
              <a:t>‹#›</a:t>
            </a:fld>
            <a:endParaRPr lang="ro-RO"/>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10" name="Triunghi drep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u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o-RO" smtClean="0"/>
              <a:t>Faceți clic pentru a edita stilul de titlu Coordonator</a:t>
            </a:r>
            <a:endParaRPr kumimoji="0" lang="en-US"/>
          </a:p>
        </p:txBody>
      </p:sp>
      <p:sp>
        <p:nvSpPr>
          <p:cNvPr id="17" name="Subtitlu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Faceți clic pentru editarea stilului de subtitlu al coordonatorului</a:t>
            </a:r>
            <a:endParaRPr kumimoji="0" lang="en-US"/>
          </a:p>
        </p:txBody>
      </p:sp>
      <p:grpSp>
        <p:nvGrpSpPr>
          <p:cNvPr id="2" name="Grupare 1"/>
          <p:cNvGrpSpPr/>
          <p:nvPr/>
        </p:nvGrpSpPr>
        <p:grpSpPr>
          <a:xfrm>
            <a:off x="-3765" y="4953000"/>
            <a:ext cx="9147765" cy="1912088"/>
            <a:chOff x="-3765" y="4832896"/>
            <a:chExt cx="9147765" cy="2032192"/>
          </a:xfrm>
        </p:grpSpPr>
        <p:sp>
          <p:nvSpPr>
            <p:cNvPr id="7" name="Formă liberă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ă liberă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ă liberă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ector drep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ubstituent dată 29"/>
          <p:cNvSpPr>
            <a:spLocks noGrp="1"/>
          </p:cNvSpPr>
          <p:nvPr>
            <p:ph type="dt" sz="half" idx="10"/>
          </p:nvPr>
        </p:nvSpPr>
        <p:spPr/>
        <p:txBody>
          <a:bodyPr/>
          <a:lstStyle>
            <a:lvl1pPr>
              <a:defRPr>
                <a:solidFill>
                  <a:srgbClr val="FFFFFF"/>
                </a:solidFill>
              </a:defRPr>
            </a:lvl1pPr>
            <a:extLst/>
          </a:lstStyle>
          <a:p>
            <a:fld id="{885D555B-65BF-4AD8-A755-2CCDDA7A822B}" type="datetimeFigureOut">
              <a:rPr lang="ro-RO" smtClean="0"/>
              <a:pPr/>
              <a:t>19.05.2015</a:t>
            </a:fld>
            <a:endParaRPr lang="ro-RO"/>
          </a:p>
        </p:txBody>
      </p:sp>
      <p:sp>
        <p:nvSpPr>
          <p:cNvPr id="19" name="Substituent subsol 18"/>
          <p:cNvSpPr>
            <a:spLocks noGrp="1"/>
          </p:cNvSpPr>
          <p:nvPr>
            <p:ph type="ftr" sz="quarter" idx="11"/>
          </p:nvPr>
        </p:nvSpPr>
        <p:spPr/>
        <p:txBody>
          <a:bodyPr/>
          <a:lstStyle>
            <a:lvl1pPr>
              <a:defRPr>
                <a:solidFill>
                  <a:schemeClr val="accent1">
                    <a:tint val="20000"/>
                  </a:schemeClr>
                </a:solidFill>
              </a:defRPr>
            </a:lvl1pPr>
            <a:extLst/>
          </a:lstStyle>
          <a:p>
            <a:endParaRPr lang="ro-RO"/>
          </a:p>
        </p:txBody>
      </p:sp>
      <p:sp>
        <p:nvSpPr>
          <p:cNvPr id="27" name="Substituent număr diapozitiv 26"/>
          <p:cNvSpPr>
            <a:spLocks noGrp="1"/>
          </p:cNvSpPr>
          <p:nvPr>
            <p:ph type="sldNum" sz="quarter" idx="12"/>
          </p:nvPr>
        </p:nvSpPr>
        <p:spPr/>
        <p:txBody>
          <a:bodyPr/>
          <a:lstStyle>
            <a:lvl1pPr>
              <a:defRPr>
                <a:solidFill>
                  <a:srgbClr val="FFFFFF"/>
                </a:solidFill>
              </a:defRPr>
            </a:lvl1pPr>
            <a:extLst/>
          </a:lstStyle>
          <a:p>
            <a:fld id="{639F1D4A-91CB-4772-8767-2EE2E633C54C}"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885D555B-65BF-4AD8-A755-2CCDDA7A822B}" type="datetimeFigureOut">
              <a:rPr lang="ro-RO" smtClean="0"/>
              <a:pPr/>
              <a:t>19.05.2015</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639F1D4A-91CB-4772-8767-2EE2E633C54C}"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844013" y="274640"/>
            <a:ext cx="1777470" cy="5592761"/>
          </a:xfrm>
        </p:spPr>
        <p:txBody>
          <a:bodyPr vert="eaVert"/>
          <a:lstStyle>
            <a:extLst/>
          </a:lstStyle>
          <a:p>
            <a:r>
              <a:rPr kumimoji="0" lang="ro-RO" smtClean="0"/>
              <a:t>Faceți clic pentru a edita stilul de titlu Coordonator</a:t>
            </a:r>
            <a:endParaRPr kumimoji="0" lang="en-US"/>
          </a:p>
        </p:txBody>
      </p:sp>
      <p:sp>
        <p:nvSpPr>
          <p:cNvPr id="3" name="Substituent text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885D555B-65BF-4AD8-A755-2CCDDA7A822B}" type="datetimeFigureOut">
              <a:rPr lang="ro-RO" smtClean="0"/>
              <a:pPr/>
              <a:t>19.05.2015</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639F1D4A-91CB-4772-8767-2EE2E633C54C}"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3" name="Substituent conținut 2"/>
          <p:cNvSpPr>
            <a:spLocks noGrp="1"/>
          </p:cNvSpPr>
          <p:nvPr>
            <p:ph idx="1"/>
          </p:nvPr>
        </p:nvSpPr>
        <p:spPr/>
        <p:txBody>
          <a:bodyPr/>
          <a:lstStyle>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885D555B-65BF-4AD8-A755-2CCDDA7A822B}" type="datetimeFigureOut">
              <a:rPr lang="ro-RO" smtClean="0"/>
              <a:pPr/>
              <a:t>19.05.2015</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639F1D4A-91CB-4772-8767-2EE2E633C54C}" type="slidenum">
              <a:rPr lang="ro-RO" smtClean="0"/>
              <a:pPr/>
              <a:t>‹#›</a:t>
            </a:fld>
            <a:endParaRPr lang="ro-RO"/>
          </a:p>
        </p:txBody>
      </p:sp>
      <p:sp>
        <p:nvSpPr>
          <p:cNvPr id="7" name="Titlu 6"/>
          <p:cNvSpPr>
            <a:spLocks noGrp="1"/>
          </p:cNvSpPr>
          <p:nvPr>
            <p:ph type="title"/>
          </p:nvPr>
        </p:nvSpPr>
        <p:spPr/>
        <p:txBody>
          <a:bodyPr rtlCol="0"/>
          <a:lstStyle>
            <a:extLst/>
          </a:lstStyle>
          <a:p>
            <a:r>
              <a:rPr kumimoji="0" lang="ro-RO" smtClean="0"/>
              <a:t>Faceți clic pentru a edita stilul de titlu Coordonator</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bg>
      <p:bgRef idx="1002">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Faceți clic pentru a edita stilurile de text Coordonator</a:t>
            </a:r>
          </a:p>
        </p:txBody>
      </p:sp>
      <p:sp>
        <p:nvSpPr>
          <p:cNvPr id="4" name="Substituent dată 3"/>
          <p:cNvSpPr>
            <a:spLocks noGrp="1"/>
          </p:cNvSpPr>
          <p:nvPr>
            <p:ph type="dt" sz="half" idx="10"/>
          </p:nvPr>
        </p:nvSpPr>
        <p:spPr/>
        <p:txBody>
          <a:bodyPr/>
          <a:lstStyle>
            <a:extLst/>
          </a:lstStyle>
          <a:p>
            <a:fld id="{885D555B-65BF-4AD8-A755-2CCDDA7A822B}" type="datetimeFigureOut">
              <a:rPr lang="ro-RO" smtClean="0"/>
              <a:pPr/>
              <a:t>19.05.2015</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639F1D4A-91CB-4772-8767-2EE2E633C54C}" type="slidenum">
              <a:rPr lang="ro-RO" smtClean="0"/>
              <a:pPr/>
              <a:t>‹#›</a:t>
            </a:fld>
            <a:endParaRPr lang="ro-RO"/>
          </a:p>
        </p:txBody>
      </p:sp>
      <p:sp>
        <p:nvSpPr>
          <p:cNvPr id="7" name="În zigzag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În zigzag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bg>
      <p:bgRef idx="1002">
        <a:schemeClr val="bg1"/>
      </p:bgRef>
    </p:bg>
    <p:spTree>
      <p:nvGrpSpPr>
        <p:cNvPr id="1" name=""/>
        <p:cNvGrpSpPr/>
        <p:nvPr/>
      </p:nvGrpSpPr>
      <p:grpSpPr>
        <a:xfrm>
          <a:off x="0" y="0"/>
          <a:ext cx="0" cy="0"/>
          <a:chOff x="0" y="0"/>
          <a:chExt cx="0" cy="0"/>
        </a:xfrm>
      </p:grpSpPr>
      <p:sp>
        <p:nvSpPr>
          <p:cNvPr id="3" name="Substituent conținut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885D555B-65BF-4AD8-A755-2CCDDA7A822B}" type="datetimeFigureOut">
              <a:rPr lang="ro-RO" smtClean="0"/>
              <a:pPr/>
              <a:t>19.05.2015</a:t>
            </a:fld>
            <a:endParaRPr lang="ro-RO"/>
          </a:p>
        </p:txBody>
      </p:sp>
      <p:sp>
        <p:nvSpPr>
          <p:cNvPr id="6" name="Substituent subsol 5"/>
          <p:cNvSpPr>
            <a:spLocks noGrp="1"/>
          </p:cNvSpPr>
          <p:nvPr>
            <p:ph type="ftr" sz="quarter" idx="11"/>
          </p:nvPr>
        </p:nvSpPr>
        <p:spPr/>
        <p:txBody>
          <a:bodyPr/>
          <a:lstStyle>
            <a:extLst/>
          </a:lstStyle>
          <a:p>
            <a:endParaRPr lang="ro-RO"/>
          </a:p>
        </p:txBody>
      </p:sp>
      <p:sp>
        <p:nvSpPr>
          <p:cNvPr id="7" name="Substituent număr diapozitiv 6"/>
          <p:cNvSpPr>
            <a:spLocks noGrp="1"/>
          </p:cNvSpPr>
          <p:nvPr>
            <p:ph type="sldNum" sz="quarter" idx="12"/>
          </p:nvPr>
        </p:nvSpPr>
        <p:spPr/>
        <p:txBody>
          <a:bodyPr/>
          <a:lstStyle>
            <a:extLst/>
          </a:lstStyle>
          <a:p>
            <a:fld id="{639F1D4A-91CB-4772-8767-2EE2E633C54C}" type="slidenum">
              <a:rPr lang="ro-RO" smtClean="0"/>
              <a:pPr/>
              <a:t>‹#›</a:t>
            </a:fld>
            <a:endParaRPr lang="ro-RO"/>
          </a:p>
        </p:txBody>
      </p:sp>
      <p:sp>
        <p:nvSpPr>
          <p:cNvPr id="8" name="Titlu 7"/>
          <p:cNvSpPr>
            <a:spLocks noGrp="1"/>
          </p:cNvSpPr>
          <p:nvPr>
            <p:ph type="title"/>
          </p:nvPr>
        </p:nvSpPr>
        <p:spPr/>
        <p:txBody>
          <a:bodyPr rtlCol="0"/>
          <a:lstStyle>
            <a:extLst/>
          </a:lstStyle>
          <a:p>
            <a:r>
              <a:rPr kumimoji="0" lang="ro-RO" smtClean="0"/>
              <a:t>Faceți clic pentru a edita stilul de titlu Coordonator</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ție">
    <p:bg>
      <p:bgRef idx="1003">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8229600" cy="1143000"/>
          </a:xfrm>
        </p:spPr>
        <p:txBody>
          <a:bodyPr anchor="ctr"/>
          <a:lstStyle>
            <a:lvl1pPr>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4" name="Substituent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Faceți clic pentru a edita stilurile de text Coordonator</a:t>
            </a:r>
          </a:p>
        </p:txBody>
      </p:sp>
      <p:sp>
        <p:nvSpPr>
          <p:cNvPr id="5" name="Substituent conținut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885D555B-65BF-4AD8-A755-2CCDDA7A822B}" type="datetimeFigureOut">
              <a:rPr lang="ro-RO" smtClean="0"/>
              <a:pPr/>
              <a:t>19.05.2015</a:t>
            </a:fld>
            <a:endParaRPr lang="ro-RO"/>
          </a:p>
        </p:txBody>
      </p:sp>
      <p:sp>
        <p:nvSpPr>
          <p:cNvPr id="8" name="Substituent subsol 7"/>
          <p:cNvSpPr>
            <a:spLocks noGrp="1"/>
          </p:cNvSpPr>
          <p:nvPr>
            <p:ph type="ftr" sz="quarter" idx="11"/>
          </p:nvPr>
        </p:nvSpPr>
        <p:spPr/>
        <p:txBody>
          <a:bodyPr/>
          <a:lstStyle>
            <a:extLst/>
          </a:lstStyle>
          <a:p>
            <a:endParaRPr lang="ro-RO"/>
          </a:p>
        </p:txBody>
      </p:sp>
      <p:sp>
        <p:nvSpPr>
          <p:cNvPr id="9" name="Substituent număr diapozitiv 8"/>
          <p:cNvSpPr>
            <a:spLocks noGrp="1"/>
          </p:cNvSpPr>
          <p:nvPr>
            <p:ph type="sldNum" sz="quarter" idx="12"/>
          </p:nvPr>
        </p:nvSpPr>
        <p:spPr/>
        <p:txBody>
          <a:bodyPr/>
          <a:lstStyle>
            <a:extLst/>
          </a:lstStyle>
          <a:p>
            <a:fld id="{639F1D4A-91CB-4772-8767-2EE2E633C54C}"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bg>
      <p:bgRef idx="1002">
        <a:schemeClr val="bg1"/>
      </p:bgRef>
    </p:bg>
    <p:spTree>
      <p:nvGrpSpPr>
        <p:cNvPr id="1" name=""/>
        <p:cNvGrpSpPr/>
        <p:nvPr/>
      </p:nvGrpSpPr>
      <p:grpSpPr>
        <a:xfrm>
          <a:off x="0" y="0"/>
          <a:ext cx="0" cy="0"/>
          <a:chOff x="0" y="0"/>
          <a:chExt cx="0" cy="0"/>
        </a:xfrm>
      </p:grpSpPr>
      <p:sp>
        <p:nvSpPr>
          <p:cNvPr id="3" name="Substituent dată 2"/>
          <p:cNvSpPr>
            <a:spLocks noGrp="1"/>
          </p:cNvSpPr>
          <p:nvPr>
            <p:ph type="dt" sz="half" idx="10"/>
          </p:nvPr>
        </p:nvSpPr>
        <p:spPr/>
        <p:txBody>
          <a:bodyPr/>
          <a:lstStyle>
            <a:extLst/>
          </a:lstStyle>
          <a:p>
            <a:fld id="{885D555B-65BF-4AD8-A755-2CCDDA7A822B}" type="datetimeFigureOut">
              <a:rPr lang="ro-RO" smtClean="0"/>
              <a:pPr/>
              <a:t>19.05.2015</a:t>
            </a:fld>
            <a:endParaRPr lang="ro-RO"/>
          </a:p>
        </p:txBody>
      </p:sp>
      <p:sp>
        <p:nvSpPr>
          <p:cNvPr id="4" name="Substituent subsol 3"/>
          <p:cNvSpPr>
            <a:spLocks noGrp="1"/>
          </p:cNvSpPr>
          <p:nvPr>
            <p:ph type="ftr" sz="quarter" idx="11"/>
          </p:nvPr>
        </p:nvSpPr>
        <p:spPr/>
        <p:txBody>
          <a:bodyPr/>
          <a:lstStyle>
            <a:extLst/>
          </a:lstStyle>
          <a:p>
            <a:endParaRPr lang="ro-RO"/>
          </a:p>
        </p:txBody>
      </p:sp>
      <p:sp>
        <p:nvSpPr>
          <p:cNvPr id="5" name="Substituent număr diapozitiv 4"/>
          <p:cNvSpPr>
            <a:spLocks noGrp="1"/>
          </p:cNvSpPr>
          <p:nvPr>
            <p:ph type="sldNum" sz="quarter" idx="12"/>
          </p:nvPr>
        </p:nvSpPr>
        <p:spPr/>
        <p:txBody>
          <a:bodyPr/>
          <a:lstStyle>
            <a:extLst/>
          </a:lstStyle>
          <a:p>
            <a:fld id="{639F1D4A-91CB-4772-8767-2EE2E633C54C}" type="slidenum">
              <a:rPr lang="ro-RO" smtClean="0"/>
              <a:pPr/>
              <a:t>‹#›</a:t>
            </a:fld>
            <a:endParaRPr lang="ro-RO"/>
          </a:p>
        </p:txBody>
      </p:sp>
      <p:sp>
        <p:nvSpPr>
          <p:cNvPr id="6" name="Titlu 5"/>
          <p:cNvSpPr>
            <a:spLocks noGrp="1"/>
          </p:cNvSpPr>
          <p:nvPr>
            <p:ph type="title"/>
          </p:nvPr>
        </p:nvSpPr>
        <p:spPr/>
        <p:txBody>
          <a:bodyPr rtlCol="0"/>
          <a:lstStyle>
            <a:extLst/>
          </a:lstStyle>
          <a:p>
            <a:r>
              <a:rPr kumimoji="0" lang="ro-RO" smtClean="0"/>
              <a:t>Faceți clic pentru a edita stilul de titlu Coordonator</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extLst/>
          </a:lstStyle>
          <a:p>
            <a:fld id="{885D555B-65BF-4AD8-A755-2CCDDA7A822B}" type="datetimeFigureOut">
              <a:rPr lang="ro-RO" smtClean="0"/>
              <a:pPr/>
              <a:t>19.05.2015</a:t>
            </a:fld>
            <a:endParaRPr lang="ro-RO"/>
          </a:p>
        </p:txBody>
      </p:sp>
      <p:sp>
        <p:nvSpPr>
          <p:cNvPr id="3" name="Substituent subsol 2"/>
          <p:cNvSpPr>
            <a:spLocks noGrp="1"/>
          </p:cNvSpPr>
          <p:nvPr>
            <p:ph type="ftr" sz="quarter" idx="11"/>
          </p:nvPr>
        </p:nvSpPr>
        <p:spPr/>
        <p:txBody>
          <a:bodyPr/>
          <a:lstStyle>
            <a:extLst/>
          </a:lstStyle>
          <a:p>
            <a:endParaRPr lang="ro-RO"/>
          </a:p>
        </p:txBody>
      </p:sp>
      <p:sp>
        <p:nvSpPr>
          <p:cNvPr id="4" name="Substituent număr diapozitiv 3"/>
          <p:cNvSpPr>
            <a:spLocks noGrp="1"/>
          </p:cNvSpPr>
          <p:nvPr>
            <p:ph type="sldNum" sz="quarter" idx="12"/>
          </p:nvPr>
        </p:nvSpPr>
        <p:spPr/>
        <p:txBody>
          <a:bodyPr/>
          <a:lstStyle>
            <a:extLst/>
          </a:lstStyle>
          <a:p>
            <a:fld id="{639F1D4A-91CB-4772-8767-2EE2E633C54C}"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ținut cu legendă">
    <p:bg>
      <p:bgRef idx="1003">
        <a:schemeClr val="bg1"/>
      </p:bgRef>
    </p:bg>
    <p:spTree>
      <p:nvGrpSpPr>
        <p:cNvPr id="1" name=""/>
        <p:cNvGrpSpPr/>
        <p:nvPr/>
      </p:nvGrpSpPr>
      <p:grpSpPr>
        <a:xfrm>
          <a:off x="0" y="0"/>
          <a:ext cx="0" cy="0"/>
          <a:chOff x="0" y="0"/>
          <a:chExt cx="0" cy="0"/>
        </a:xfrm>
      </p:grpSpPr>
      <p:sp>
        <p:nvSpPr>
          <p:cNvPr id="2" name="Titlu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o-RO" smtClean="0"/>
              <a:t>Faceți clic pentru a edita stilul de titlu Coordonator</a:t>
            </a:r>
            <a:endParaRPr kumimoji="0" lang="en-US"/>
          </a:p>
        </p:txBody>
      </p:sp>
      <p:sp>
        <p:nvSpPr>
          <p:cNvPr id="3" name="Substituent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o-RO" smtClean="0"/>
              <a:t>Faceți clic pentru a edita stilurile de text Coordonator</a:t>
            </a:r>
          </a:p>
        </p:txBody>
      </p:sp>
      <p:sp>
        <p:nvSpPr>
          <p:cNvPr id="4" name="Substituent conținut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o-RO" smtClean="0"/>
              <a:t>Faceți clic pentru a edita stilurile de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a:xfrm>
            <a:off x="6727032" y="6407944"/>
            <a:ext cx="1920240" cy="365760"/>
          </a:xfrm>
        </p:spPr>
        <p:txBody>
          <a:bodyPr/>
          <a:lstStyle>
            <a:extLst/>
          </a:lstStyle>
          <a:p>
            <a:fld id="{885D555B-65BF-4AD8-A755-2CCDDA7A822B}" type="datetimeFigureOut">
              <a:rPr lang="ro-RO" smtClean="0"/>
              <a:pPr/>
              <a:t>19.05.2015</a:t>
            </a:fld>
            <a:endParaRPr lang="ro-RO"/>
          </a:p>
        </p:txBody>
      </p:sp>
      <p:sp>
        <p:nvSpPr>
          <p:cNvPr id="6" name="Substituent subsol 5"/>
          <p:cNvSpPr>
            <a:spLocks noGrp="1"/>
          </p:cNvSpPr>
          <p:nvPr>
            <p:ph type="ftr" sz="quarter" idx="11"/>
          </p:nvPr>
        </p:nvSpPr>
        <p:spPr/>
        <p:txBody>
          <a:bodyPr/>
          <a:lstStyle>
            <a:extLst/>
          </a:lstStyle>
          <a:p>
            <a:endParaRPr lang="ro-RO"/>
          </a:p>
        </p:txBody>
      </p:sp>
      <p:sp>
        <p:nvSpPr>
          <p:cNvPr id="7" name="Substituent număr diapozitiv 6"/>
          <p:cNvSpPr>
            <a:spLocks noGrp="1"/>
          </p:cNvSpPr>
          <p:nvPr>
            <p:ph type="sldNum" sz="quarter" idx="12"/>
          </p:nvPr>
        </p:nvSpPr>
        <p:spPr/>
        <p:txBody>
          <a:bodyPr/>
          <a:lstStyle>
            <a:extLst/>
          </a:lstStyle>
          <a:p>
            <a:fld id="{639F1D4A-91CB-4772-8767-2EE2E633C54C}"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bg>
      <p:bgRef idx="1002">
        <a:schemeClr val="bg1"/>
      </p:bgRef>
    </p:bg>
    <p:spTree>
      <p:nvGrpSpPr>
        <p:cNvPr id="1" name=""/>
        <p:cNvGrpSpPr/>
        <p:nvPr/>
      </p:nvGrpSpPr>
      <p:grpSpPr>
        <a:xfrm>
          <a:off x="0" y="0"/>
          <a:ext cx="0" cy="0"/>
          <a:chOff x="0" y="0"/>
          <a:chExt cx="0" cy="0"/>
        </a:xfrm>
      </p:grpSpPr>
      <p:sp>
        <p:nvSpPr>
          <p:cNvPr id="4" name="Substituent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o-RO" smtClean="0"/>
              <a:t>Faceți clic pentru a edita stilurile de text Coordonator</a:t>
            </a:r>
          </a:p>
        </p:txBody>
      </p:sp>
      <p:sp>
        <p:nvSpPr>
          <p:cNvPr id="3" name="Substituent i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o-RO" smtClean="0"/>
              <a:t>Faceți clic pe pictogramă pentru a adăuga o imagine</a:t>
            </a:r>
            <a:endParaRPr kumimoji="0" lang="en-US" dirty="0"/>
          </a:p>
        </p:txBody>
      </p:sp>
      <p:sp>
        <p:nvSpPr>
          <p:cNvPr id="5" name="Substituent dată 4"/>
          <p:cNvSpPr>
            <a:spLocks noGrp="1"/>
          </p:cNvSpPr>
          <p:nvPr>
            <p:ph type="dt" sz="half" idx="10"/>
          </p:nvPr>
        </p:nvSpPr>
        <p:spPr/>
        <p:txBody>
          <a:bodyPr/>
          <a:lstStyle>
            <a:lvl1pPr>
              <a:defRPr>
                <a:solidFill>
                  <a:schemeClr val="tx1"/>
                </a:solidFill>
              </a:defRPr>
            </a:lvl1pPr>
            <a:extLst/>
          </a:lstStyle>
          <a:p>
            <a:fld id="{885D555B-65BF-4AD8-A755-2CCDDA7A822B}" type="datetimeFigureOut">
              <a:rPr lang="ro-RO" smtClean="0"/>
              <a:pPr/>
              <a:t>19.05.2015</a:t>
            </a:fld>
            <a:endParaRPr lang="ro-RO"/>
          </a:p>
        </p:txBody>
      </p:sp>
      <p:sp>
        <p:nvSpPr>
          <p:cNvPr id="6" name="Substituent subsol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o-RO"/>
          </a:p>
        </p:txBody>
      </p:sp>
      <p:sp>
        <p:nvSpPr>
          <p:cNvPr id="7" name="Substituent număr diapozitiv 6"/>
          <p:cNvSpPr>
            <a:spLocks noGrp="1"/>
          </p:cNvSpPr>
          <p:nvPr>
            <p:ph type="sldNum" sz="quarter" idx="12"/>
          </p:nvPr>
        </p:nvSpPr>
        <p:spPr/>
        <p:txBody>
          <a:bodyPr/>
          <a:lstStyle>
            <a:lvl1pPr>
              <a:defRPr>
                <a:solidFill>
                  <a:schemeClr val="tx1"/>
                </a:solidFill>
              </a:defRPr>
            </a:lvl1pPr>
            <a:extLst/>
          </a:lstStyle>
          <a:p>
            <a:fld id="{639F1D4A-91CB-4772-8767-2EE2E633C54C}" type="slidenum">
              <a:rPr lang="ro-RO" smtClean="0"/>
              <a:pPr/>
              <a:t>‹#›</a:t>
            </a:fld>
            <a:endParaRPr lang="ro-RO"/>
          </a:p>
        </p:txBody>
      </p:sp>
      <p:sp>
        <p:nvSpPr>
          <p:cNvPr id="2" name="Titlu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o-RO" smtClean="0"/>
              <a:t>Faceți clic pentru a edita stilul de titlu Coordonator</a:t>
            </a:r>
            <a:endParaRPr kumimoji="0" lang="en-US"/>
          </a:p>
        </p:txBody>
      </p:sp>
      <p:sp>
        <p:nvSpPr>
          <p:cNvPr id="8" name="Formă liberă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ă liberă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unghi drept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ector drep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În zigzag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În zigzag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ă liberă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ă liberă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unghi drept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ector drep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ubstituent titl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o-RO" smtClean="0"/>
              <a:t>Faceți clic pentru a edita stilul de titlu Coordonator</a:t>
            </a:r>
            <a:endParaRPr kumimoji="0" lang="en-US"/>
          </a:p>
        </p:txBody>
      </p:sp>
      <p:sp>
        <p:nvSpPr>
          <p:cNvPr id="30" name="Substituent tex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o-RO" smtClean="0"/>
              <a:t>Faceți clic pentru a edita stilurile de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0" name="Substituent dată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85D555B-65BF-4AD8-A755-2CCDDA7A822B}" type="datetimeFigureOut">
              <a:rPr lang="ro-RO" smtClean="0"/>
              <a:pPr/>
              <a:t>19.05.2015</a:t>
            </a:fld>
            <a:endParaRPr lang="ro-RO"/>
          </a:p>
        </p:txBody>
      </p:sp>
      <p:sp>
        <p:nvSpPr>
          <p:cNvPr id="22" name="Substituent subsol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o-RO"/>
          </a:p>
        </p:txBody>
      </p:sp>
      <p:sp>
        <p:nvSpPr>
          <p:cNvPr id="18" name="Substituent număr diapozitiv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39F1D4A-91CB-4772-8767-2EE2E633C54C}"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cristian.eni@aracis.r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fe.aracis.ro/cms/index.php?id=20" TargetMode="External"/><Relationship Id="rId2" Type="http://schemas.openxmlformats.org/officeDocument/2006/relationships/hyperlink" Target="http://pfe.aracis.ro/inscriere/login"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cristian.eni@aracis.r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fe.aracis.ro/pfemedia/aracis2/files/Instructiuni_modificare_CV.pdf" TargetMode="External"/><Relationship Id="rId2" Type="http://schemas.openxmlformats.org/officeDocument/2006/relationships/hyperlink" Target="http://pfe.aracis.ro/inscriere/inscrier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609600" y="1371600"/>
            <a:ext cx="8153400" cy="1982163"/>
          </a:xfrm>
        </p:spPr>
        <p:txBody>
          <a:bodyPr/>
          <a:lstStyle/>
          <a:p>
            <a:pPr algn="l"/>
            <a:r>
              <a:rPr lang="ro-RO" dirty="0" smtClean="0"/>
              <a:t>Platforme online utilizate de ARACIS</a:t>
            </a:r>
            <a:endParaRPr lang="ro-RO" dirty="0"/>
          </a:p>
        </p:txBody>
      </p:sp>
      <p:sp>
        <p:nvSpPr>
          <p:cNvPr id="3" name="Subtitlu 2"/>
          <p:cNvSpPr>
            <a:spLocks noGrp="1"/>
          </p:cNvSpPr>
          <p:nvPr>
            <p:ph type="subTitle" idx="1"/>
          </p:nvPr>
        </p:nvSpPr>
        <p:spPr>
          <a:xfrm>
            <a:off x="685800" y="3611606"/>
            <a:ext cx="7772400" cy="1646193"/>
          </a:xfrm>
        </p:spPr>
        <p:txBody>
          <a:bodyPr>
            <a:normAutofit fontScale="92500" lnSpcReduction="10000"/>
          </a:bodyPr>
          <a:lstStyle/>
          <a:p>
            <a:pPr algn="l"/>
            <a:r>
              <a:rPr lang="ro-RO" dirty="0" err="1" smtClean="0"/>
              <a:t>Eni</a:t>
            </a:r>
            <a:r>
              <a:rPr lang="ro-RO" dirty="0" smtClean="0"/>
              <a:t> Lucian Cristian</a:t>
            </a:r>
          </a:p>
          <a:p>
            <a:pPr algn="l"/>
            <a:r>
              <a:rPr lang="ro-RO" dirty="0" err="1" smtClean="0">
                <a:hlinkClick r:id="rId2"/>
              </a:rPr>
              <a:t>cristian.eni</a:t>
            </a:r>
            <a:r>
              <a:rPr lang="ro-RO" dirty="0" smtClean="0">
                <a:hlinkClick r:id="rId2"/>
              </a:rPr>
              <a:t>@</a:t>
            </a:r>
            <a:r>
              <a:rPr lang="ro-RO" dirty="0" err="1" smtClean="0">
                <a:hlinkClick r:id="rId2"/>
              </a:rPr>
              <a:t>aracis.ro</a:t>
            </a:r>
            <a:endParaRPr lang="ro-RO" dirty="0" smtClean="0"/>
          </a:p>
          <a:p>
            <a:pPr algn="l"/>
            <a:r>
              <a:rPr lang="ro-RO" dirty="0" smtClean="0"/>
              <a:t>Compartiment Informatizare </a:t>
            </a:r>
            <a:r>
              <a:rPr lang="ro-RO" dirty="0" smtClean="0"/>
              <a:t>ARACIS</a:t>
            </a:r>
            <a:endParaRPr lang="en-US" dirty="0" smtClean="0"/>
          </a:p>
          <a:p>
            <a:pPr algn="l"/>
            <a:r>
              <a:rPr lang="en-US" dirty="0" err="1" smtClean="0"/>
              <a:t>Bucuresti</a:t>
            </a:r>
            <a:r>
              <a:rPr lang="en-US" dirty="0" smtClean="0"/>
              <a:t>, 19 – 20 </a:t>
            </a:r>
            <a:r>
              <a:rPr lang="en-US" dirty="0" err="1" smtClean="0"/>
              <a:t>martie</a:t>
            </a:r>
            <a:r>
              <a:rPr lang="en-US" dirty="0" smtClean="0"/>
              <a:t> 2015</a:t>
            </a:r>
            <a:endParaRPr lang="ro-RO" dirty="0"/>
          </a:p>
        </p:txBody>
      </p:sp>
      <p:pic>
        <p:nvPicPr>
          <p:cNvPr id="4" name="Picture 2"/>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9660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8991600" cy="966003"/>
          </a:xfrm>
          <a:prstGeom prst="rect">
            <a:avLst/>
          </a:prstGeom>
        </p:spPr>
      </p:pic>
      <p:pic>
        <p:nvPicPr>
          <p:cNvPr id="6146" name="Picture 2" descr="C:\Users\cristian.eni\Pictures\Pas 6.png"/>
          <p:cNvPicPr>
            <a:picLocks noChangeAspect="1" noChangeArrowheads="1"/>
          </p:cNvPicPr>
          <p:nvPr/>
        </p:nvPicPr>
        <p:blipFill>
          <a:blip r:embed="rId3" cstate="print"/>
          <a:srcRect/>
          <a:stretch>
            <a:fillRect/>
          </a:stretch>
        </p:blipFill>
        <p:spPr bwMode="auto">
          <a:xfrm>
            <a:off x="0" y="857250"/>
            <a:ext cx="9144000" cy="60007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8991600" cy="966003"/>
          </a:xfrm>
          <a:prstGeom prst="rect">
            <a:avLst/>
          </a:prstGeom>
        </p:spPr>
      </p:pic>
      <p:pic>
        <p:nvPicPr>
          <p:cNvPr id="7170" name="Picture 2" descr="C:\Users\cristian.eni\Pictures\Pas 7.png"/>
          <p:cNvPicPr>
            <a:picLocks noChangeAspect="1" noChangeArrowheads="1"/>
          </p:cNvPicPr>
          <p:nvPr/>
        </p:nvPicPr>
        <p:blipFill>
          <a:blip r:embed="rId3" cstate="print"/>
          <a:srcRect/>
          <a:stretch>
            <a:fillRect/>
          </a:stretch>
        </p:blipFill>
        <p:spPr bwMode="auto">
          <a:xfrm>
            <a:off x="0" y="857250"/>
            <a:ext cx="9144000" cy="60007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1"/>
            <a:ext cx="9144000" cy="914400"/>
          </a:xfrm>
          <a:prstGeom prst="rect">
            <a:avLst/>
          </a:prstGeom>
        </p:spPr>
      </p:pic>
      <p:pic>
        <p:nvPicPr>
          <p:cNvPr id="8194" name="Picture 2" descr="C:\Users\cristian.eni\Pictures\Pas 8.png"/>
          <p:cNvPicPr>
            <a:picLocks noChangeAspect="1" noChangeArrowheads="1"/>
          </p:cNvPicPr>
          <p:nvPr/>
        </p:nvPicPr>
        <p:blipFill>
          <a:blip r:embed="rId3" cstate="print"/>
          <a:srcRect/>
          <a:stretch>
            <a:fillRect/>
          </a:stretch>
        </p:blipFill>
        <p:spPr bwMode="auto">
          <a:xfrm>
            <a:off x="0" y="990600"/>
            <a:ext cx="9144000" cy="5867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ristian.eni\Pictures\Pas 9.png"/>
          <p:cNvPicPr>
            <a:picLocks noChangeAspect="1" noChangeArrowheads="1"/>
          </p:cNvPicPr>
          <p:nvPr/>
        </p:nvPicPr>
        <p:blipFill>
          <a:blip r:embed="rId2" cstate="print"/>
          <a:srcRect/>
          <a:stretch>
            <a:fillRect/>
          </a:stretch>
        </p:blipFill>
        <p:spPr bwMode="auto">
          <a:xfrm>
            <a:off x="0" y="1066800"/>
            <a:ext cx="9144000" cy="5791200"/>
          </a:xfrm>
          <a:prstGeom prst="rect">
            <a:avLst/>
          </a:prstGeom>
          <a:noFill/>
        </p:spPr>
      </p:pic>
      <p:pic>
        <p:nvPicPr>
          <p:cNvPr id="5" name="Picture 2"/>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9660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966003"/>
          </a:xfrm>
          <a:prstGeom prst="rect">
            <a:avLst/>
          </a:prstGeom>
        </p:spPr>
      </p:pic>
      <p:pic>
        <p:nvPicPr>
          <p:cNvPr id="10242" name="Picture 2" descr="C:\Users\cristian.eni\Pictures\Pas 10.png"/>
          <p:cNvPicPr>
            <a:picLocks noChangeAspect="1" noChangeArrowheads="1"/>
          </p:cNvPicPr>
          <p:nvPr/>
        </p:nvPicPr>
        <p:blipFill>
          <a:blip r:embed="rId3" cstate="print"/>
          <a:srcRect/>
          <a:stretch>
            <a:fillRect/>
          </a:stretch>
        </p:blipFill>
        <p:spPr bwMode="auto">
          <a:xfrm>
            <a:off x="0" y="990600"/>
            <a:ext cx="9144000" cy="5867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57200" y="1066800"/>
            <a:ext cx="8458200" cy="5181600"/>
          </a:xfrm>
        </p:spPr>
        <p:txBody>
          <a:bodyPr>
            <a:normAutofit fontScale="25000" lnSpcReduction="20000"/>
          </a:bodyPr>
          <a:lstStyle/>
          <a:p>
            <a:pPr algn="just"/>
            <a:r>
              <a:rPr lang="vi-VN" sz="6400" dirty="0" smtClean="0"/>
              <a:t>Trimiterea la adresa de e-mail departament.acreditare@aracis.ro a adeverinței semnată de rectorul sau prorectorul desemnat de rector care atestă că sunteți angajat al unei universități cu titlul de profesor universitar sau conferențiar universitar. Copia scanată a adeverinței trebuie să aibă obligatoriu formatul pdf. Deciziile de numire pe post </a:t>
            </a:r>
            <a:r>
              <a:rPr lang="vi-VN" sz="6400" b="1" dirty="0" smtClean="0"/>
              <a:t>nu</a:t>
            </a:r>
            <a:r>
              <a:rPr lang="vi-VN" sz="6400" dirty="0" smtClean="0"/>
              <a:t> trebuie transmise pe adresa de e-mail. </a:t>
            </a:r>
          </a:p>
          <a:p>
            <a:pPr algn="just"/>
            <a:r>
              <a:rPr lang="vi-VN" sz="6400" dirty="0" smtClean="0"/>
              <a:t>Validarea/invalidarea candidaturii dumneavoastră, de către BEX-ARACIS, in termen de 3 săptămani din momentul in care ați transmis adeverința. Acest termen se poate prelungi dacă vom solicita modificări/completări ale datelor dumneavoastră; </a:t>
            </a:r>
          </a:p>
          <a:p>
            <a:pPr algn="just"/>
            <a:r>
              <a:rPr lang="vi-VN" sz="6400" dirty="0" smtClean="0"/>
              <a:t>Parcurgerea etapei I de evaluare 35 intrebări. Din momentul primirii mail-ului privind validarea candidaturii dvs., aveți la dispoziție 7 zile calendaristice pentru a efectua testul inclusiv simulările acestuia. Timpul de răspuns la test este de 60 minute; </a:t>
            </a:r>
          </a:p>
          <a:p>
            <a:pPr algn="just"/>
            <a:r>
              <a:rPr lang="vi-VN" sz="6400" dirty="0" smtClean="0"/>
              <a:t>Parcurgerea etapei II de evaluare 96 de intrebări in maxim 30 zile; </a:t>
            </a:r>
          </a:p>
          <a:p>
            <a:pPr algn="just"/>
            <a:r>
              <a:rPr lang="vi-VN" sz="6400" dirty="0" smtClean="0"/>
              <a:t>Trimiterea următoarelor documente semnate și scanate: angajament pentru evitarea conflictelor de interese, imaginea formularului de inregistrare (CV-ul) și declarația de confidențialitate; </a:t>
            </a:r>
          </a:p>
          <a:p>
            <a:pPr algn="just"/>
            <a:r>
              <a:rPr lang="vi-VN" sz="6400" dirty="0" smtClean="0"/>
              <a:t>Validarea candidaturii dumneavoastră de către Consiliu ARACIS și emiterea unei Hotărari a Consiliului ARACIS prin care sunteți confirmat ca evaluator; </a:t>
            </a:r>
          </a:p>
          <a:p>
            <a:pPr algn="just"/>
            <a:r>
              <a:rPr lang="vi-VN" sz="6400" dirty="0" smtClean="0"/>
              <a:t>In maxim 2 săptămani in urma Hotărarii Consiliului ARACIS, cele 3 documente ale candidatului sunt incarcate pe platforma și astfel candidatul este inclus in Registrul Național al Evaluatorilor și devine evaluator cu drepturi depline. Documentele scanate trebuie să aibă obligatoriu formatul pdf. </a:t>
            </a:r>
          </a:p>
          <a:p>
            <a:endParaRPr lang="ro-RO" dirty="0"/>
          </a:p>
        </p:txBody>
      </p:sp>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96600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609600" y="1828800"/>
            <a:ext cx="8229600" cy="4635691"/>
          </a:xfrm>
        </p:spPr>
        <p:txBody>
          <a:bodyPr>
            <a:normAutofit fontScale="70000" lnSpcReduction="20000"/>
          </a:bodyPr>
          <a:lstStyle/>
          <a:p>
            <a:pPr algn="just">
              <a:buNone/>
            </a:pPr>
            <a:r>
              <a:rPr lang="ro-RO" dirty="0" smtClean="0"/>
              <a:t>Dacă ați primit un </a:t>
            </a:r>
            <a:r>
              <a:rPr lang="vi-VN" dirty="0" smtClean="0"/>
              <a:t>e-mail</a:t>
            </a:r>
            <a:r>
              <a:rPr lang="ro-RO" dirty="0" smtClean="0"/>
              <a:t> de validare a candidaturii</a:t>
            </a:r>
            <a:r>
              <a:rPr lang="vi-VN" dirty="0" smtClean="0"/>
              <a:t> și nu puteți</a:t>
            </a:r>
            <a:r>
              <a:rPr lang="ro-RO" dirty="0" smtClean="0"/>
              <a:t> a</a:t>
            </a:r>
            <a:r>
              <a:rPr lang="vi-VN" dirty="0" smtClean="0"/>
              <a:t>ccesa testele online, procedați astfel: </a:t>
            </a:r>
          </a:p>
          <a:p>
            <a:pPr algn="just"/>
            <a:r>
              <a:rPr lang="vi-VN" dirty="0" smtClean="0"/>
              <a:t>1) Trebuie să vă deconectați (log out) de la platforma și apoi să incercați sa va conectați (log in) utilizand urmatoarea adresă web: </a:t>
            </a:r>
          </a:p>
          <a:p>
            <a:pPr algn="ctr">
              <a:buNone/>
            </a:pPr>
            <a:r>
              <a:rPr lang="vi-VN" dirty="0" smtClean="0">
                <a:hlinkClick r:id="rId2" tooltip="Opens external link in new window"/>
              </a:rPr>
              <a:t>pfe.aracis.ro/inscriere/login</a:t>
            </a:r>
            <a:r>
              <a:rPr lang="vi-VN" dirty="0" smtClean="0"/>
              <a:t> </a:t>
            </a:r>
            <a:endParaRPr lang="ro-RO" dirty="0" smtClean="0"/>
          </a:p>
          <a:p>
            <a:pPr algn="just"/>
            <a:r>
              <a:rPr lang="vi-VN" dirty="0" smtClean="0"/>
              <a:t>2) In cazul in care, după confirmarea inscrierii pentru evaluare browser-ul (navigatorul) dvs. web afișează o eroare cu privire la increderea in conexiunea curentă/in certificatul emis de server, trebuie să acceptați/adăugați excepția de securitate pentru a putea continua. Pentru mai multe detalii, consultați pagina: </a:t>
            </a:r>
          </a:p>
          <a:p>
            <a:pPr algn="ctr">
              <a:buNone/>
            </a:pPr>
            <a:r>
              <a:rPr lang="vi-VN" dirty="0" smtClean="0">
                <a:hlinkClick r:id="rId3" tooltip="Opens external link in new window"/>
              </a:rPr>
              <a:t>http://pfe.aracis.ro/cms/index.php?id=20</a:t>
            </a:r>
            <a:r>
              <a:rPr lang="vi-VN" dirty="0" smtClean="0"/>
              <a:t> </a:t>
            </a:r>
          </a:p>
          <a:p>
            <a:pPr algn="just"/>
            <a:r>
              <a:rPr lang="vi-VN" dirty="0" smtClean="0"/>
              <a:t>3) In cazul in care, după introducerea datelor de logare (utilizator și parolă), va apare o fereastră care vă solicită introducerea din nou a datelor de logare, vă rugăm să introduceți și in această fereastră aceleași date de logare (utilizator și parolă) ce au fost furnizate pe contul dvs. de e-mail. </a:t>
            </a:r>
          </a:p>
          <a:p>
            <a:endParaRPr lang="ro-RO" dirty="0"/>
          </a:p>
        </p:txBody>
      </p:sp>
      <p:sp>
        <p:nvSpPr>
          <p:cNvPr id="3" name="Titlu 2"/>
          <p:cNvSpPr>
            <a:spLocks noGrp="1"/>
          </p:cNvSpPr>
          <p:nvPr>
            <p:ph type="title"/>
          </p:nvPr>
        </p:nvSpPr>
        <p:spPr>
          <a:xfrm>
            <a:off x="381000" y="685800"/>
            <a:ext cx="8229600" cy="1143000"/>
          </a:xfrm>
        </p:spPr>
        <p:txBody>
          <a:bodyPr/>
          <a:lstStyle/>
          <a:p>
            <a:pPr algn="ctr"/>
            <a:r>
              <a:rPr lang="ro-RO" dirty="0" smtClean="0"/>
              <a:t>Aspecte tehnice</a:t>
            </a:r>
            <a:endParaRPr lang="ro-RO" dirty="0"/>
          </a:p>
        </p:txBody>
      </p:sp>
      <p:pic>
        <p:nvPicPr>
          <p:cNvPr id="4" name="Picture 2"/>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96600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209800" y="1066800"/>
            <a:ext cx="4381868" cy="5310476"/>
          </a:xfrm>
          <a:prstGeom prst="rect">
            <a:avLst/>
          </a:prstGeom>
          <a:noFill/>
          <a:ln w="9525">
            <a:noFill/>
            <a:miter lim="800000"/>
            <a:headEnd/>
            <a:tailEnd/>
          </a:ln>
        </p:spPr>
      </p:pic>
      <p:pic>
        <p:nvPicPr>
          <p:cNvPr id="5" name="Picture 2"/>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96600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609600" y="1371600"/>
            <a:ext cx="8229600" cy="5016691"/>
          </a:xfrm>
        </p:spPr>
        <p:txBody>
          <a:bodyPr>
            <a:normAutofit fontScale="92500" lnSpcReduction="10000"/>
          </a:bodyPr>
          <a:lstStyle/>
          <a:p>
            <a:pPr algn="just"/>
            <a:r>
              <a:rPr lang="ro-RO" dirty="0" smtClean="0"/>
              <a:t>Actualizarea datelor se face prin </a:t>
            </a:r>
            <a:r>
              <a:rPr lang="ro-RO" dirty="0" err="1" smtClean="0"/>
              <a:t>logarea</a:t>
            </a:r>
            <a:r>
              <a:rPr lang="ro-RO" dirty="0" smtClean="0"/>
              <a:t> la platforma: </a:t>
            </a:r>
            <a:r>
              <a:rPr lang="ro-RO" dirty="0" err="1" smtClean="0"/>
              <a:t>pfe.aracis.ro</a:t>
            </a:r>
            <a:r>
              <a:rPr lang="ro-RO" dirty="0" smtClean="0"/>
              <a:t>/</a:t>
            </a:r>
            <a:r>
              <a:rPr lang="ro-RO" dirty="0" err="1" smtClean="0"/>
              <a:t>inscriere</a:t>
            </a:r>
            <a:r>
              <a:rPr lang="ro-RO" dirty="0" smtClean="0"/>
              <a:t>/</a:t>
            </a:r>
            <a:r>
              <a:rPr lang="ro-RO" dirty="0" err="1" smtClean="0"/>
              <a:t>login</a:t>
            </a:r>
            <a:r>
              <a:rPr lang="ro-RO" dirty="0" smtClean="0"/>
              <a:t> și apoi la rubrica ”Editați datele din” dați click pe pasul corespunzător</a:t>
            </a:r>
          </a:p>
          <a:p>
            <a:pPr algn="just"/>
            <a:r>
              <a:rPr lang="ro-RO" dirty="0" smtClean="0"/>
              <a:t>Nu luați în considerare trimiterea unei adeverințe așa cum se specifică la ultimul pas (dați curs numai la o solicitare expresa din partea ARACIS)</a:t>
            </a:r>
          </a:p>
          <a:p>
            <a:pPr algn="just"/>
            <a:r>
              <a:rPr lang="ro-RO" dirty="0" smtClean="0"/>
              <a:t>În cazul în care are loc o modificare a datelor de contact (telefon) vă rugăm să trimiteți și un mail la adresa: </a:t>
            </a:r>
            <a:r>
              <a:rPr lang="ro-RO" dirty="0" err="1" smtClean="0">
                <a:hlinkClick r:id="rId2"/>
              </a:rPr>
              <a:t>cristian.eni</a:t>
            </a:r>
            <a:r>
              <a:rPr lang="ro-RO" dirty="0" smtClean="0">
                <a:hlinkClick r:id="rId2"/>
              </a:rPr>
              <a:t>@</a:t>
            </a:r>
            <a:r>
              <a:rPr lang="ro-RO" dirty="0" err="1" smtClean="0">
                <a:hlinkClick r:id="rId2"/>
              </a:rPr>
              <a:t>aracis.ro</a:t>
            </a:r>
            <a:r>
              <a:rPr lang="ro-RO" dirty="0" smtClean="0"/>
              <a:t> pentru notificare;</a:t>
            </a:r>
          </a:p>
          <a:p>
            <a:pPr algn="just"/>
            <a:r>
              <a:rPr lang="ro-RO" dirty="0" smtClean="0"/>
              <a:t>Modificarea contului de e-mail se face numai de </a:t>
            </a:r>
            <a:r>
              <a:rPr lang="ro-RO" dirty="0" err="1" smtClean="0"/>
              <a:t>catre</a:t>
            </a:r>
            <a:r>
              <a:rPr lang="ro-RO" dirty="0" smtClean="0"/>
              <a:t> compartimentul de informatizare al ARACIS</a:t>
            </a:r>
          </a:p>
          <a:p>
            <a:pPr algn="just"/>
            <a:r>
              <a:rPr lang="ro-RO" dirty="0" smtClean="0"/>
              <a:t>Este recomandată actualizarea anuală a datelor</a:t>
            </a:r>
          </a:p>
          <a:p>
            <a:endParaRPr lang="ro-RO" dirty="0" smtClean="0"/>
          </a:p>
          <a:p>
            <a:endParaRPr lang="ro-RO" dirty="0" smtClean="0"/>
          </a:p>
          <a:p>
            <a:endParaRPr lang="ro-RO" dirty="0" smtClean="0"/>
          </a:p>
          <a:p>
            <a:endParaRPr lang="ro-RO" dirty="0" smtClean="0"/>
          </a:p>
          <a:p>
            <a:endParaRPr lang="ro-RO" dirty="0" smtClean="0"/>
          </a:p>
          <a:p>
            <a:endParaRPr lang="ro-RO" dirty="0" smtClean="0"/>
          </a:p>
          <a:p>
            <a:endParaRPr lang="ro-RO" dirty="0"/>
          </a:p>
        </p:txBody>
      </p:sp>
      <p:sp>
        <p:nvSpPr>
          <p:cNvPr id="3" name="Titlu 2"/>
          <p:cNvSpPr>
            <a:spLocks noGrp="1"/>
          </p:cNvSpPr>
          <p:nvPr>
            <p:ph type="title"/>
          </p:nvPr>
        </p:nvSpPr>
        <p:spPr>
          <a:xfrm>
            <a:off x="304800" y="838200"/>
            <a:ext cx="8229600" cy="792162"/>
          </a:xfrm>
        </p:spPr>
        <p:txBody>
          <a:bodyPr>
            <a:normAutofit fontScale="90000"/>
          </a:bodyPr>
          <a:lstStyle/>
          <a:p>
            <a:pPr lvl="1" algn="ctr" rtl="0">
              <a:spcBef>
                <a:spcPct val="0"/>
              </a:spcBef>
            </a:pPr>
            <a:r>
              <a:rPr lang="ro-RO" sz="3200" b="1" dirty="0" smtClean="0"/>
              <a:t>Reguli privind actualizarea datelor</a:t>
            </a:r>
            <a:r>
              <a:rPr lang="ro-RO" dirty="0" smtClean="0"/>
              <a:t/>
            </a:r>
            <a:br>
              <a:rPr lang="ro-RO" dirty="0" smtClean="0"/>
            </a:br>
            <a:endParaRPr lang="ro-RO" dirty="0"/>
          </a:p>
        </p:txBody>
      </p:sp>
      <p:pic>
        <p:nvPicPr>
          <p:cNvPr id="4" name="Picture 2"/>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96600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966003"/>
          </a:xfrm>
          <a:prstGeom prst="rect">
            <a:avLst/>
          </a:prstGeom>
        </p:spPr>
      </p:pic>
      <p:sp>
        <p:nvSpPr>
          <p:cNvPr id="6" name="CasetăText 5"/>
          <p:cNvSpPr txBox="1"/>
          <p:nvPr/>
        </p:nvSpPr>
        <p:spPr>
          <a:xfrm>
            <a:off x="457200" y="990600"/>
            <a:ext cx="8153400" cy="369332"/>
          </a:xfrm>
          <a:prstGeom prst="rect">
            <a:avLst/>
          </a:prstGeom>
          <a:noFill/>
        </p:spPr>
        <p:txBody>
          <a:bodyPr wrap="square" rtlCol="0">
            <a:spAutoFit/>
          </a:bodyPr>
          <a:lstStyle/>
          <a:p>
            <a:pPr algn="ctr"/>
            <a:r>
              <a:rPr lang="ro-RO" b="1" dirty="0" err="1" smtClean="0"/>
              <a:t>Platforma.aracis.ro</a:t>
            </a:r>
            <a:endParaRPr lang="ro-RO" b="1" dirty="0"/>
          </a:p>
        </p:txBody>
      </p:sp>
      <p:pic>
        <p:nvPicPr>
          <p:cNvPr id="11266" name="Picture 2" descr="C:\Users\cristian.eni\Pictures\platforma.aracis.ro.png"/>
          <p:cNvPicPr>
            <a:picLocks noChangeAspect="1" noChangeArrowheads="1"/>
          </p:cNvPicPr>
          <p:nvPr/>
        </p:nvPicPr>
        <p:blipFill>
          <a:blip r:embed="rId3" cstate="print"/>
          <a:srcRect/>
          <a:stretch>
            <a:fillRect/>
          </a:stretch>
        </p:blipFill>
        <p:spPr bwMode="auto">
          <a:xfrm>
            <a:off x="0" y="1676400"/>
            <a:ext cx="9144000" cy="4876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533400" y="1752600"/>
            <a:ext cx="8229600" cy="4525963"/>
          </a:xfrm>
        </p:spPr>
        <p:txBody>
          <a:bodyPr/>
          <a:lstStyle/>
          <a:p>
            <a:r>
              <a:rPr lang="ro-RO" dirty="0" smtClean="0"/>
              <a:t>Platforma </a:t>
            </a:r>
            <a:r>
              <a:rPr lang="ro-RO" dirty="0" err="1" smtClean="0"/>
              <a:t>pfe.aracis.ro</a:t>
            </a:r>
            <a:r>
              <a:rPr lang="ro-RO" dirty="0" smtClean="0"/>
              <a:t>:</a:t>
            </a:r>
          </a:p>
          <a:p>
            <a:pPr lvl="1"/>
            <a:r>
              <a:rPr lang="ro-RO" dirty="0" smtClean="0"/>
              <a:t>Etapele obținerii calității de evaluator ARACIS</a:t>
            </a:r>
          </a:p>
          <a:p>
            <a:pPr lvl="1"/>
            <a:r>
              <a:rPr lang="ro-RO" dirty="0" smtClean="0"/>
              <a:t>Aspecte tehnice</a:t>
            </a:r>
          </a:p>
          <a:p>
            <a:pPr lvl="1"/>
            <a:r>
              <a:rPr lang="ro-RO" dirty="0" smtClean="0"/>
              <a:t>Reguli privind actualizarea datelor</a:t>
            </a:r>
          </a:p>
          <a:p>
            <a:r>
              <a:rPr lang="ro-RO" dirty="0" smtClean="0"/>
              <a:t>Platforma accesibilă de la adresa: </a:t>
            </a:r>
            <a:r>
              <a:rPr lang="ro-RO" dirty="0" err="1" smtClean="0"/>
              <a:t>platforma.aracis.ro</a:t>
            </a:r>
            <a:endParaRPr lang="ro-RO" dirty="0" smtClean="0"/>
          </a:p>
          <a:p>
            <a:r>
              <a:rPr lang="ro-RO" dirty="0" smtClean="0"/>
              <a:t>Platforma </a:t>
            </a:r>
            <a:r>
              <a:rPr lang="ro-RO" dirty="0" err="1" smtClean="0"/>
              <a:t>db.aracis.ro</a:t>
            </a:r>
            <a:endParaRPr lang="ro-RO" dirty="0" smtClean="0"/>
          </a:p>
        </p:txBody>
      </p:sp>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8991600" cy="966003"/>
          </a:xfrm>
          <a:prstGeom prst="rect">
            <a:avLst/>
          </a:prstGeom>
        </p:spPr>
      </p:pic>
      <p:sp>
        <p:nvSpPr>
          <p:cNvPr id="6" name="CasetăText 5"/>
          <p:cNvSpPr txBox="1"/>
          <p:nvPr/>
        </p:nvSpPr>
        <p:spPr>
          <a:xfrm>
            <a:off x="533400" y="1143000"/>
            <a:ext cx="7772400" cy="461665"/>
          </a:xfrm>
          <a:prstGeom prst="rect">
            <a:avLst/>
          </a:prstGeom>
          <a:noFill/>
        </p:spPr>
        <p:txBody>
          <a:bodyPr wrap="square" rtlCol="0">
            <a:spAutoFit/>
          </a:bodyPr>
          <a:lstStyle/>
          <a:p>
            <a:r>
              <a:rPr lang="ro-RO" sz="2400" b="1" dirty="0" smtClean="0"/>
              <a:t>Agenda</a:t>
            </a:r>
            <a:endParaRPr lang="ro-RO"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966003"/>
          </a:xfrm>
          <a:prstGeom prst="rect">
            <a:avLst/>
          </a:prstGeom>
        </p:spPr>
      </p:pic>
      <p:sp>
        <p:nvSpPr>
          <p:cNvPr id="6" name="CasetăText 5"/>
          <p:cNvSpPr txBox="1"/>
          <p:nvPr/>
        </p:nvSpPr>
        <p:spPr>
          <a:xfrm>
            <a:off x="457200" y="990600"/>
            <a:ext cx="8153400" cy="369332"/>
          </a:xfrm>
          <a:prstGeom prst="rect">
            <a:avLst/>
          </a:prstGeom>
          <a:noFill/>
        </p:spPr>
        <p:txBody>
          <a:bodyPr wrap="square" rtlCol="0">
            <a:spAutoFit/>
          </a:bodyPr>
          <a:lstStyle/>
          <a:p>
            <a:pPr algn="ctr"/>
            <a:r>
              <a:rPr lang="ro-RO" b="1" dirty="0" err="1" smtClean="0"/>
              <a:t>Platforma.aracis.ro</a:t>
            </a:r>
            <a:endParaRPr lang="ro-RO" b="1" dirty="0"/>
          </a:p>
        </p:txBody>
      </p:sp>
      <p:pic>
        <p:nvPicPr>
          <p:cNvPr id="12290" name="Picture 2" descr="C:\Users\cristian.eni\Pictures\platforma ARACIS 2.png"/>
          <p:cNvPicPr>
            <a:picLocks noChangeAspect="1" noChangeArrowheads="1"/>
          </p:cNvPicPr>
          <p:nvPr/>
        </p:nvPicPr>
        <p:blipFill>
          <a:blip r:embed="rId3" cstate="print"/>
          <a:srcRect/>
          <a:stretch>
            <a:fillRect/>
          </a:stretch>
        </p:blipFill>
        <p:spPr bwMode="auto">
          <a:xfrm>
            <a:off x="0" y="1447800"/>
            <a:ext cx="9144000" cy="5410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966003"/>
          </a:xfrm>
          <a:prstGeom prst="rect">
            <a:avLst/>
          </a:prstGeom>
        </p:spPr>
      </p:pic>
      <p:sp>
        <p:nvSpPr>
          <p:cNvPr id="6" name="CasetăText 5"/>
          <p:cNvSpPr txBox="1"/>
          <p:nvPr/>
        </p:nvSpPr>
        <p:spPr>
          <a:xfrm>
            <a:off x="457200" y="990600"/>
            <a:ext cx="8153400" cy="369332"/>
          </a:xfrm>
          <a:prstGeom prst="rect">
            <a:avLst/>
          </a:prstGeom>
          <a:noFill/>
        </p:spPr>
        <p:txBody>
          <a:bodyPr wrap="square" rtlCol="0">
            <a:spAutoFit/>
          </a:bodyPr>
          <a:lstStyle/>
          <a:p>
            <a:pPr algn="ctr"/>
            <a:r>
              <a:rPr lang="ro-RO" b="1" dirty="0" err="1" smtClean="0"/>
              <a:t>Platforma.aracis.ro</a:t>
            </a:r>
            <a:endParaRPr lang="ro-RO" b="1" dirty="0"/>
          </a:p>
        </p:txBody>
      </p:sp>
      <p:pic>
        <p:nvPicPr>
          <p:cNvPr id="13314" name="Picture 2"/>
          <p:cNvPicPr>
            <a:picLocks noChangeAspect="1" noChangeArrowheads="1"/>
          </p:cNvPicPr>
          <p:nvPr/>
        </p:nvPicPr>
        <p:blipFill>
          <a:blip r:embed="rId3" cstate="print"/>
          <a:srcRect/>
          <a:stretch>
            <a:fillRect/>
          </a:stretch>
        </p:blipFill>
        <p:spPr bwMode="auto">
          <a:xfrm>
            <a:off x="152400" y="1447800"/>
            <a:ext cx="8839200" cy="51816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9144000" cy="966003"/>
          </a:xfrm>
          <a:prstGeom prst="rect">
            <a:avLst/>
          </a:prstGeom>
        </p:spPr>
      </p:pic>
      <p:sp>
        <p:nvSpPr>
          <p:cNvPr id="6" name="CasetăText 5"/>
          <p:cNvSpPr txBox="1"/>
          <p:nvPr/>
        </p:nvSpPr>
        <p:spPr>
          <a:xfrm>
            <a:off x="457200" y="990600"/>
            <a:ext cx="8153400" cy="369332"/>
          </a:xfrm>
          <a:prstGeom prst="rect">
            <a:avLst/>
          </a:prstGeom>
          <a:noFill/>
        </p:spPr>
        <p:txBody>
          <a:bodyPr wrap="square" rtlCol="0">
            <a:spAutoFit/>
          </a:bodyPr>
          <a:lstStyle/>
          <a:p>
            <a:pPr algn="ctr"/>
            <a:r>
              <a:rPr lang="ro-RO" b="1" dirty="0" err="1" smtClean="0"/>
              <a:t>Platforma.aracis.ro</a:t>
            </a:r>
            <a:endParaRPr lang="ro-RO" b="1" dirty="0"/>
          </a:p>
        </p:txBody>
      </p:sp>
      <p:pic>
        <p:nvPicPr>
          <p:cNvPr id="1026" name="Picture 2" descr="C:\Users\cristian.eni\Pictures\platforma.aracis 3.png"/>
          <p:cNvPicPr>
            <a:picLocks noChangeAspect="1" noChangeArrowheads="1"/>
          </p:cNvPicPr>
          <p:nvPr/>
        </p:nvPicPr>
        <p:blipFill>
          <a:blip r:embed="rId3" cstate="print"/>
          <a:srcRect/>
          <a:stretch>
            <a:fillRect/>
          </a:stretch>
        </p:blipFill>
        <p:spPr bwMode="auto">
          <a:xfrm>
            <a:off x="0" y="1371600"/>
            <a:ext cx="9144000" cy="51435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p:txBody>
          <a:bodyPr/>
          <a:lstStyle/>
          <a:p>
            <a:r>
              <a:rPr lang="en-US" dirty="0" smtClean="0"/>
              <a:t>db.aracis.ro</a:t>
            </a:r>
            <a:endParaRPr lang="ro-RO" dirty="0"/>
          </a:p>
        </p:txBody>
      </p:sp>
      <p:pic>
        <p:nvPicPr>
          <p:cNvPr id="2050" name="Picture 2" descr="C:\Users\cristian.eni\Pictures\platforma.png"/>
          <p:cNvPicPr>
            <a:picLocks noGrp="1" noChangeAspect="1" noChangeArrowheads="1"/>
          </p:cNvPicPr>
          <p:nvPr>
            <p:ph idx="1"/>
          </p:nvPr>
        </p:nvPicPr>
        <p:blipFill>
          <a:blip r:embed="rId2" cstate="print"/>
          <a:srcRect/>
          <a:stretch>
            <a:fillRect/>
          </a:stretch>
        </p:blipFill>
        <p:spPr bwMode="auto">
          <a:xfrm>
            <a:off x="0" y="1295400"/>
            <a:ext cx="9144000" cy="5562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533400" y="1828800"/>
            <a:ext cx="8229600" cy="1566672"/>
          </a:xfrm>
        </p:spPr>
        <p:txBody>
          <a:bodyPr>
            <a:normAutofit/>
          </a:bodyPr>
          <a:lstStyle/>
          <a:p>
            <a:pPr>
              <a:buNone/>
            </a:pPr>
            <a:r>
              <a:rPr lang="en-US" sz="5400" dirty="0" smtClean="0"/>
              <a:t>V</a:t>
            </a:r>
            <a:r>
              <a:rPr lang="ro-RO" sz="5400" dirty="0" smtClean="0"/>
              <a:t>ă mulțumesc!</a:t>
            </a:r>
            <a:endParaRPr lang="ro-RO" sz="5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533400" y="1752600"/>
            <a:ext cx="8229600" cy="4525963"/>
          </a:xfrm>
        </p:spPr>
        <p:txBody>
          <a:bodyPr>
            <a:normAutofit lnSpcReduction="10000"/>
          </a:bodyPr>
          <a:lstStyle/>
          <a:p>
            <a:r>
              <a:rPr lang="en-US" dirty="0" smtClean="0"/>
              <a:t>pfe.aracis.ro are ca </a:t>
            </a:r>
            <a:r>
              <a:rPr lang="en-US" dirty="0" err="1" smtClean="0"/>
              <a:t>scop</a:t>
            </a:r>
            <a:r>
              <a:rPr lang="en-US" dirty="0" smtClean="0"/>
              <a:t> </a:t>
            </a:r>
            <a:r>
              <a:rPr lang="en-US" dirty="0" err="1" smtClean="0"/>
              <a:t>evaluarea</a:t>
            </a:r>
            <a:r>
              <a:rPr lang="en-US" dirty="0" smtClean="0"/>
              <a:t> </a:t>
            </a:r>
            <a:r>
              <a:rPr lang="en-US" dirty="0" err="1" smtClean="0"/>
              <a:t>candida</a:t>
            </a:r>
            <a:r>
              <a:rPr lang="ro-RO" dirty="0" err="1" smtClean="0"/>
              <a:t>ților</a:t>
            </a:r>
            <a:r>
              <a:rPr lang="ro-RO" dirty="0" smtClean="0"/>
              <a:t> în vederea obținerii calității de evaluator ARACIS</a:t>
            </a:r>
          </a:p>
          <a:p>
            <a:r>
              <a:rPr lang="ro-RO" dirty="0" err="1" smtClean="0"/>
              <a:t>platforma.aracis.ro</a:t>
            </a:r>
            <a:r>
              <a:rPr lang="ro-RO" dirty="0" smtClean="0"/>
              <a:t> are ca scop formarea continuă a evaluatorilor ARACIS, persoanelor responsabile de asigurarea calității în universități și angajații ARACIS</a:t>
            </a:r>
          </a:p>
          <a:p>
            <a:r>
              <a:rPr lang="ro-RO" dirty="0" err="1" smtClean="0"/>
              <a:t>db.aracis.ro</a:t>
            </a:r>
            <a:r>
              <a:rPr lang="ro-RO" dirty="0" smtClean="0"/>
              <a:t> are ca scop prezentarea calității pe programe și la nivel instituțional având la bază informațiile prezentate de universități în rapoartele de autoevaluare </a:t>
            </a:r>
          </a:p>
          <a:p>
            <a:endParaRPr lang="ro-RO" dirty="0"/>
          </a:p>
        </p:txBody>
      </p:sp>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8991600" cy="966003"/>
          </a:xfrm>
          <a:prstGeom prst="rect">
            <a:avLst/>
          </a:prstGeom>
        </p:spPr>
      </p:pic>
      <p:sp>
        <p:nvSpPr>
          <p:cNvPr id="5" name="CasetăText 4"/>
          <p:cNvSpPr txBox="1"/>
          <p:nvPr/>
        </p:nvSpPr>
        <p:spPr>
          <a:xfrm>
            <a:off x="533400" y="1143000"/>
            <a:ext cx="8001000" cy="584775"/>
          </a:xfrm>
          <a:prstGeom prst="rect">
            <a:avLst/>
          </a:prstGeom>
          <a:noFill/>
        </p:spPr>
        <p:txBody>
          <a:bodyPr wrap="square" rtlCol="0">
            <a:spAutoFit/>
          </a:bodyPr>
          <a:lstStyle/>
          <a:p>
            <a:r>
              <a:rPr lang="en-US" sz="3200" dirty="0" err="1" smtClean="0"/>
              <a:t>Scopul</a:t>
            </a:r>
            <a:r>
              <a:rPr lang="en-US" sz="3200" dirty="0" smtClean="0"/>
              <a:t> </a:t>
            </a:r>
            <a:r>
              <a:rPr lang="en-US" sz="3200" dirty="0" err="1" smtClean="0"/>
              <a:t>platformelor</a:t>
            </a:r>
            <a:endParaRPr lang="ro-RO"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p:cNvSpPr>
            <a:spLocks noGrp="1"/>
          </p:cNvSpPr>
          <p:nvPr>
            <p:ph idx="1"/>
          </p:nvPr>
        </p:nvSpPr>
        <p:spPr>
          <a:xfrm>
            <a:off x="457200" y="1481328"/>
            <a:ext cx="8229600" cy="4919472"/>
          </a:xfrm>
        </p:spPr>
        <p:txBody>
          <a:bodyPr>
            <a:normAutofit fontScale="92500"/>
          </a:bodyPr>
          <a:lstStyle/>
          <a:p>
            <a:pPr algn="just"/>
            <a:r>
              <a:rPr lang="ro-RO" dirty="0" smtClean="0"/>
              <a:t>P</a:t>
            </a:r>
            <a:r>
              <a:rPr lang="vi-VN" dirty="0" smtClean="0"/>
              <a:t>ot fi experți evaluatori ai ARACIS cadre didactice titulare sau care iși continuă activitatea didactică cu aprobarea senatului universitar, cu gradul didactic de conferențiar sau profesor universitar, cu experiență in asigurarea calității educației, care sunt angajați ai universităților acreditate</a:t>
            </a:r>
            <a:r>
              <a:rPr lang="ro-RO" dirty="0" smtClean="0"/>
              <a:t>;</a:t>
            </a:r>
          </a:p>
          <a:p>
            <a:pPr algn="just"/>
            <a:r>
              <a:rPr lang="it-IT" dirty="0" smtClean="0"/>
              <a:t>Completarea datelor personale pe platforma </a:t>
            </a:r>
            <a:r>
              <a:rPr lang="it-IT" dirty="0" smtClean="0">
                <a:hlinkClick r:id="rId2" tooltip="Opens external link in new window"/>
              </a:rPr>
              <a:t>pfe.aracis.ro/inscriere/inscriere</a:t>
            </a:r>
            <a:endParaRPr lang="ro-RO" dirty="0" smtClean="0"/>
          </a:p>
          <a:p>
            <a:r>
              <a:rPr lang="ro-RO" dirty="0" smtClean="0"/>
              <a:t>Manualul poate fi accesat de la adresa: </a:t>
            </a:r>
            <a:r>
              <a:rPr lang="ro-RO" dirty="0" smtClean="0">
                <a:hlinkClick r:id="rId3"/>
              </a:rPr>
              <a:t>http://pfe.aracis.ro/pfemedia/aracis2/files/Instructiuni_modificare_CV.pdf</a:t>
            </a:r>
            <a:endParaRPr lang="ro-RO" dirty="0" smtClean="0"/>
          </a:p>
          <a:p>
            <a:r>
              <a:rPr lang="ro-RO" dirty="0" smtClean="0"/>
              <a:t>Răspunsuri la întrebările frecvente</a:t>
            </a:r>
          </a:p>
          <a:p>
            <a:endParaRPr lang="ro-RO" dirty="0" smtClean="0"/>
          </a:p>
          <a:p>
            <a:endParaRPr lang="ro-RO" dirty="0"/>
          </a:p>
        </p:txBody>
      </p:sp>
      <p:sp>
        <p:nvSpPr>
          <p:cNvPr id="3" name="Titlu 2"/>
          <p:cNvSpPr>
            <a:spLocks noGrp="1"/>
          </p:cNvSpPr>
          <p:nvPr>
            <p:ph type="title"/>
          </p:nvPr>
        </p:nvSpPr>
        <p:spPr/>
        <p:txBody>
          <a:bodyPr>
            <a:normAutofit fontScale="90000"/>
          </a:bodyPr>
          <a:lstStyle/>
          <a:p>
            <a:r>
              <a:rPr lang="ro-RO" dirty="0" err="1" smtClean="0"/>
              <a:t>Pfe.aracis.ro</a:t>
            </a:r>
            <a:r>
              <a:rPr lang="ro-RO" dirty="0" smtClean="0"/>
              <a:t> - Etapele obținerii calității de evaluator</a:t>
            </a:r>
            <a:endParaRPr lang="ro-RO"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8991600" cy="966003"/>
          </a:xfrm>
          <a:prstGeom prst="rect">
            <a:avLst/>
          </a:prstGeom>
        </p:spPr>
      </p:pic>
      <p:pic>
        <p:nvPicPr>
          <p:cNvPr id="1026" name="Picture 2" descr="C:\Users\cristian.eni\Pictures\Pas 1.png"/>
          <p:cNvPicPr>
            <a:picLocks noChangeAspect="1" noChangeArrowheads="1"/>
          </p:cNvPicPr>
          <p:nvPr/>
        </p:nvPicPr>
        <p:blipFill>
          <a:blip r:embed="rId3" cstate="print"/>
          <a:srcRect/>
          <a:stretch>
            <a:fillRect/>
          </a:stretch>
        </p:blipFill>
        <p:spPr bwMode="auto">
          <a:xfrm>
            <a:off x="0" y="914400"/>
            <a:ext cx="9144000" cy="5715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8991600" cy="966003"/>
          </a:xfrm>
          <a:prstGeom prst="rect">
            <a:avLst/>
          </a:prstGeom>
        </p:spPr>
      </p:pic>
      <p:pic>
        <p:nvPicPr>
          <p:cNvPr id="2050" name="Picture 2" descr="C:\Users\cristian.eni\Pictures\Pas 2.png"/>
          <p:cNvPicPr>
            <a:picLocks noChangeAspect="1" noChangeArrowheads="1"/>
          </p:cNvPicPr>
          <p:nvPr/>
        </p:nvPicPr>
        <p:blipFill>
          <a:blip r:embed="rId3" cstate="print"/>
          <a:srcRect/>
          <a:stretch>
            <a:fillRect/>
          </a:stretch>
        </p:blipFill>
        <p:spPr bwMode="auto">
          <a:xfrm>
            <a:off x="0" y="914400"/>
            <a:ext cx="9144000" cy="5943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istian.eni\Pictures\Pas 3.png"/>
          <p:cNvPicPr>
            <a:picLocks noGrp="1" noChangeAspect="1" noChangeArrowheads="1"/>
          </p:cNvPicPr>
          <p:nvPr>
            <p:ph idx="1"/>
          </p:nvPr>
        </p:nvPicPr>
        <p:blipFill>
          <a:blip r:embed="rId2" cstate="print"/>
          <a:srcRect/>
          <a:stretch>
            <a:fillRect/>
          </a:stretch>
        </p:blipFill>
        <p:spPr bwMode="auto">
          <a:xfrm>
            <a:off x="0" y="990600"/>
            <a:ext cx="9144000" cy="5867400"/>
          </a:xfrm>
          <a:prstGeom prst="rect">
            <a:avLst/>
          </a:prstGeom>
          <a:noFill/>
        </p:spPr>
      </p:pic>
      <p:pic>
        <p:nvPicPr>
          <p:cNvPr id="5" name="Picture 2"/>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8991600" cy="9660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8991600" cy="966003"/>
          </a:xfrm>
          <a:prstGeom prst="rect">
            <a:avLst/>
          </a:prstGeom>
        </p:spPr>
      </p:pic>
      <p:pic>
        <p:nvPicPr>
          <p:cNvPr id="4098" name="Picture 2" descr="C:\Users\cristian.eni\Pictures\Pas 4.png"/>
          <p:cNvPicPr>
            <a:picLocks noChangeAspect="1" noChangeArrowheads="1"/>
          </p:cNvPicPr>
          <p:nvPr/>
        </p:nvPicPr>
        <p:blipFill>
          <a:blip r:embed="rId3" cstate="print"/>
          <a:srcRect/>
          <a:stretch>
            <a:fillRect/>
          </a:stretch>
        </p:blipFill>
        <p:spPr bwMode="auto">
          <a:xfrm>
            <a:off x="0" y="857250"/>
            <a:ext cx="9144000" cy="60007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0" y="0"/>
            <a:ext cx="8991600" cy="966003"/>
          </a:xfrm>
          <a:prstGeom prst="rect">
            <a:avLst/>
          </a:prstGeom>
        </p:spPr>
      </p:pic>
      <p:pic>
        <p:nvPicPr>
          <p:cNvPr id="5122" name="Picture 2" descr="C:\Users\cristian.eni\Pictures\Pas 5.png"/>
          <p:cNvPicPr>
            <a:picLocks noChangeAspect="1" noChangeArrowheads="1"/>
          </p:cNvPicPr>
          <p:nvPr/>
        </p:nvPicPr>
        <p:blipFill>
          <a:blip r:embed="rId3" cstate="print"/>
          <a:srcRect/>
          <a:stretch>
            <a:fillRect/>
          </a:stretch>
        </p:blipFill>
        <p:spPr bwMode="auto">
          <a:xfrm>
            <a:off x="0" y="857250"/>
            <a:ext cx="9144000" cy="600075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ență">
  <a:themeElements>
    <a:clrScheme name="Concurență">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ență">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ență">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516</TotalTime>
  <Words>692</Words>
  <Application>Microsoft Office PowerPoint</Application>
  <PresentationFormat>On-screen Show (4:3)</PresentationFormat>
  <Paragraphs>52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Concurență</vt:lpstr>
      <vt:lpstr>Platforme online utilizate de ARACIS</vt:lpstr>
      <vt:lpstr>Slide 2</vt:lpstr>
      <vt:lpstr>Slide 3</vt:lpstr>
      <vt:lpstr>Pfe.aracis.ro - Etapele obținerii calității de evaluator</vt:lpstr>
      <vt:lpstr>Slide 5</vt:lpstr>
      <vt:lpstr>Slide 6</vt:lpstr>
      <vt:lpstr>Slide 7</vt:lpstr>
      <vt:lpstr>Slide 8</vt:lpstr>
      <vt:lpstr>Slide 9</vt:lpstr>
      <vt:lpstr>Slide 10</vt:lpstr>
      <vt:lpstr>Slide 11</vt:lpstr>
      <vt:lpstr>Slide 12</vt:lpstr>
      <vt:lpstr>Slide 13</vt:lpstr>
      <vt:lpstr>Slide 14</vt:lpstr>
      <vt:lpstr>Slide 15</vt:lpstr>
      <vt:lpstr>Aspecte tehnice</vt:lpstr>
      <vt:lpstr>Slide 17</vt:lpstr>
      <vt:lpstr>Reguli privind actualizarea datelor </vt:lpstr>
      <vt:lpstr>Slide 19</vt:lpstr>
      <vt:lpstr>Slide 20</vt:lpstr>
      <vt:lpstr>Slide 21</vt:lpstr>
      <vt:lpstr>Slide 22</vt:lpstr>
      <vt:lpstr>db.aracis.ro</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Platforme online utilizate de ARACIS</dc:title>
  <dc:creator>cristian.eni</dc:creator>
  <cp:lastModifiedBy>radu.damian</cp:lastModifiedBy>
  <cp:revision>45</cp:revision>
  <dcterms:created xsi:type="dcterms:W3CDTF">2015-03-13T13:32:11Z</dcterms:created>
  <dcterms:modified xsi:type="dcterms:W3CDTF">2015-05-19T10:13:27Z</dcterms:modified>
</cp:coreProperties>
</file>