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75" r:id="rId6"/>
    <p:sldId id="278" r:id="rId7"/>
    <p:sldId id="279" r:id="rId8"/>
    <p:sldId id="281" r:id="rId9"/>
    <p:sldId id="277" r:id="rId10"/>
    <p:sldId id="262" r:id="rId11"/>
    <p:sldId id="276" r:id="rId12"/>
    <p:sldId id="282" r:id="rId13"/>
    <p:sldId id="284" r:id="rId14"/>
    <p:sldId id="283" r:id="rId15"/>
    <p:sldId id="274" r:id="rId16"/>
  </p:sldIdLst>
  <p:sldSz cx="9144000" cy="6858000" type="screen4x3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83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ECE19-4815-43D4-9EFE-92D8E98FEDCA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06217-7B7B-4E9A-B686-17AA6D130D9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8F2B8-FEE4-4C1C-85F0-4F9CF7C9CBA4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3A727-5730-4662-8D59-2F8DE5C1C55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83B0-889B-494D-B889-A4F50DD0BFBE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178D-D749-4126-9521-D6C5BF635DE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7FD4-069E-4C23-978A-E8B9CA66CE27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C7824-1C03-4E67-B9EE-867C41F6694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1DCAE-4D4E-4798-95A1-45FBFE70FDAB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C61C-3E75-49C8-AB5C-DC53DB89F6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8D524-1029-4D02-9C16-BFDE224D472A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FFE20-EB99-49DC-AE59-38286F0C042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6D342-C825-4256-938D-771255E680AB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8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C02F-6519-4007-A74F-1970DE47455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EE3D-5116-402D-B32B-75E62BC5F6E6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4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8653-45B1-4C42-8B37-F7C7D785E7D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08BC-5915-4FC6-B48B-2B469ECDF80B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3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926-790F-487A-BB12-2C62D988032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5556-E210-4C5F-992C-8800AE4EAECB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3277-DC6A-44C0-BB17-26E471E0260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DB42-515F-4574-A844-173D7F0D0528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6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374A6-A0C8-4AE1-BAC4-A6261B9E043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stituent titl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stilul de titlu Coordonator</a:t>
            </a:r>
          </a:p>
        </p:txBody>
      </p:sp>
      <p:sp>
        <p:nvSpPr>
          <p:cNvPr id="1027" name="Substituent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0EF28-D348-42B0-A746-5B251B1D3D42}" type="datetimeFigureOut">
              <a:rPr lang="ro-RO"/>
              <a:pPr>
                <a:defRPr/>
              </a:pPr>
              <a:t>27.05.2015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94E89-7751-4E12-B159-BBFDBAC39AFA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u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124200"/>
          </a:xfrm>
        </p:spPr>
        <p:txBody>
          <a:bodyPr/>
          <a:lstStyle/>
          <a:p>
            <a:pPr eaLnBrk="1" hangingPunct="1"/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>Dezvoltarea și consolidarea culturii calității la nivelul sistemului de învățământ superior românesc – QUALITAS</a:t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800" b="1" smtClean="0">
                <a:latin typeface="Arial" charset="0"/>
                <a:cs typeface="Arial" charset="0"/>
              </a:rPr>
              <a:t/>
            </a:r>
            <a:br>
              <a:rPr lang="ro-RO" sz="2800" b="1" smtClean="0">
                <a:latin typeface="Arial" charset="0"/>
                <a:cs typeface="Arial" charset="0"/>
              </a:rPr>
            </a:br>
            <a:r>
              <a:rPr lang="ro-RO" sz="2000" b="1" smtClean="0">
                <a:latin typeface="Arial" charset="0"/>
                <a:cs typeface="Arial" charset="0"/>
              </a:rPr>
              <a:t>Pachetul de lucru V – Internaționalizare, schimb de bune practici, comunicare în asigurarea calității învățământului superior românesc</a:t>
            </a:r>
            <a:endParaRPr lang="ro-RO" sz="2000" smtClean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858000" cy="990600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o-RO" sz="2000" b="1" i="1" dirty="0" smtClean="0"/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o-RO" sz="2000" b="1" i="1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in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40386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Completarea Fișei vizitei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Pas1. Cunoașterea cerințelor,  standardelor și indicatorilor , înțelegerea acestora, stabilirea clară a informațiilor ce sunt necesare pentru a descrie modul de îndeplinire a acestora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2. – Studiul prealabil al dosarului</a:t>
            </a:r>
          </a:p>
          <a:p>
            <a:pPr algn="just">
              <a:buFontTx/>
              <a:buChar char="-"/>
            </a:pPr>
            <a:r>
              <a:rPr lang="ro-RO" sz="2400" b="1" dirty="0" smtClean="0">
                <a:solidFill>
                  <a:schemeClr val="tx1"/>
                </a:solidFill>
              </a:rPr>
              <a:t>este posibilă solicitarea unor informații suplimentare</a:t>
            </a:r>
          </a:p>
          <a:p>
            <a:pPr algn="just">
              <a:buFontTx/>
              <a:buChar char="-"/>
            </a:pPr>
            <a:r>
              <a:rPr lang="ro-RO" sz="2400" b="1" dirty="0" smtClean="0">
                <a:solidFill>
                  <a:schemeClr val="tx1"/>
                </a:solidFill>
              </a:rPr>
              <a:t>se stabilesc aspectele sensibile ce trebuie clarificate sau verificate la vizită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 - se elaborează unui </a:t>
            </a:r>
            <a:r>
              <a:rPr lang="ro-RO" sz="2400" b="1" dirty="0" err="1" smtClean="0">
                <a:solidFill>
                  <a:schemeClr val="tx1"/>
                </a:solidFill>
              </a:rPr>
              <a:t>draft</a:t>
            </a:r>
            <a:r>
              <a:rPr lang="ro-RO" sz="2400" b="1" dirty="0" smtClean="0">
                <a:solidFill>
                  <a:schemeClr val="tx1"/>
                </a:solidFill>
              </a:rPr>
              <a:t> al fișei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Completarea Fișei vizitei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3. Completarea fișei de vizită în timpul vizitei de evaluare cu clarificarea tuturor aspectelor.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 4. Fișa se dă reprezentanților instituției evaluate spre citire pentru a se putea face eventuale observații.</a:t>
            </a:r>
          </a:p>
          <a:p>
            <a:pPr algn="just"/>
            <a:r>
              <a:rPr lang="ro-RO" sz="2400" b="1" dirty="0" smtClean="0">
                <a:solidFill>
                  <a:schemeClr val="tx1"/>
                </a:solidFill>
              </a:rPr>
              <a:t>Pas.5. Fișa este semnată de experții evaluatori și asumată de instituția evaluată.(O copie a fișei se lasă instituției evaluate)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tx1"/>
                </a:solidFill>
              </a:rPr>
              <a:t>Fișelor de vizită li se anexează</a:t>
            </a:r>
          </a:p>
          <a:p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Raportul sintetic al comisiei de evaluare</a:t>
            </a:r>
            <a:endParaRPr lang="ro-R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Reprezintă un raport succint a celor constatate și se finalizează cu o propunere de calificativ din partea fiecărui evaluator (nu se prezintă instituției evaluate)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7171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3733800"/>
          </a:xfrm>
        </p:spPr>
        <p:txBody>
          <a:bodyPr/>
          <a:lstStyle/>
          <a:p>
            <a:r>
              <a:rPr lang="ro-RO" b="1" dirty="0" smtClean="0">
                <a:solidFill>
                  <a:schemeClr val="accent1">
                    <a:lumMod val="75000"/>
                  </a:schemeClr>
                </a:solidFill>
              </a:rPr>
              <a:t>Raportul sintetic al comisiei de evaluare</a:t>
            </a:r>
            <a:endParaRPr lang="ro-RO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trebuie să aibă propuneri clare pentru îmbunătățirea calității programului evaluat, să ofere posibile soluții pentru remedierea unor aspecte considerate a nu fi îndeplinite la parametri maximi de către instituția evaluată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295400" y="33528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CasetăText 6"/>
          <p:cNvSpPr txBox="1">
            <a:spLocks noChangeArrowheads="1"/>
          </p:cNvSpPr>
          <p:nvPr/>
        </p:nvSpPr>
        <p:spPr bwMode="auto">
          <a:xfrm>
            <a:off x="1371600" y="34290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8" name="Picture 4" descr="http://surpriza.dbv.ro/oc-content/uploads/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828800"/>
            <a:ext cx="2819400" cy="2362200"/>
          </a:xfrm>
          <a:prstGeom prst="rect">
            <a:avLst/>
          </a:prstGeom>
          <a:noFill/>
        </p:spPr>
      </p:pic>
      <p:sp>
        <p:nvSpPr>
          <p:cNvPr id="9" name="CasetăText 8"/>
          <p:cNvSpPr txBox="1"/>
          <p:nvPr/>
        </p:nvSpPr>
        <p:spPr>
          <a:xfrm>
            <a:off x="25908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Control</a:t>
            </a:r>
            <a:endParaRPr lang="ro-RO" dirty="0"/>
          </a:p>
        </p:txBody>
      </p:sp>
      <p:sp>
        <p:nvSpPr>
          <p:cNvPr id="10" name="CasetăText 9"/>
          <p:cNvSpPr txBox="1"/>
          <p:nvPr/>
        </p:nvSpPr>
        <p:spPr>
          <a:xfrm>
            <a:off x="6019800" y="2667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Suport pentru îmbunătățirea calității</a:t>
            </a:r>
            <a:endParaRPr lang="ro-RO" dirty="0"/>
          </a:p>
        </p:txBody>
      </p:sp>
      <p:sp>
        <p:nvSpPr>
          <p:cNvPr id="11" name="CasetăText 10"/>
          <p:cNvSpPr txBox="1"/>
          <p:nvPr/>
        </p:nvSpPr>
        <p:spPr>
          <a:xfrm>
            <a:off x="914400" y="44958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800" b="1" dirty="0" smtClean="0"/>
              <a:t>Corelarea celor scrise în Fișa vizitei cu propunerea de calificativ</a:t>
            </a:r>
            <a:endParaRPr lang="ro-RO" sz="2800" b="1" i="1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dirty="0" err="1" smtClean="0">
                <a:solidFill>
                  <a:srgbClr val="0070C0"/>
                </a:solidFill>
              </a:rPr>
              <a:t>Agen</a:t>
            </a:r>
            <a:r>
              <a:rPr lang="ro-RO" sz="2800" b="1" i="1" dirty="0" err="1" smtClean="0">
                <a:solidFill>
                  <a:srgbClr val="0070C0"/>
                </a:solidFill>
              </a:rPr>
              <a:t>ţia</a:t>
            </a:r>
            <a:r>
              <a:rPr lang="ro-RO" sz="2800" b="1" i="1" dirty="0" smtClean="0">
                <a:solidFill>
                  <a:srgbClr val="0070C0"/>
                </a:solidFill>
              </a:rPr>
              <a:t> română de asigurare a calităţii în învăţământul superior</a:t>
            </a:r>
            <a:endParaRPr lang="ro-RO" sz="2800" i="1" dirty="0" smtClean="0">
              <a:solidFill>
                <a:srgbClr val="0070C0"/>
              </a:solidFill>
            </a:endParaRPr>
          </a:p>
        </p:txBody>
      </p:sp>
      <p:sp>
        <p:nvSpPr>
          <p:cNvPr id="1024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772400" cy="609600"/>
          </a:xfrm>
        </p:spPr>
        <p:txBody>
          <a:bodyPr/>
          <a:lstStyle/>
          <a:p>
            <a:endParaRPr lang="ro-RO" b="1" i="1" dirty="0" smtClean="0">
              <a:solidFill>
                <a:schemeClr val="tx1"/>
              </a:solidFill>
            </a:endParaRPr>
          </a:p>
          <a:p>
            <a:endParaRPr lang="ro-RO" b="1" i="1" dirty="0" smtClean="0">
              <a:solidFill>
                <a:schemeClr val="tx1"/>
              </a:solidFill>
            </a:endParaRPr>
          </a:p>
          <a:p>
            <a:r>
              <a:rPr lang="ro-RO" b="1" i="1" dirty="0" smtClean="0">
                <a:solidFill>
                  <a:schemeClr val="tx1"/>
                </a:solidFill>
              </a:rPr>
              <a:t>Vă mulţumesc!</a:t>
            </a:r>
          </a:p>
          <a:p>
            <a:pPr algn="just"/>
            <a:endParaRPr lang="ro-RO" sz="2800" i="1" dirty="0" smtClean="0">
              <a:solidFill>
                <a:srgbClr val="898989"/>
              </a:solidFill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CasetăText 5"/>
          <p:cNvSpPr txBox="1">
            <a:spLocks noChangeArrowheads="1"/>
          </p:cNvSpPr>
          <p:nvPr/>
        </p:nvSpPr>
        <p:spPr bwMode="auto">
          <a:xfrm>
            <a:off x="762000" y="2895600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u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5908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</a:t>
            </a:r>
            <a:r>
              <a:rPr lang="ro-RO" sz="3200" b="1" dirty="0" err="1" smtClean="0"/>
              <a:t>ișele</a:t>
            </a:r>
            <a:r>
              <a:rPr lang="ro-RO" sz="3200" b="1" dirty="0" smtClean="0"/>
              <a:t> de vizită, parte a procesului de evaluare externă a calității</a:t>
            </a: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 rtlCol="0">
            <a:normAutofit fontScale="925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err="1" smtClean="0"/>
              <a:t>Oana</a:t>
            </a:r>
            <a:r>
              <a:rPr lang="en-US" sz="2000" dirty="0" smtClean="0"/>
              <a:t> S</a:t>
            </a:r>
            <a:r>
              <a:rPr lang="ro-RO" sz="2000" dirty="0" smtClean="0"/>
              <a:t>ârbu – ARACIS</a:t>
            </a:r>
            <a:endParaRPr lang="en-US" sz="2000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Alba Iulia, 7 </a:t>
            </a:r>
            <a:r>
              <a:rPr lang="en-US" sz="2000" dirty="0" smtClean="0"/>
              <a:t>– </a:t>
            </a:r>
            <a:r>
              <a:rPr lang="en-US" sz="2000" dirty="0" smtClean="0"/>
              <a:t>8 </a:t>
            </a:r>
            <a:r>
              <a:rPr lang="en-US" sz="2000" dirty="0" err="1" smtClean="0"/>
              <a:t>mai</a:t>
            </a:r>
            <a:r>
              <a:rPr lang="en-US" sz="2000" dirty="0" smtClean="0"/>
              <a:t> </a:t>
            </a:r>
            <a:r>
              <a:rPr lang="en-US" sz="2000" dirty="0" smtClean="0"/>
              <a:t>2015</a:t>
            </a:r>
            <a:endParaRPr lang="ro-RO" sz="2000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14400"/>
          </a:xfrm>
        </p:spPr>
        <p:txBody>
          <a:bodyPr/>
          <a:lstStyle/>
          <a:p>
            <a:pPr eaLnBrk="1" hangingPunct="1"/>
            <a:r>
              <a:rPr lang="en-US" sz="2800" b="1" i="1" dirty="0" err="1" smtClean="0">
                <a:solidFill>
                  <a:srgbClr val="0070C0"/>
                </a:solidFill>
              </a:rPr>
              <a:t>Agen</a:t>
            </a:r>
            <a:r>
              <a:rPr lang="ro-RO" sz="2800" b="1" i="1" dirty="0" err="1" smtClean="0">
                <a:solidFill>
                  <a:srgbClr val="0070C0"/>
                </a:solidFill>
              </a:rPr>
              <a:t>ţia</a:t>
            </a:r>
            <a:r>
              <a:rPr lang="ro-RO" sz="2800" b="1" i="1" dirty="0" smtClean="0">
                <a:solidFill>
                  <a:srgbClr val="0070C0"/>
                </a:solidFill>
              </a:rPr>
              <a:t> română de asigurare a calităţii în învăţământul superior</a:t>
            </a:r>
            <a:endParaRPr lang="ro-RO" sz="2800" i="1" dirty="0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8001000" cy="3886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o-RO" sz="3000" b="1" dirty="0" smtClean="0">
                <a:solidFill>
                  <a:schemeClr val="tx1"/>
                </a:solidFill>
              </a:rPr>
              <a:t>Evaluarea externă a unui program de studii universitarei/instituție de învățământ superior: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Evaluarea internă (Rezultat: Raportul de autoevaluare)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Aprobarea echipei de vizita (diverse proceduri, în funcție de tipul evaluării)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Studierea raportului de autoevaluare (Rezultat: </a:t>
            </a:r>
            <a:r>
              <a:rPr lang="ro-RO" sz="2400" dirty="0" err="1" smtClean="0">
                <a:solidFill>
                  <a:schemeClr val="tx1"/>
                </a:solidFill>
              </a:rPr>
              <a:t>Draft</a:t>
            </a:r>
            <a:r>
              <a:rPr lang="ro-RO" sz="2400" dirty="0" smtClean="0">
                <a:solidFill>
                  <a:schemeClr val="tx1"/>
                </a:solidFill>
              </a:rPr>
              <a:t> fișă de vizită)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Vizita de evaluare (Rezultat: Fișa de vizită)</a:t>
            </a:r>
          </a:p>
          <a:p>
            <a:pPr marL="514350" indent="-514350" algn="just" eaLnBrk="1" hangingPunct="1">
              <a:lnSpc>
                <a:spcPct val="80000"/>
              </a:lnSpc>
              <a:buAutoNum type="arabicPeriod"/>
            </a:pPr>
            <a:r>
              <a:rPr lang="ro-RO" sz="2400" dirty="0" smtClean="0">
                <a:solidFill>
                  <a:schemeClr val="tx1"/>
                </a:solidFill>
              </a:rPr>
              <a:t>Pe baza fisei de vizita, în funcție de tipul evaluării, elaborarea unor rapoarte (Extras PV Ședință Comisie, Raport director de misiune și coordonator, Raport Departament de Evaluare Externă a Calității)</a:t>
            </a:r>
          </a:p>
          <a:p>
            <a:pPr eaLnBrk="1" hangingPunct="1">
              <a:lnSpc>
                <a:spcPct val="80000"/>
              </a:lnSpc>
            </a:pPr>
            <a:endParaRPr lang="ro-RO" sz="3000" dirty="0" smtClean="0">
              <a:solidFill>
                <a:schemeClr val="tx1"/>
              </a:solidFill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 fontScale="92500" lnSpcReduction="10000"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Fișa de vizită este de fapt o fișă de constatare a unei stări de fapt pe baza unor date furnizate de instituție prin Raportul de autoevaluare și a celor constatate la momentul vizitei de evaluare</a:t>
            </a:r>
          </a:p>
          <a:p>
            <a:endParaRPr lang="ro-RO" sz="1500" b="1" i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Existența fișei vizitei este dovada transparenței procesului de evaluare și a echității acestuia</a:t>
            </a:r>
          </a:p>
          <a:p>
            <a:pPr eaLnBrk="1" hangingPunct="1"/>
            <a:endParaRPr lang="ro-RO" sz="1500" b="1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ro-RO" sz="2800" b="1" dirty="0" smtClean="0">
                <a:solidFill>
                  <a:schemeClr val="tx1"/>
                </a:solidFill>
              </a:rPr>
              <a:t>Document elaborat de evaluatori și asumat de instituția evaluată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295400" y="1905000"/>
          <a:ext cx="68580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I.  CADRUL  JURIDIC  DE ORGANIZARE ŞI FUNCŢIONARE,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misiunea</a:t>
                      </a:r>
                      <a:r>
                        <a:rPr lang="en-US" sz="1800" b="1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şi</a:t>
                      </a:r>
                      <a:r>
                        <a:rPr lang="en-US" sz="1800" b="1" kern="1200" cap="all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cap="all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obiectivele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INSTITUŢIEI</a:t>
                      </a:r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fr-FR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CONSTATĂRI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o-RO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 vor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consemna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fapte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fără</a:t>
                      </a:r>
                      <a:r>
                        <a:rPr lang="fr-FR" sz="3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se face </a:t>
                      </a:r>
                      <a:r>
                        <a:rPr lang="fr-FR" sz="36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aprecieri</a:t>
                      </a:r>
                      <a:r>
                        <a:rPr lang="fr-FR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o-RO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Greșeli frecvente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295400" y="2514600"/>
          <a:ext cx="6858000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Recrutarea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studenţilor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se face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prin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proceduri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i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 smtClean="0">
                          <a:latin typeface="Times New Roman"/>
                          <a:ea typeface="Times New Roman"/>
                        </a:rPr>
                        <a:t>proprii</a:t>
                      </a:r>
                      <a:endParaRPr lang="ro-R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o-RO" sz="2000" dirty="0" smtClean="0"/>
                        <a:t>Standard</a:t>
                      </a:r>
                      <a:r>
                        <a:rPr lang="ro-RO" sz="2000" baseline="0" dirty="0" smtClean="0"/>
                        <a:t> îndeplinit</a:t>
                      </a:r>
                      <a:endParaRPr lang="ro-RO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Recrutarea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studenţilor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se face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prin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proceduri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Times New Roman"/>
                        </a:rPr>
                        <a:t>proprii</a:t>
                      </a:r>
                      <a:r>
                        <a:rPr lang="en-US" sz="2000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o-RO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se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realizează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pe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baza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Regulamentului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al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Universităţii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cât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şi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2000" dirty="0" smtClean="0"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dirty="0" err="1" smtClean="0">
                          <a:latin typeface="Times New Roman"/>
                          <a:ea typeface="Times New Roman"/>
                        </a:rPr>
                        <a:t>Regulamentului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de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admitere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al </a:t>
                      </a:r>
                      <a:r>
                        <a:rPr lang="ro-RO" sz="2000" dirty="0" smtClean="0">
                          <a:latin typeface="Times New Roman"/>
                          <a:ea typeface="Times New Roman"/>
                        </a:rPr>
                        <a:t>Facultății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Anexa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 B1.1)</a:t>
                      </a:r>
                      <a:endParaRPr lang="ro-RO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467600" cy="40386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838200" y="1752600"/>
          <a:ext cx="7924800" cy="4252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453"/>
                <a:gridCol w="3874347"/>
              </a:tblGrid>
              <a:tr h="18736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400" i="1" dirty="0" smtClean="0">
                          <a:latin typeface="Times New Roman"/>
                          <a:ea typeface="Times New Roman"/>
                        </a:rPr>
                        <a:t>10. Instituţia face dovada: a) că minimum 51 % din totalul absolvenţilor fiecăreia din primele trei serii de absolvenţi / fiecăreia din seriile de absolvenţi ulterioare precedentei evaluări externe, după caz, au promovat examenul de licenţă şi b) că a elaborat proceduri pentru urmărirea în carieră a absolvenţilor, le aplică şi elaborează rapoarte anuale pe care le face publice, inclusiv pe site-ul universităţii. </a:t>
                      </a:r>
                      <a:endParaRPr lang="ro-RO" sz="1400" dirty="0" smtClean="0"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/>
                      <a:r>
                        <a:rPr lang="ro-RO" sz="3600" dirty="0" smtClean="0"/>
                        <a:t>DA</a:t>
                      </a:r>
                      <a:endParaRPr lang="ro-RO" sz="3600" dirty="0"/>
                    </a:p>
                  </a:txBody>
                  <a:tcPr/>
                </a:tc>
              </a:tr>
              <a:tr h="2241194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i="1" dirty="0">
                          <a:latin typeface="Times New Roman"/>
                          <a:ea typeface="Times New Roman"/>
                        </a:rPr>
                        <a:t>10. Instituţia face dovada: a) că minimum 51 % din totalul absolvenţilor fiecăreia din primele trei serii de absolvenţi / fiecăreia din seriile de absolvenţi ulterioare precedentei evaluări externe, după caz, au promovat examenul de licenţă şi b) că a elaborat proceduri pentru urmărirea în carieră a absolvenţilor, le aplică şi elaborează rapoarte anuale pe care le face publice, inclusiv pe site-ul universităţii. 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Situația</a:t>
                      </a:r>
                      <a:r>
                        <a:rPr lang="ro-RO" sz="1200" baseline="0" dirty="0" smtClean="0">
                          <a:latin typeface="Times New Roman"/>
                          <a:ea typeface="Times New Roman"/>
                        </a:rPr>
                        <a:t> promovării examenului de licență este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: 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2014: 8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11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72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2013: 3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fara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promotie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) – din prelungirea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scolaritatii</a:t>
                      </a:r>
                      <a:endParaRPr lang="ro-RO" sz="1200" dirty="0">
                        <a:latin typeface="Times New Roman"/>
                        <a:ea typeface="Times New Roman"/>
                      </a:endParaRP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2012: 17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22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77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an 2011: 20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licentiati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din 22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90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%.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Universitatea 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a elaborat proceduri de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urmarire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a carierei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absolvenților</a:t>
                      </a:r>
                      <a:r>
                        <a:rPr lang="ro-RO" sz="12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smtClean="0">
                          <a:latin typeface="Times New Roman"/>
                          <a:ea typeface="Times New Roman"/>
                        </a:rPr>
                        <a:t>(Anexa 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1.3.12 – raport privind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absorbtia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absolventilor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pe </a:t>
                      </a:r>
                      <a:r>
                        <a:rPr lang="ro-RO" sz="1200" dirty="0" err="1">
                          <a:latin typeface="Times New Roman"/>
                          <a:ea typeface="Times New Roman"/>
                        </a:rPr>
                        <a:t>piata</a:t>
                      </a:r>
                      <a:r>
                        <a:rPr lang="ro-RO" sz="1200" dirty="0">
                          <a:latin typeface="Times New Roman"/>
                          <a:ea typeface="Times New Roman"/>
                        </a:rPr>
                        <a:t> muncii) si conform Raportului de autoevaluare, pag.54-55.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467600" cy="4038600"/>
          </a:xfrm>
        </p:spPr>
        <p:txBody>
          <a:bodyPr>
            <a:normAutofit/>
          </a:bodyPr>
          <a:lstStyle/>
          <a:p>
            <a:endParaRPr lang="ro-RO" sz="2800" b="1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762000" y="1676400"/>
          <a:ext cx="7924800" cy="434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3810000"/>
              </a:tblGrid>
              <a:tr h="244860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 Cel puţin 50 % din formele de verificare ale disciplinelor de studii prevăzute în planul de învăţământ sunt examene.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(4E+4C)+ (4E+3C)+ (4E+2C)+ (5E+2C)+ (5E+2C)+ (5E+2C)+ (6E+1C)+ (5E+2C)=38E+18C=56. 67% examene.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95294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Formaţiile de studiu (serii, grupe, subgrupe) sunt astfel dimensionate încât să asigure desfăşurarea eficientă a procesului de învăţământ.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 </a:t>
                      </a:r>
                      <a:r>
                        <a:rPr lang="ro-RO" sz="2400" b="1" i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serie de maxim 90 studenți, </a:t>
                      </a:r>
                      <a:r>
                        <a:rPr lang="ro-RO" sz="2400" b="1" i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grupe de maxim 30 studenţi, subgrupe cu maxim 15 studenţi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u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9906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70C0"/>
                </a:solidFill>
              </a:rPr>
              <a:t>Agen</a:t>
            </a:r>
            <a:r>
              <a:rPr lang="ro-RO" sz="2800" b="1" i="1" smtClean="0">
                <a:solidFill>
                  <a:srgbClr val="0070C0"/>
                </a:solidFill>
              </a:rPr>
              <a:t>ţia română de asigurare a calităţii în învăţământul superior</a:t>
            </a:r>
            <a:endParaRPr lang="ro-RO" sz="2800" i="1" smtClean="0">
              <a:solidFill>
                <a:srgbClr val="0070C0"/>
              </a:solidFill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7467600" cy="3733800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tx1"/>
                </a:solidFill>
              </a:rPr>
              <a:t>Completarea fișei de vizită</a:t>
            </a:r>
          </a:p>
          <a:p>
            <a:pPr algn="just"/>
            <a:r>
              <a:rPr lang="en-US" sz="2400" b="1" i="1" dirty="0" smtClean="0">
                <a:solidFill>
                  <a:schemeClr val="tx1"/>
                </a:solidFill>
              </a:rPr>
              <a:t>“</a:t>
            </a:r>
            <a:r>
              <a:rPr lang="en-US" sz="2400" b="1" i="1" dirty="0" err="1" smtClean="0">
                <a:solidFill>
                  <a:schemeClr val="tx1"/>
                </a:solidFill>
              </a:rPr>
              <a:t>Evaluatorii</a:t>
            </a:r>
            <a:r>
              <a:rPr lang="en-US" sz="2400" b="1" i="1" dirty="0" smtClean="0">
                <a:solidFill>
                  <a:schemeClr val="tx1"/>
                </a:solidFill>
              </a:rPr>
              <a:t> au r</a:t>
            </a:r>
            <a:r>
              <a:rPr lang="ro-RO" sz="2400" b="1" i="1" dirty="0" smtClean="0">
                <a:solidFill>
                  <a:schemeClr val="tx1"/>
                </a:solidFill>
              </a:rPr>
              <a:t>ă</a:t>
            </a:r>
            <a:r>
              <a:rPr lang="en-US" sz="2400" b="1" i="1" dirty="0" err="1" smtClean="0">
                <a:solidFill>
                  <a:schemeClr val="tx1"/>
                </a:solidFill>
              </a:rPr>
              <a:t>spunderea</a:t>
            </a:r>
            <a:r>
              <a:rPr lang="ro-RO" sz="2400" b="1" i="1" dirty="0" smtClean="0">
                <a:solidFill>
                  <a:schemeClr val="tx1"/>
                </a:solidFill>
              </a:rPr>
              <a:t> individuală și colectivă de a aduna și schimba între ei date, astfel încât să poată verifica afirmațiile făcute în documentația de autoevaluare….Evaluatorii vor verifica împreună înțelegerea și interpretarea datelor pentru a ajunge la o concluzie comună.</a:t>
            </a:r>
            <a:r>
              <a:rPr lang="en-US" sz="2400" b="1" i="1" dirty="0" smtClean="0">
                <a:solidFill>
                  <a:schemeClr val="tx1"/>
                </a:solidFill>
              </a:rPr>
              <a:t>”</a:t>
            </a:r>
            <a:endParaRPr lang="ro-RO" sz="2400" b="1" i="1" dirty="0" smtClean="0">
              <a:solidFill>
                <a:schemeClr val="tx1"/>
              </a:solidFill>
            </a:endParaRPr>
          </a:p>
          <a:p>
            <a:r>
              <a:rPr lang="ro-RO" sz="2400" b="1" i="1" dirty="0" smtClean="0">
                <a:solidFill>
                  <a:schemeClr val="tx1"/>
                </a:solidFill>
              </a:rPr>
              <a:t>ACTIVITATE ÎN ECHIPĂ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1440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Imagin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9175"/>
            <a:ext cx="822960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978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Temă Office</vt:lpstr>
      <vt:lpstr> Dezvoltarea și consolidarea culturii calității la nivelul sistemului de învățământ superior românesc – QUALITAS  Pachetul de lucru V – Internaționalizare, schimb de bune practici, comunicare în asigurarea calității învățământului superior românesc</vt:lpstr>
      <vt:lpstr>Fișele de vizită, parte a procesului de evaluare externă a calității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  <vt:lpstr>Agenţia română de asigurare a calităţii în învăţământul superior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adina.ghidura</dc:creator>
  <cp:lastModifiedBy>radu.damian</cp:lastModifiedBy>
  <cp:revision>40</cp:revision>
  <dcterms:created xsi:type="dcterms:W3CDTF">2015-03-09T09:41:13Z</dcterms:created>
  <dcterms:modified xsi:type="dcterms:W3CDTF">2015-05-27T09:42:54Z</dcterms:modified>
</cp:coreProperties>
</file>