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6600"/>
    <a:srgbClr val="FFFF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8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6368FD-9217-4CBE-8D39-5F40B24C24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A44BC0-818F-407C-9898-DEA1CDA719B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D52F331-175D-400A-BA82-A21E1F7163E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D2C568-5621-4E20-8DF7-492A7465786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9F1CC1-BAFC-4178-A43D-375A21218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42D335-F1E5-434E-85CA-F5282176785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EED7D76-2BC1-442F-894A-4A69C98FC58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618FB3-FABC-401C-ADAE-BB3925B3362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F3F95F5-9FE8-4DBE-9A14-E2A8EF98694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4202C17-9214-4918-ABD0-8BAE644683D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594AC80-C24A-4A9A-8423-809E6E5E22C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D661FAB-0F41-4C76-B261-7CEE58EC992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381000" y="1143000"/>
            <a:ext cx="8534400" cy="5047536"/>
          </a:xfrm>
          <a:prstGeom prst="rect">
            <a:avLst/>
          </a:prstGeom>
          <a:solidFill>
            <a:srgbClr val="FFFFCC"/>
          </a:solidFill>
          <a:ln w="9525">
            <a:noFill/>
            <a:miter lim="800000"/>
            <a:headEnd/>
            <a:tailEnd/>
          </a:ln>
          <a:effectLst/>
        </p:spPr>
        <p:txBody>
          <a:bodyPr wrap="square" anchor="ctr">
            <a:spAutoFit/>
          </a:bodyPr>
          <a:lstStyle/>
          <a:p>
            <a:pPr algn="ctr"/>
            <a:endParaRPr lang="en-US" b="1" i="1" dirty="0"/>
          </a:p>
          <a:p>
            <a:pPr algn="ctr"/>
            <a:endParaRPr lang="en-US" sz="2400" b="1" i="1" dirty="0"/>
          </a:p>
          <a:p>
            <a:pPr algn="ctr"/>
            <a:r>
              <a:rPr lang="ro-RO" sz="2000" b="1" i="1" dirty="0">
                <a:solidFill>
                  <a:srgbClr val="006600"/>
                </a:solidFill>
              </a:rPr>
              <a:t>Agenţia Română de Asigurare a Calităţii în Învăţământul Superior ARACIS</a:t>
            </a:r>
            <a:endParaRPr lang="en-US" sz="2000" b="1" i="1" dirty="0">
              <a:solidFill>
                <a:srgbClr val="006600"/>
              </a:solidFill>
            </a:endParaRPr>
          </a:p>
          <a:p>
            <a:pPr algn="ctr"/>
            <a:endParaRPr lang="en-US" sz="2400" dirty="0">
              <a:solidFill>
                <a:srgbClr val="0000FF"/>
              </a:solidFill>
            </a:endParaRPr>
          </a:p>
          <a:p>
            <a:pPr algn="ctr"/>
            <a:endParaRPr lang="en-US" sz="2400" dirty="0">
              <a:solidFill>
                <a:srgbClr val="0000FF"/>
              </a:solidFill>
            </a:endParaRPr>
          </a:p>
          <a:p>
            <a:pPr algn="ctr"/>
            <a:r>
              <a:rPr lang="ro-RO" sz="2400" b="1" dirty="0">
                <a:solidFill>
                  <a:srgbClr val="0000FF"/>
                </a:solidFill>
              </a:rPr>
              <a:t>EVALUAREA PROGRAMELOR UNIVERSITARE DE STUDII OFERITE PRIN ÎNVĂŢĂMÂNT LA DISTANŢĂ ŞI ÎNVĂŢĂMÂNT CU FRECVENŢĂ </a:t>
            </a:r>
            <a:r>
              <a:rPr lang="ro-RO" sz="2400" b="1" dirty="0" smtClean="0">
                <a:solidFill>
                  <a:srgbClr val="0000FF"/>
                </a:solidFill>
              </a:rPr>
              <a:t>REDUSĂ</a:t>
            </a:r>
            <a:endParaRPr lang="en-US" sz="2400" b="1" dirty="0" smtClean="0">
              <a:solidFill>
                <a:srgbClr val="0000FF"/>
              </a:solidFill>
            </a:endParaRPr>
          </a:p>
          <a:p>
            <a:pPr algn="ctr"/>
            <a:r>
              <a:rPr lang="en-US" sz="2400" b="1" dirty="0" err="1" smtClean="0">
                <a:solidFill>
                  <a:srgbClr val="0000FF"/>
                </a:solidFill>
              </a:rPr>
              <a:t>Prof.univ.dr</a:t>
            </a:r>
            <a:r>
              <a:rPr lang="en-US" sz="2400" b="1" dirty="0" smtClean="0">
                <a:solidFill>
                  <a:srgbClr val="0000FF"/>
                </a:solidFill>
              </a:rPr>
              <a:t>. </a:t>
            </a:r>
            <a:r>
              <a:rPr lang="en-US" sz="2400" b="1" dirty="0" err="1" smtClean="0">
                <a:solidFill>
                  <a:srgbClr val="0000FF"/>
                </a:solidFill>
              </a:rPr>
              <a:t>Iordan</a:t>
            </a:r>
            <a:r>
              <a:rPr lang="en-US" sz="2400" b="1" dirty="0" smtClean="0">
                <a:solidFill>
                  <a:srgbClr val="0000FF"/>
                </a:solidFill>
              </a:rPr>
              <a:t> </a:t>
            </a:r>
            <a:r>
              <a:rPr lang="en-US" sz="2400" b="1" dirty="0" err="1" smtClean="0">
                <a:solidFill>
                  <a:srgbClr val="0000FF"/>
                </a:solidFill>
              </a:rPr>
              <a:t>Petrescu</a:t>
            </a:r>
            <a:endParaRPr lang="en-US" sz="2400" b="1" dirty="0">
              <a:solidFill>
                <a:srgbClr val="0000FF"/>
              </a:solidFill>
            </a:endParaRPr>
          </a:p>
          <a:p>
            <a:pPr algn="ctr"/>
            <a:endParaRPr lang="en-US" sz="2400" dirty="0">
              <a:solidFill>
                <a:srgbClr val="0000FF"/>
              </a:solidFill>
            </a:endParaRPr>
          </a:p>
          <a:p>
            <a:pPr algn="ctr"/>
            <a:endParaRPr lang="en-US" dirty="0"/>
          </a:p>
          <a:p>
            <a:pPr algn="ctr"/>
            <a:endParaRPr lang="en-US" dirty="0"/>
          </a:p>
          <a:p>
            <a:pPr algn="ctr"/>
            <a:endParaRPr lang="en-US" dirty="0"/>
          </a:p>
          <a:p>
            <a:pPr algn="ctr"/>
            <a:endParaRPr lang="ro-RO" dirty="0"/>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94" name="Group 58"/>
          <p:cNvGraphicFramePr>
            <a:graphicFrameLocks noGrp="1"/>
          </p:cNvGraphicFramePr>
          <p:nvPr/>
        </p:nvGraphicFramePr>
        <p:xfrm>
          <a:off x="457200" y="1295400"/>
          <a:ext cx="8458200" cy="4892038"/>
        </p:xfrm>
        <a:graphic>
          <a:graphicData uri="http://schemas.openxmlformats.org/drawingml/2006/table">
            <a:tbl>
              <a:tblPr/>
              <a:tblGrid>
                <a:gridCol w="8458200"/>
              </a:tblGrid>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A.1.2. Conducere şi administraţie</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870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Directorul Departamentului ID şi membrii echipei manageriale dispun de calificare şi experienţă în managementul şi tehnologia ID.</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A.1.3. Colaborări cu alte instituţii</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870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Departamentul ID are încheiate convenţii de colaborare sau contracte cu organizaţii implicate în desfăşurarea programului ID. </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CRITERIUL A.2. BAZA MATERIALĂ</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A.2.1. Patrimoniu, dotare, resurse financiare</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9894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Departamentul ID dispune de dotarea tehnică necesară desfăşurării activităţilor specifice administrării sistemului ID şi utilizează spaţii pentru conducere, secretariat, pregătire şi distribuţie a materialelor didactice etc. </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9894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Universitatea asigură spaţii de învăţământ adecvate (săli pentru activităţi didactice faţă în faţă: </a:t>
                      </a:r>
                      <a:r>
                        <a:rPr kumimoji="0" lang="ro-RO" sz="1800" b="0" i="0" u="none" strike="noStrike" cap="none" normalizeH="0" baseline="0" dirty="0" err="1" smtClean="0">
                          <a:ln>
                            <a:noFill/>
                          </a:ln>
                          <a:solidFill>
                            <a:srgbClr val="0000FF"/>
                          </a:solidFill>
                          <a:effectLst/>
                          <a:latin typeface="Times New Roman" pitchFamily="18" charset="0"/>
                          <a:cs typeface="Times New Roman" pitchFamily="18" charset="0"/>
                        </a:rPr>
                        <a:t>tutoriale</a:t>
                      </a: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 – AT şi asistate – AA), care dispun de echipamente care facilitează procesul de învăţare, evaluare şi comunicare.</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04800" y="771079"/>
            <a:ext cx="8534400" cy="6001643"/>
          </a:xfrm>
          <a:prstGeom prst="rect">
            <a:avLst/>
          </a:prstGeom>
          <a:solidFill>
            <a:srgbClr val="FFFFCC"/>
          </a:solidFill>
          <a:ln w="9525">
            <a:noFill/>
            <a:miter lim="800000"/>
            <a:headEnd/>
            <a:tailEnd/>
          </a:ln>
          <a:effectLst/>
        </p:spPr>
        <p:txBody>
          <a:bodyPr wrap="square" anchor="ctr">
            <a:spAutoFit/>
          </a:bodyPr>
          <a:lstStyle/>
          <a:p>
            <a:pPr algn="ctr">
              <a:tabLst>
                <a:tab pos="184150" algn="l"/>
                <a:tab pos="457200" algn="l"/>
              </a:tabLst>
            </a:pPr>
            <a:endParaRPr lang="en-US" sz="2400" b="1" dirty="0">
              <a:solidFill>
                <a:srgbClr val="0000FF"/>
              </a:solidFill>
            </a:endParaRPr>
          </a:p>
          <a:p>
            <a:pPr algn="ctr">
              <a:tabLst>
                <a:tab pos="184150" algn="l"/>
                <a:tab pos="457200" algn="l"/>
              </a:tabLst>
            </a:pPr>
            <a:r>
              <a:rPr lang="ro-RO" sz="2400" b="1" dirty="0">
                <a:solidFill>
                  <a:srgbClr val="0000FF"/>
                </a:solidFill>
              </a:rPr>
              <a:t>Logistica materială şi informaţională asigurată de Departamentul ID:</a:t>
            </a:r>
            <a:endParaRPr lang="en-US" sz="2400" b="1" dirty="0">
              <a:solidFill>
                <a:srgbClr val="0000FF"/>
              </a:solidFill>
            </a:endParaRPr>
          </a:p>
          <a:p>
            <a:pPr>
              <a:tabLst>
                <a:tab pos="184150" algn="l"/>
                <a:tab pos="457200" algn="l"/>
              </a:tabLst>
            </a:pPr>
            <a:endParaRPr lang="en-US" sz="2400" dirty="0">
              <a:solidFill>
                <a:srgbClr val="0000FF"/>
              </a:solidFill>
            </a:endParaRPr>
          </a:p>
          <a:p>
            <a:pPr>
              <a:tabLst>
                <a:tab pos="184150" algn="l"/>
                <a:tab pos="457200" algn="l"/>
              </a:tabLst>
            </a:pPr>
            <a:r>
              <a:rPr lang="ro-RO" sz="2400" dirty="0">
                <a:solidFill>
                  <a:srgbClr val="0000FF"/>
                </a:solidFill>
              </a:rPr>
              <a:t>Spaţii pentru pregătirea, depozitarea şi distribuirea materialelor didactice; </a:t>
            </a:r>
            <a:endParaRPr lang="en-US" sz="2400" dirty="0">
              <a:solidFill>
                <a:srgbClr val="0000FF"/>
              </a:solidFill>
            </a:endParaRPr>
          </a:p>
          <a:p>
            <a:pPr>
              <a:tabLst>
                <a:tab pos="184150" algn="l"/>
                <a:tab pos="457200" algn="l"/>
              </a:tabLst>
            </a:pPr>
            <a:r>
              <a:rPr lang="ro-RO" sz="2400" dirty="0">
                <a:solidFill>
                  <a:srgbClr val="0000FF"/>
                </a:solidFill>
              </a:rPr>
              <a:t>Spaţii de învăţământ adecvate studiului individual şi interactiv; </a:t>
            </a:r>
            <a:endParaRPr lang="en-US" sz="2400" dirty="0">
              <a:solidFill>
                <a:srgbClr val="0000FF"/>
              </a:solidFill>
            </a:endParaRPr>
          </a:p>
          <a:p>
            <a:pPr>
              <a:tabLst>
                <a:tab pos="184150" algn="l"/>
                <a:tab pos="457200" algn="l"/>
              </a:tabLst>
            </a:pPr>
            <a:r>
              <a:rPr lang="ro-RO" sz="2400" dirty="0">
                <a:solidFill>
                  <a:srgbClr val="0000FF"/>
                </a:solidFill>
              </a:rPr>
              <a:t>Mijloace de comunicaţie (telefon, e-mail, servicii Internet etc.);</a:t>
            </a:r>
            <a:endParaRPr lang="en-US" sz="2400" dirty="0">
              <a:solidFill>
                <a:srgbClr val="0000FF"/>
              </a:solidFill>
            </a:endParaRPr>
          </a:p>
          <a:p>
            <a:pPr>
              <a:tabLst>
                <a:tab pos="184150" algn="l"/>
                <a:tab pos="457200" algn="l"/>
              </a:tabLst>
            </a:pPr>
            <a:r>
              <a:rPr lang="ro-RO" sz="2400" dirty="0">
                <a:solidFill>
                  <a:srgbClr val="0000FF"/>
                </a:solidFill>
              </a:rPr>
              <a:t>Echipamente hardware şi produse software pentru pregătirea materialelor didactice;</a:t>
            </a:r>
            <a:endParaRPr lang="en-US" sz="2400" dirty="0">
              <a:solidFill>
                <a:srgbClr val="0000FF"/>
              </a:solidFill>
            </a:endParaRPr>
          </a:p>
          <a:p>
            <a:pPr>
              <a:tabLst>
                <a:tab pos="184150" algn="l"/>
                <a:tab pos="457200" algn="l"/>
              </a:tabLst>
            </a:pPr>
            <a:r>
              <a:rPr lang="ro-RO" sz="2400" dirty="0">
                <a:solidFill>
                  <a:srgbClr val="0000FF"/>
                </a:solidFill>
              </a:rPr>
              <a:t>Reţele de calculatoare conectate la Internet;</a:t>
            </a:r>
            <a:endParaRPr lang="en-US" sz="2400" dirty="0">
              <a:solidFill>
                <a:srgbClr val="0000FF"/>
              </a:solidFill>
            </a:endParaRPr>
          </a:p>
          <a:p>
            <a:pPr>
              <a:tabLst>
                <a:tab pos="184150" algn="l"/>
                <a:tab pos="457200" algn="l"/>
              </a:tabLst>
            </a:pPr>
            <a:r>
              <a:rPr lang="ro-RO" sz="2400" dirty="0">
                <a:solidFill>
                  <a:srgbClr val="0000FF"/>
                </a:solidFill>
              </a:rPr>
              <a:t>Echipamente audio-video pentru prezentarea materialelor didactice în format multimedia;</a:t>
            </a:r>
          </a:p>
          <a:p>
            <a:pPr>
              <a:tabLst>
                <a:tab pos="184150" algn="l"/>
                <a:tab pos="457200" algn="l"/>
              </a:tabLst>
            </a:pPr>
            <a:r>
              <a:rPr lang="ro-RO" sz="2400" dirty="0">
                <a:solidFill>
                  <a:srgbClr val="0000FF"/>
                </a:solidFill>
              </a:rPr>
              <a:t>Resurse de învăţământ specifice ID necesare pregătirii individuale, inclusiv acces la biblioteci virtuale.</a:t>
            </a:r>
            <a:r>
              <a:rPr lang="en-US" sz="2400" dirty="0">
                <a:solidFill>
                  <a:srgbClr val="0000FF"/>
                </a:solidFill>
              </a:rPr>
              <a:t> </a:t>
            </a:r>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37" name="Group 49"/>
          <p:cNvGraphicFramePr>
            <a:graphicFrameLocks noGrp="1"/>
          </p:cNvGraphicFramePr>
          <p:nvPr/>
        </p:nvGraphicFramePr>
        <p:xfrm>
          <a:off x="533400" y="1143000"/>
          <a:ext cx="8229600" cy="5504557"/>
        </p:xfrm>
        <a:graphic>
          <a:graphicData uri="http://schemas.openxmlformats.org/drawingml/2006/table">
            <a:tbl>
              <a:tblPr/>
              <a:tblGrid>
                <a:gridCol w="8229600"/>
              </a:tblGrid>
              <a:tr h="40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Universitatea are resurse financiare pentru minimum un ciclu de studii.</a:t>
                      </a:r>
                      <a:endParaRPr kumimoji="0" lang="ro-RO" sz="22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7295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Resursele financiare alocate programului ID </a:t>
                      </a:r>
                      <a:r>
                        <a:rPr kumimoji="0" lang="ro-RO" sz="2000" b="0" i="0" u="none" strike="noStrike" cap="none" normalizeH="0" baseline="0" dirty="0" smtClean="0">
                          <a:ln>
                            <a:noFill/>
                          </a:ln>
                          <a:solidFill>
                            <a:srgbClr val="0000FF"/>
                          </a:solidFill>
                          <a:effectLst/>
                          <a:latin typeface="Times New Roman" pitchFamily="18" charset="0"/>
                        </a:rPr>
                        <a:t>acoperă toate responsabilităţile instituţiei către studenţi şi parteneri şi răspund unor </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situaţii neprevăzute.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6186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Taxa de studii cuprinde: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de înmatriculare;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costul materialelor didactice;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costul CD-urilor;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de utilizare a echipamentelor specifice;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costul serviciilor educaţionale şi administrative;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pentru asigurarea întâlnirilor periodice faţă în faţă şi a verificărilor pe parcurs;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de utilizare a unor servicii educaţionale oferite de terţi;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pentru asigurarea accesului prin diferite mijloace IT;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cheltuieli de regie; cheltuieli de dezvoltare; alte cheltuieli.</a:t>
                      </a:r>
                      <a:endParaRPr kumimoji="0" lang="ro-RO" sz="20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7295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Universitatea utilizează politici echitabile de rambursare parţială sau totală a taxelor.</a:t>
                      </a:r>
                      <a:endParaRPr kumimoji="0" lang="ro-RO" sz="20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14" name="Group 50"/>
          <p:cNvGraphicFramePr>
            <a:graphicFrameLocks noGrp="1"/>
          </p:cNvGraphicFramePr>
          <p:nvPr/>
        </p:nvGraphicFramePr>
        <p:xfrm>
          <a:off x="304800" y="1066800"/>
          <a:ext cx="8534400" cy="5669280"/>
        </p:xfrm>
        <a:graphic>
          <a:graphicData uri="http://schemas.openxmlformats.org/drawingml/2006/table">
            <a:tbl>
              <a:tblPr/>
              <a:tblGrid>
                <a:gridCol w="8534400"/>
              </a:tblGrid>
              <a:tr h="4095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 EFICACITATEA EDUCAŢIONALĂ</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4095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CRITERIUL B.1. CONŢINUTUL PROGRAMULUI DE STUDII</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4095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B.1.1. Admiterea studenţilor</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7312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Înscrierea şi selecţia candidaţilor se realizează după metodologia de admitere aprobată de Senat, conform reglementărilor curente ale MECS.</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095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Înmatricularea candidaţilor admişi se face în baza unui </a:t>
                      </a:r>
                      <a:r>
                        <a:rPr kumimoji="0" lang="ro-RO" sz="2200" b="0" i="1" u="none" strike="noStrike" cap="none" normalizeH="0" baseline="0" smtClean="0">
                          <a:ln>
                            <a:noFill/>
                          </a:ln>
                          <a:solidFill>
                            <a:srgbClr val="0000FF"/>
                          </a:solidFill>
                          <a:effectLst/>
                          <a:latin typeface="Times New Roman" pitchFamily="18" charset="0"/>
                          <a:cs typeface="Times New Roman" pitchFamily="18" charset="0"/>
                        </a:rPr>
                        <a:t>contract de studii</a:t>
                      </a: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 </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965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Conţinutul </a:t>
                      </a:r>
                      <a:r>
                        <a:rPr kumimoji="0" lang="ro-RO" sz="2200" b="0" i="1" u="none" strike="noStrike" cap="none" normalizeH="0" baseline="0" smtClean="0">
                          <a:ln>
                            <a:noFill/>
                          </a:ln>
                          <a:solidFill>
                            <a:srgbClr val="0000FF"/>
                          </a:solidFill>
                          <a:effectLst/>
                          <a:latin typeface="Times New Roman" pitchFamily="18" charset="0"/>
                          <a:cs typeface="Times New Roman" pitchFamily="18" charset="0"/>
                        </a:rPr>
                        <a:t>contractelor de studii</a:t>
                      </a: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 reglementează parcurgerea planului de învăţământ.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1" u="none" strike="noStrike" cap="none" normalizeH="0" baseline="0" smtClean="0">
                          <a:ln>
                            <a:noFill/>
                          </a:ln>
                          <a:solidFill>
                            <a:srgbClr val="0000FF"/>
                          </a:solidFill>
                          <a:effectLst/>
                          <a:latin typeface="Times New Roman" pitchFamily="18" charset="0"/>
                          <a:cs typeface="Times New Roman" pitchFamily="18" charset="0"/>
                        </a:rPr>
                        <a:t>Contractul de studii</a:t>
                      </a: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 include anexe în care sunt inserate prevederi privind planurile anuale de învăţământ, obligativitatea participării la activităţile asistate (AA), regimul disciplinelor opţionale, regimul taxelor etc.</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3747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1" u="none" strike="noStrike" cap="none" normalizeH="0" baseline="0" dirty="0" smtClean="0">
                          <a:ln>
                            <a:noFill/>
                          </a:ln>
                          <a:solidFill>
                            <a:srgbClr val="0000FF"/>
                          </a:solidFill>
                          <a:effectLst/>
                          <a:latin typeface="Times New Roman" pitchFamily="18" charset="0"/>
                          <a:cs typeface="Times New Roman" pitchFamily="18" charset="0"/>
                        </a:rPr>
                        <a:t>Contractul de studii</a:t>
                      </a: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specifică programul de studii, durata studiilor, tipul diplomei obţinute la absolvire, serviciile oferite în cuantumul taxei de studii, obligaţiile universităţii, drepturile şi obligaţiile financiare şi de studii ale studentului, condiţiile de rambursare a taxelor de studii etc. </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6" name="Group 36"/>
          <p:cNvGraphicFramePr>
            <a:graphicFrameLocks noGrp="1"/>
          </p:cNvGraphicFramePr>
          <p:nvPr/>
        </p:nvGraphicFramePr>
        <p:xfrm>
          <a:off x="304800" y="1447800"/>
          <a:ext cx="8534400" cy="5059680"/>
        </p:xfrm>
        <a:graphic>
          <a:graphicData uri="http://schemas.openxmlformats.org/drawingml/2006/table">
            <a:tbl>
              <a:tblPr/>
              <a:tblGrid>
                <a:gridCol w="8534400"/>
              </a:tblGrid>
              <a:tr h="165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B.1.2. Structura şi prezentarea programului de studii</a:t>
                      </a:r>
                      <a:endParaRPr kumimoji="0" lang="ro-RO" sz="22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Programul de studii universitare de licenţă ID se organizează pe baza planului de învăţământ pentru acelaşi program de studii de la forma IF.</a:t>
                      </a:r>
                      <a:endParaRPr kumimoji="0" lang="ro-RO" sz="2200" b="0" i="0" u="none" strike="noStrike" cap="none" normalizeH="0" baseline="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Proiectarea activităţilor didactice specifice ID asigură dobândirea aceloraşi competenţe ca la forma IF.</a:t>
                      </a:r>
                      <a:endParaRPr kumimoji="0" lang="ro-RO" sz="2200" b="0" i="0" u="none" strike="noStrike" cap="none" normalizeH="0" baseline="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8255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În cadrul fiecărei discipline se cuantifică următoarele tipuri de activităţi: </a:t>
                      </a:r>
                    </a:p>
                    <a:p>
                      <a:pPr marL="0" marR="0" lvl="0" indent="0" algn="l" defTabSz="914400" rtl="0" eaLnBrk="1" fontAlgn="base" latinLnBrk="0" hangingPunct="1">
                        <a:lnSpc>
                          <a:spcPct val="100000"/>
                        </a:lnSpc>
                        <a:spcBef>
                          <a:spcPct val="0"/>
                        </a:spcBef>
                        <a:spcAft>
                          <a:spcPct val="0"/>
                        </a:spcAft>
                        <a:buClrTx/>
                        <a:buSzTx/>
                        <a:buFontTx/>
                        <a:buNone/>
                        <a:tabLst>
                          <a:tab pos="184150" algn="l"/>
                          <a:tab pos="457200" algn="l"/>
                        </a:tabLst>
                      </a:pPr>
                      <a:endParaRPr kumimoji="0" lang="en-US" sz="22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Activităţi </a:t>
                      </a:r>
                      <a:r>
                        <a:rPr kumimoji="0" lang="ro-RO" sz="2200" b="0" i="0" u="none" strike="noStrike" cap="none" normalizeH="0" baseline="0" dirty="0" err="1" smtClean="0">
                          <a:ln>
                            <a:noFill/>
                          </a:ln>
                          <a:solidFill>
                            <a:srgbClr val="0000FF"/>
                          </a:solidFill>
                          <a:effectLst/>
                          <a:latin typeface="Times New Roman" pitchFamily="18" charset="0"/>
                          <a:cs typeface="Times New Roman" pitchFamily="18" charset="0"/>
                        </a:rPr>
                        <a:t>tutoriale</a:t>
                      </a: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(AT) şi de evaluare pe parcurs – teme de control (TC), echivalentul orelor de seminar de la forma IF;</a:t>
                      </a:r>
                      <a:endParaRPr kumimoji="0" lang="en-US" sz="22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Activităţi aplicative asistate (AA) – laborator, proiect, practică şi alte activităţi faţă în faţă, echivalentul orelor de laborator, proiect sau practică de la forma IF;</a:t>
                      </a:r>
                      <a:endParaRPr kumimoji="0" lang="en-US" sz="22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Orele de curs de la forma de învăţământ cu frecvenţă sunt compensate prin studiu individual (SI), pe baza resurselor de învăţare specifice ID.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2" name="Group 36"/>
          <p:cNvGraphicFramePr>
            <a:graphicFrameLocks noGrp="1"/>
          </p:cNvGraphicFramePr>
          <p:nvPr/>
        </p:nvGraphicFramePr>
        <p:xfrm>
          <a:off x="228600" y="1447800"/>
          <a:ext cx="8686800" cy="5029200"/>
        </p:xfrm>
        <a:graphic>
          <a:graphicData uri="http://schemas.openxmlformats.org/drawingml/2006/table">
            <a:tbl>
              <a:tblPr/>
              <a:tblGrid>
                <a:gridCol w="8686800"/>
              </a:tblGrid>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Programele analitice / Fişele disciplinelor din planul de învăţământ ID sunt însoţite de calendarele activităţilor.</a:t>
                      </a:r>
                      <a:endParaRPr kumimoji="0" lang="ro-RO" sz="20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63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Programele analitice / Fişele disciplinelor sunt, din punct de vedere cantitativ şi calitativ, la fel cu cele de la IF, cuprinzând competenţele, obiectivele, conţinuturile pe tipuri de activităţi, bibliografia obligatorie şi modul de evaluare. </a:t>
                      </a:r>
                      <a:endParaRPr kumimoji="0" lang="en-US" sz="20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Există concordanţă între planul de învăţământ, programele analitice / fişele de disciplină, calendarele disciplinelor şi orarul activităţilor didactice.</a:t>
                      </a:r>
                      <a:endParaRPr kumimoji="0" lang="ro-RO" sz="20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Activităţile asistate faţă în faţă (AA) sunt cuprinse în programa analitică / fişa disciplinei şi în calendarul disciplinei, precizând explicit perioadele în care acestea se efectuează.</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Pentru specializări care implică perfecţionarea pregătirii profesionale, planul de învăţământ include stagii de practică.</a:t>
                      </a:r>
                      <a:endParaRPr kumimoji="0" lang="ro-RO" sz="2000" b="0" i="0" u="none" strike="noStrike" cap="none" normalizeH="0" baseline="0" dirty="0" smtClean="0">
                        <a:ln>
                          <a:noFill/>
                        </a:ln>
                        <a:solidFill>
                          <a:srgbClr val="0000FF"/>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Din discuţiile cu studenţii şi cu cadrele didactice reiese că procesul de învăţământ la distanţă se desfăşoară conform regulamentelor, planului de învăţământ, fişelor disciplinelor şi calendarelor disciplinelor. </a:t>
                      </a:r>
                      <a:endParaRPr kumimoji="0" lang="ro-RO" sz="20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18" name="Group 26"/>
          <p:cNvGraphicFramePr>
            <a:graphicFrameLocks noGrp="1"/>
          </p:cNvGraphicFramePr>
          <p:nvPr/>
        </p:nvGraphicFramePr>
        <p:xfrm>
          <a:off x="381000" y="1524000"/>
          <a:ext cx="8229600" cy="1615440"/>
        </p:xfrm>
        <a:graphic>
          <a:graphicData uri="http://schemas.openxmlformats.org/drawingml/2006/table">
            <a:tbl>
              <a:tblPr/>
              <a:tblGrid>
                <a:gridCol w="8229600"/>
              </a:tblGrid>
              <a:tr h="165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B.1.3. Diferenţiere în realizarea programului de studii</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165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B.1.3.1. Resurse de învăţământ</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Toate disciplinele prevăzute în planul de învăţământ au acoperire cu materiale de studiu specifice realizate integral în tehnologia ID. </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01" name="Group 33"/>
          <p:cNvGraphicFramePr>
            <a:graphicFrameLocks noGrp="1"/>
          </p:cNvGraphicFramePr>
          <p:nvPr/>
        </p:nvGraphicFramePr>
        <p:xfrm>
          <a:off x="304800" y="1204101"/>
          <a:ext cx="8534400" cy="5476541"/>
        </p:xfrm>
        <a:graphic>
          <a:graphicData uri="http://schemas.openxmlformats.org/drawingml/2006/table">
            <a:tbl>
              <a:tblPr/>
              <a:tblGrid>
                <a:gridCol w="8534400"/>
              </a:tblGrid>
              <a:tr h="3907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B.1.3.2. Proiectarea materialelor de studiu</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913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Structura şi conţinutul materialelor de studiu ID sunt în concordanţă cu programele analitice / fişele de disciplină.</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379261">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Cerinţe privind resursele de învăţământ: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Sunt proiectate corespunzător obiectivelor din fişele de disciplină.</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Au o introducere în care sunt prezentate: rezultatele aşteptate şi competenţele dobândite; structura cursului, formele de evaluarea etc.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Materialul didactic este divizat în unităţi de învăţare, care facilitează învăţarea graduală şi nu îi solicită pe studenţi mai mult de două-trei ore.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Precizează timpul mediu necesar pentru parcurgerea fiecărei unităţi de învăţare.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Includ procedee care facilitează reţinerea aspectelor esenţiale, precum: rezumate, concluzii, exemple ilustrative etc.</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Includ sistematic teste de autoevaluare, inclusiv răspunsuri, comentarii şi trimiteri la conţinutul cursului.</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Materialele didactice sunt proiectate şi realizate pe principii pedagogice specifice ID, cu prezentarea informaţiilor într-o formă accesibilă, interactivă. </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83" name="Group 39"/>
          <p:cNvGraphicFramePr>
            <a:graphicFrameLocks noGrp="1"/>
          </p:cNvGraphicFramePr>
          <p:nvPr/>
        </p:nvGraphicFramePr>
        <p:xfrm>
          <a:off x="304800" y="1447800"/>
          <a:ext cx="8534400" cy="5296802"/>
        </p:xfrm>
        <a:graphic>
          <a:graphicData uri="http://schemas.openxmlformats.org/drawingml/2006/table">
            <a:tbl>
              <a:tblPr/>
              <a:tblGrid>
                <a:gridCol w="8534400"/>
              </a:tblGrid>
              <a:tr h="3820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B.1.3.3. Relevanţa proceselor de instruire şi evaluare</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18830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Pentru fiecare disciplină, suportul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este parte integrantă a procesului de pregătire şi se desfăşoară la distanţă prin mijloace de comunicaţie bidirecţionale.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Tutoriatul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realizat prin mijloace de comunicare la distanţă este completat periodic cu sesiuni asistate faţă în faţă.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La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tutoriat</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au acces toţi studenţii.</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586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Sistemul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asigură consilierea, îndrumarea diferenţiată şi personalizată a studenţilor.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Comunicarea între studenţi şi tutori se realizează periodic, prin schimburi de mesaje individualizate sau de grup, utilizând mijloace de comunicare bidirecţionale la care au acces toţi studenţii.</a:t>
                      </a:r>
                      <a:endParaRPr kumimoji="0" lang="ro-RO" sz="20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822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Evaluarea continuă şi evaluarea finală sunt astfel proiectate încât să asigure verificarea dobândirii competenţelor din fişele disciplinelor. </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822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Datele de examinare sunt înscrise în calendarele disciplinelor şi sunt aduse la cunoştinţa studenţilor la începutul fiecărui semestru.</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72" name="Group 52"/>
          <p:cNvGraphicFramePr>
            <a:graphicFrameLocks noGrp="1"/>
          </p:cNvGraphicFramePr>
          <p:nvPr/>
        </p:nvGraphicFramePr>
        <p:xfrm>
          <a:off x="457200" y="1228344"/>
          <a:ext cx="8534400" cy="5608320"/>
        </p:xfrm>
        <a:graphic>
          <a:graphicData uri="http://schemas.openxmlformats.org/drawingml/2006/table">
            <a:tbl>
              <a:tblPr/>
              <a:tblGrid>
                <a:gridCol w="8534400"/>
              </a:tblGrid>
              <a:tr h="387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C. MANAGEMENTUL CALITĂŢII</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997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CRITERIUL C.2 – PROCEDURI PRIVIND INIŢIEREA, MONITORIZAREA ŞI REVIZUIREA PERIODICĂ A PROGRAMELOR ŞI ACTIVITĂŢILOR DESFĂŞURATE</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926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C.2.1. Aprobarea, monitorizarea şi evaluarea periodică a programelor de studii şi diplomelor ce corespund calificărilor</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un sistem de asigurare a calităţii pentru menţinerea obiectivelor programului ID la nivelul standardelor ARACIS.</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specifice pentru evaluarea periodică a performanţelor coordonatorilor de disciplină şi ale tutorilor.</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pentru monitorizarea sistemului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şi de comunicaţie bidirecţională.</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pentru îmbunătăţirea şi actualizarea periodică a materialelor de studiu ID pe baza experienţei anterioare.</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pentru perfecţionarea întregului personal didactic şi administrativ implicat în programele ID.</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1600200"/>
            <a:ext cx="8534400" cy="4473575"/>
          </a:xfrm>
          <a:prstGeom prst="rect">
            <a:avLst/>
          </a:prstGeom>
          <a:solidFill>
            <a:srgbClr val="FFFFCC"/>
          </a:solidFill>
          <a:ln w="9525">
            <a:noFill/>
            <a:miter lim="800000"/>
            <a:headEnd/>
            <a:tailEnd/>
          </a:ln>
          <a:effectLst/>
        </p:spPr>
        <p:txBody>
          <a:bodyPr anchor="ctr">
            <a:spAutoFit/>
          </a:bodyPr>
          <a:lstStyle/>
          <a:p>
            <a:endParaRPr lang="en-US" sz="2400" dirty="0">
              <a:solidFill>
                <a:srgbClr val="0000FF"/>
              </a:solidFill>
            </a:endParaRPr>
          </a:p>
          <a:p>
            <a:r>
              <a:rPr lang="en-US" sz="2400" dirty="0">
                <a:solidFill>
                  <a:srgbClr val="0000FF"/>
                </a:solidFill>
              </a:rPr>
              <a:t>	</a:t>
            </a:r>
            <a:r>
              <a:rPr lang="ro-RO" sz="2400" dirty="0">
                <a:solidFill>
                  <a:srgbClr val="0000FF"/>
                </a:solidFill>
              </a:rPr>
              <a:t>Dezvoltările din domeniul IT&amp;C au </a:t>
            </a:r>
            <a:r>
              <a:rPr lang="en-US" sz="2400" dirty="0" err="1">
                <a:solidFill>
                  <a:srgbClr val="0000FF"/>
                </a:solidFill>
              </a:rPr>
              <a:t>condus</a:t>
            </a:r>
            <a:r>
              <a:rPr lang="en-US" sz="2400" dirty="0">
                <a:solidFill>
                  <a:srgbClr val="0000FF"/>
                </a:solidFill>
              </a:rPr>
              <a:t> la </a:t>
            </a:r>
            <a:r>
              <a:rPr lang="ro-RO" sz="2400" dirty="0">
                <a:solidFill>
                  <a:srgbClr val="0000FF"/>
                </a:solidFill>
              </a:rPr>
              <a:t>schimbări esenţiale în planul modalităţii de achiziţie a cunoştinţelor, precum şi a modului în care sunt oferite programele de studii în cadrul instituţiilor de învăţământ</a:t>
            </a:r>
            <a:r>
              <a:rPr lang="en-US" sz="2400" dirty="0">
                <a:solidFill>
                  <a:srgbClr val="0000FF"/>
                </a:solidFill>
              </a:rPr>
              <a:t> superior</a:t>
            </a:r>
            <a:r>
              <a:rPr lang="ro-RO" sz="2400" dirty="0">
                <a:solidFill>
                  <a:srgbClr val="0000FF"/>
                </a:solidFill>
              </a:rPr>
              <a:t>. </a:t>
            </a:r>
            <a:endParaRPr lang="en-US" sz="2400" dirty="0">
              <a:solidFill>
                <a:srgbClr val="0000FF"/>
              </a:solidFill>
            </a:endParaRPr>
          </a:p>
          <a:p>
            <a:endParaRPr lang="en-US" sz="2400" dirty="0">
              <a:solidFill>
                <a:srgbClr val="0000FF"/>
              </a:solidFill>
            </a:endParaRPr>
          </a:p>
          <a:p>
            <a:endParaRPr lang="en-US" sz="2400" dirty="0">
              <a:solidFill>
                <a:srgbClr val="0000FF"/>
              </a:solidFill>
            </a:endParaRPr>
          </a:p>
          <a:p>
            <a:r>
              <a:rPr lang="en-US" sz="2400" dirty="0">
                <a:solidFill>
                  <a:srgbClr val="0000FF"/>
                </a:solidFill>
              </a:rPr>
              <a:t>	</a:t>
            </a:r>
            <a:r>
              <a:rPr lang="ro-RO" sz="2400" dirty="0">
                <a:solidFill>
                  <a:srgbClr val="0000FF"/>
                </a:solidFill>
              </a:rPr>
              <a:t>Învăţământul la distanţă (ID) şi învăţământul cu frecvenţă redusă (IFR) se concentrează mai mult pe modul în care studentul învaţă şi mai puţin asupra locului în care acesta studiază.</a:t>
            </a:r>
            <a:endParaRPr lang="en-US" sz="2400" dirty="0">
              <a:solidFill>
                <a:srgbClr val="0000FF"/>
              </a:solidFill>
            </a:endParaRPr>
          </a:p>
          <a:p>
            <a:endParaRPr lang="en-US" sz="2400" dirty="0">
              <a:solidFill>
                <a:srgbClr val="0000FF"/>
              </a:solidFill>
            </a:endParaRPr>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49" name="Group 53"/>
          <p:cNvGraphicFramePr>
            <a:graphicFrameLocks noGrp="1"/>
          </p:cNvGraphicFramePr>
          <p:nvPr/>
        </p:nvGraphicFramePr>
        <p:xfrm>
          <a:off x="381000" y="1371600"/>
          <a:ext cx="8458200" cy="5303520"/>
        </p:xfrm>
        <a:graphic>
          <a:graphicData uri="http://schemas.openxmlformats.org/drawingml/2006/table">
            <a:tbl>
              <a:tblPr/>
              <a:tblGrid>
                <a:gridCol w="84582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CRITERIUL C.4 – PROCEDURI DE EVALUARE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PERIODICĂ A CALITĂŢII CORPULUI PROFESORAL</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C.4.1. Calitatea personalului didactic</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Coordonatorii de disciplină sunt cadre didactice titulare din universitate, care îndeplinesc condiţiile legale şi aceleaşi standarde specifice ca la forma IF.</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Coordonatorii de disciplină au pregătirea necesară conceperii şi elaborării materialelor didactice în tehnologie ID. </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Tutorii sunt cadre didactice universitare titulare sau asociate, care respectă prevederile legale şi sunt instruite în tehnologia ID.</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este cadrul didactic cu specialitatea în domeniul </a:t>
                      </a:r>
                      <a:r>
                        <a:rPr kumimoji="0" lang="ro-RO" sz="1800" b="0" i="0" u="none" strike="noStrike" cap="none" normalizeH="0" baseline="0" dirty="0" err="1" smtClean="0">
                          <a:ln>
                            <a:noFill/>
                          </a:ln>
                          <a:solidFill>
                            <a:srgbClr val="0000FF"/>
                          </a:solidFill>
                          <a:effectLst/>
                          <a:latin typeface="Times New Roman" pitchFamily="18" charset="0"/>
                          <a:cs typeface="Times New Roman" pitchFamily="18" charset="0"/>
                        </a:rPr>
                        <a:t>disiciplinei</a:t>
                      </a: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 la care desfăşoară activităţi ID.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îndrumă studentul prin întâlniri directe, poştă electronică sau forme combinate.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asigură direcţionarea studiului studenţilor şi evaluarea periodică a parcursului academic al acestora.</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participă periodic la programele de pregătire în tehnologia ID.</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Gradul de acoperire cu personal didactic este adecvat îndeplinirii obiectivelor programului de studii ID.</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04" name="Group 32"/>
          <p:cNvGraphicFramePr>
            <a:graphicFrameLocks noGrp="1"/>
          </p:cNvGraphicFramePr>
          <p:nvPr/>
        </p:nvGraphicFramePr>
        <p:xfrm>
          <a:off x="381000" y="1447800"/>
          <a:ext cx="8382000" cy="2621280"/>
        </p:xfrm>
        <a:graphic>
          <a:graphicData uri="http://schemas.openxmlformats.org/drawingml/2006/table">
            <a:tbl>
              <a:tblPr/>
              <a:tblGrid>
                <a:gridCol w="83820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CRITERIUL C.7 – TRANSPARENŢA INFORMAŢIILOR DE INTERES PUBLIC</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C.7.1. Informaţie publică</a:t>
                      </a:r>
                      <a:endParaRPr kumimoji="0" lang="ro-RO" sz="2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Materialele publicitare de promovare a programului de studii universitare ID includ informaţii complete şi corecte privind: programul de studii, tipul diplomei obţinute la absolvire, materialele / serviciile incluse în taxele de studii,  </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42" name="Group 18"/>
          <p:cNvGraphicFramePr>
            <a:graphicFrameLocks noGrp="1"/>
          </p:cNvGraphicFramePr>
          <p:nvPr/>
        </p:nvGraphicFramePr>
        <p:xfrm>
          <a:off x="381000" y="1752600"/>
          <a:ext cx="8382000" cy="2377440"/>
        </p:xfrm>
        <a:graphic>
          <a:graphicData uri="http://schemas.openxmlformats.org/drawingml/2006/table">
            <a:tbl>
              <a:tblPr/>
              <a:tblGrid>
                <a:gridCol w="83820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CRITERIUL D.8. STANDARDE DE REFERINŢĂ</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PRIVIND UTILIZAREA PLATFORMELOR DE ÎNVĂŢĂMÂNT ELECTRONIC (</a:t>
                      </a:r>
                      <a:r>
                        <a:rPr kumimoji="0" lang="ro-RO" sz="2400" b="1" i="1" u="none" strike="noStrike" cap="none" normalizeH="0" baseline="0" smtClean="0">
                          <a:ln>
                            <a:noFill/>
                          </a:ln>
                          <a:solidFill>
                            <a:srgbClr val="0000FF"/>
                          </a:solidFill>
                          <a:effectLst/>
                          <a:latin typeface="Times New Roman" pitchFamily="18" charset="0"/>
                          <a:cs typeface="Times New Roman" pitchFamily="18" charset="0"/>
                        </a:rPr>
                        <a:t>e-Learning</a:t>
                      </a: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 ÎN  </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ÎNVĂŢĂMÂNTUL LA DISTANŢĂ</a:t>
                      </a:r>
                      <a:endParaRPr kumimoji="0" lang="ro-RO"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D.8.1. Structura serviciilor oferite pe platformele de învăţământ electronic</a:t>
                      </a:r>
                      <a:endParaRPr kumimoji="0" lang="ro-RO"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28" name="Group 28"/>
          <p:cNvGraphicFramePr>
            <a:graphicFrameLocks noGrp="1"/>
          </p:cNvGraphicFramePr>
          <p:nvPr/>
        </p:nvGraphicFramePr>
        <p:xfrm>
          <a:off x="152400" y="1188720"/>
          <a:ext cx="8839200" cy="5364480"/>
        </p:xfrm>
        <a:graphic>
          <a:graphicData uri="http://schemas.openxmlformats.org/drawingml/2006/table">
            <a:tbl>
              <a:tblPr/>
              <a:tblGrid>
                <a:gridCol w="88392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700" b="1" i="0" u="none" strike="noStrike" cap="none" normalizeH="0" baseline="0" dirty="0" smtClean="0">
                          <a:ln>
                            <a:noFill/>
                          </a:ln>
                          <a:solidFill>
                            <a:srgbClr val="0000FF"/>
                          </a:solidFill>
                          <a:effectLst/>
                          <a:latin typeface="Times New Roman" pitchFamily="18" charset="0"/>
                          <a:cs typeface="Times New Roman" pitchFamily="18" charset="0"/>
                        </a:rPr>
                        <a:t>Servicii oferite studenţilor</a:t>
                      </a:r>
                      <a:endParaRPr kumimoji="0" lang="ro-RO" sz="17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Platforma de învăţământ electronic are implementate soluţii funcţionale pentru administrarea utilizatorilor şi a resurselor, comunicarea între utilizatori, furnizarea de resurse de studiu interactive, instrumente de evaluare şi autoevaluare. </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fiecare disciplină din planul de învăţământ al programului de studii evaluat este implementat pe platformă câte un curs online.</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Toţi studenţii ID au conturi valide de acces şi utilizează resursele platformei în activitatea lor de instruire. </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Toţi utilizatorii au acces la informaţii privind serviciile educaţionale disponibile pe platformă: cerinţe de acces, </a:t>
                      </a:r>
                      <a:r>
                        <a:rPr kumimoji="0" lang="ro-RO" sz="1700" b="0" i="0" u="none" strike="noStrike" cap="none" normalizeH="0" baseline="0" dirty="0" err="1" smtClean="0">
                          <a:ln>
                            <a:noFill/>
                          </a:ln>
                          <a:solidFill>
                            <a:srgbClr val="0000FF"/>
                          </a:solidFill>
                          <a:effectLst/>
                          <a:latin typeface="Times New Roman" pitchFamily="18" charset="0"/>
                          <a:cs typeface="Times New Roman" pitchFamily="18" charset="0"/>
                        </a:rPr>
                        <a:t>help</a:t>
                      </a: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online, harta mediului de învăţare, modul de organizare a informaţiei în cadrul cursului online etc.</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fiecare disciplină din planul de învăţământ sunt disponibile informaţii specifice privind organizarea şi desfăşurarea activităţilor didactice pe platformă.</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fiecare disciplină sunt implementate proceduri de colectare şi înregistrare a temelor de control, a răspunsurilor, comentariile şi notelor acordate de tutore.</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Testele de autoevaluare de pe platformă şi pot fi efectuate online sau offline.</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suportul studenţilor se utilizează instrumente de comunicare sincronă şi asincronă tutore-studenţi, individuală şi în grup. La fiecare disciplină sunt implementate instrumente pentru înregistrarea prezenţei studenţilor la activităţile obligatorii şi a notelor acordate la evaluările pe parcurs şi la evaluarea finală.</a:t>
                      </a:r>
                      <a:r>
                        <a:rPr kumimoji="0" lang="ro-RO" sz="17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ro-RO" sz="17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21" name="Group 45"/>
          <p:cNvGraphicFramePr>
            <a:graphicFrameLocks noGrp="1"/>
          </p:cNvGraphicFramePr>
          <p:nvPr/>
        </p:nvGraphicFramePr>
        <p:xfrm>
          <a:off x="304800" y="1295400"/>
          <a:ext cx="8534400" cy="5242560"/>
        </p:xfrm>
        <a:graphic>
          <a:graphicData uri="http://schemas.openxmlformats.org/drawingml/2006/table">
            <a:tbl>
              <a:tblPr/>
              <a:tblGrid>
                <a:gridCol w="85344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D.8.2. Servicii oferite personalului didactic, tehnic şi administrativ</a:t>
                      </a:r>
                      <a:endParaRPr kumimoji="0" lang="ro-RO" sz="22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Platforma de învăţământ electronic este promovată şi gestionată de către Departamentul ID, care îşi asumă responsabilitatea asigurării pregătirii personalului didactic implicat în utilizarea acesteia. </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D.8.3. Accesibilitatea la serviciile oferite de platforma de învăţământ electronic</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Platforma de învăţământ electronic trebuie să fie implementată pe o infrastructură de comunicaţii care să permită accesul stabil şi simultan a unui număr mare de utilizatori şi care să gestioneze corect diverse formate electronice ale resurselor de învăţământ.  </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D.8.4. Managementul calităţii serviciilor oferite de platformă</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Instituţia de învăţământ superior</a:t>
                      </a:r>
                      <a:r>
                        <a:rPr kumimoji="0" lang="ro-RO" sz="2200" b="0" i="0" u="none" strike="noStrike" cap="none" normalizeH="0" baseline="0" dirty="0" smtClean="0">
                          <a:ln>
                            <a:noFill/>
                          </a:ln>
                          <a:solidFill>
                            <a:srgbClr val="0000FF"/>
                          </a:solidFill>
                          <a:effectLst/>
                          <a:latin typeface="Arial" charset="0"/>
                          <a:ea typeface="Times New Roman" pitchFamily="18" charset="0"/>
                          <a:cs typeface="Arial" charset="0"/>
                        </a:rPr>
                        <a:t> </a:t>
                      </a: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aplică proceduri de monitorizare şi evaluare a rezultatelor proceselor educaţionale implementate pe platforma de învăţământ electronic. </a:t>
                      </a:r>
                      <a:endParaRPr kumimoji="0" lang="ro-RO" sz="22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133600" y="1449388"/>
            <a:ext cx="5029200" cy="1371600"/>
          </a:xfrm>
          <a:prstGeom prst="rect">
            <a:avLst/>
          </a:prstGeom>
          <a:solidFill>
            <a:srgbClr val="FFFF99"/>
          </a:solidFill>
          <a:ln w="9525">
            <a:noFill/>
            <a:miter lim="800000"/>
            <a:headEnd/>
            <a:tailEnd/>
          </a:ln>
          <a:effectLst/>
        </p:spPr>
        <p:txBody>
          <a:bodyPr anchor="ctr">
            <a:spAutoFit/>
          </a:bodyPr>
          <a:lstStyle/>
          <a:p>
            <a:endParaRPr lang="ro-RO" sz="2400" b="1">
              <a:solidFill>
                <a:srgbClr val="0000FF"/>
              </a:solidFill>
              <a:latin typeface="Times New Roman" pitchFamily="18" charset="0"/>
            </a:endParaRPr>
          </a:p>
          <a:p>
            <a:pPr algn="ctr"/>
            <a:r>
              <a:rPr lang="ro-RO" sz="2400" b="1">
                <a:solidFill>
                  <a:srgbClr val="0000FF"/>
                </a:solidFill>
                <a:latin typeface="Times New Roman" pitchFamily="18" charset="0"/>
              </a:rPr>
              <a:t>Vă mulţumim pentru atenţie!</a:t>
            </a:r>
          </a:p>
          <a:p>
            <a:r>
              <a:rPr lang="en-US"/>
              <a:t> </a:t>
            </a:r>
            <a:endParaRPr lang="ro-RO"/>
          </a:p>
          <a:p>
            <a:endParaRPr lang="en-US"/>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04800" y="1447800"/>
            <a:ext cx="8458200" cy="4838700"/>
          </a:xfrm>
          <a:prstGeom prst="rect">
            <a:avLst/>
          </a:prstGeom>
          <a:solidFill>
            <a:srgbClr val="FFFFCC"/>
          </a:solidFill>
          <a:ln w="9525">
            <a:noFill/>
            <a:miter lim="800000"/>
            <a:headEnd/>
            <a:tailEnd/>
          </a:ln>
          <a:effectLst/>
        </p:spPr>
        <p:txBody>
          <a:bodyPr>
            <a:spAutoFit/>
          </a:bodyPr>
          <a:lstStyle/>
          <a:p>
            <a:r>
              <a:rPr lang="en-US" sz="2400" dirty="0">
                <a:solidFill>
                  <a:srgbClr val="0000FF"/>
                </a:solidFill>
              </a:rPr>
              <a:t>	</a:t>
            </a:r>
          </a:p>
          <a:p>
            <a:r>
              <a:rPr lang="en-US" sz="2400" dirty="0">
                <a:solidFill>
                  <a:srgbClr val="0000FF"/>
                </a:solidFill>
              </a:rPr>
              <a:t>	</a:t>
            </a:r>
            <a:r>
              <a:rPr lang="ro-RO" sz="2400" dirty="0">
                <a:solidFill>
                  <a:srgbClr val="0000FF"/>
                </a:solidFill>
              </a:rPr>
              <a:t>ID se caracterizează prin utilizarea unor resurse electronice, informatice şi de comunicaţii specifice, activităţi de autoînvăţare şi de autoevaluare completate de activităţi specifice de </a:t>
            </a:r>
            <a:r>
              <a:rPr lang="ro-RO" sz="2400" dirty="0" err="1">
                <a:solidFill>
                  <a:srgbClr val="0000FF"/>
                </a:solidFill>
              </a:rPr>
              <a:t>tutoriat</a:t>
            </a:r>
            <a:r>
              <a:rPr lang="ro-RO" sz="2400" dirty="0">
                <a:solidFill>
                  <a:srgbClr val="0000FF"/>
                </a:solidFill>
              </a:rPr>
              <a:t>.</a:t>
            </a:r>
            <a:endParaRPr lang="en-US" sz="2400" dirty="0">
              <a:solidFill>
                <a:srgbClr val="0000FF"/>
              </a:solidFill>
            </a:endParaRPr>
          </a:p>
          <a:p>
            <a:endParaRPr lang="en-US" sz="2400" dirty="0">
              <a:solidFill>
                <a:srgbClr val="0000FF"/>
              </a:solidFill>
            </a:endParaRPr>
          </a:p>
          <a:p>
            <a:r>
              <a:rPr lang="en-US" dirty="0"/>
              <a:t>	</a:t>
            </a:r>
            <a:r>
              <a:rPr lang="en-US" sz="2400" dirty="0">
                <a:solidFill>
                  <a:srgbClr val="0000FF"/>
                </a:solidFill>
              </a:rPr>
              <a:t>ID </a:t>
            </a:r>
            <a:r>
              <a:rPr lang="en-US" sz="2400" dirty="0" err="1">
                <a:solidFill>
                  <a:srgbClr val="0000FF"/>
                </a:solidFill>
              </a:rPr>
              <a:t>implică</a:t>
            </a:r>
            <a:r>
              <a:rPr lang="en-US" sz="2400" dirty="0">
                <a:solidFill>
                  <a:srgbClr val="0000FF"/>
                </a:solidFill>
              </a:rPr>
              <a:t> </a:t>
            </a:r>
            <a:r>
              <a:rPr lang="en-US" sz="2400" dirty="0" err="1">
                <a:solidFill>
                  <a:srgbClr val="0000FF"/>
                </a:solidFill>
              </a:rPr>
              <a:t>utilizarea</a:t>
            </a:r>
            <a:r>
              <a:rPr lang="en-US" sz="2400" dirty="0">
                <a:solidFill>
                  <a:srgbClr val="0000FF"/>
                </a:solidFill>
              </a:rPr>
              <a:t> </a:t>
            </a:r>
            <a:r>
              <a:rPr lang="en-US" sz="2400" dirty="0" err="1">
                <a:solidFill>
                  <a:srgbClr val="0000FF"/>
                </a:solidFill>
              </a:rPr>
              <a:t>unei</a:t>
            </a:r>
            <a:r>
              <a:rPr lang="en-US" sz="2400" dirty="0">
                <a:solidFill>
                  <a:srgbClr val="0000FF"/>
                </a:solidFill>
              </a:rPr>
              <a:t> game </a:t>
            </a:r>
            <a:r>
              <a:rPr lang="en-US" sz="2400" dirty="0" err="1">
                <a:solidFill>
                  <a:srgbClr val="0000FF"/>
                </a:solidFill>
              </a:rPr>
              <a:t>largi</a:t>
            </a:r>
            <a:r>
              <a:rPr lang="en-US" sz="2400" dirty="0">
                <a:solidFill>
                  <a:srgbClr val="0000FF"/>
                </a:solidFill>
              </a:rPr>
              <a:t> de </a:t>
            </a:r>
            <a:r>
              <a:rPr lang="en-US" sz="2400" dirty="0" err="1">
                <a:solidFill>
                  <a:srgbClr val="0000FF"/>
                </a:solidFill>
              </a:rPr>
              <a:t>resurse</a:t>
            </a:r>
            <a:r>
              <a:rPr lang="en-US" sz="2400" dirty="0">
                <a:solidFill>
                  <a:srgbClr val="0000FF"/>
                </a:solidFill>
              </a:rPr>
              <a:t> </a:t>
            </a:r>
            <a:r>
              <a:rPr lang="en-US" sz="2400" dirty="0" err="1">
                <a:solidFill>
                  <a:srgbClr val="0000FF"/>
                </a:solidFill>
              </a:rPr>
              <a:t>şi</a:t>
            </a:r>
            <a:r>
              <a:rPr lang="en-US" sz="2400" dirty="0">
                <a:solidFill>
                  <a:srgbClr val="0000FF"/>
                </a:solidFill>
              </a:rPr>
              <a:t> </a:t>
            </a:r>
            <a:r>
              <a:rPr lang="en-US" sz="2400" dirty="0" err="1">
                <a:solidFill>
                  <a:srgbClr val="0000FF"/>
                </a:solidFill>
              </a:rPr>
              <a:t>tehnologii</a:t>
            </a:r>
            <a:r>
              <a:rPr lang="en-US" sz="2400" dirty="0">
                <a:solidFill>
                  <a:srgbClr val="0000FF"/>
                </a:solidFill>
              </a:rPr>
              <a:t> de </a:t>
            </a:r>
            <a:r>
              <a:rPr lang="en-US" sz="2400" dirty="0" err="1">
                <a:solidFill>
                  <a:srgbClr val="0000FF"/>
                </a:solidFill>
              </a:rPr>
              <a:t>învăţământ</a:t>
            </a:r>
            <a:r>
              <a:rPr lang="en-US" sz="2400" dirty="0">
                <a:solidFill>
                  <a:srgbClr val="0000FF"/>
                </a:solidFill>
              </a:rPr>
              <a:t>:</a:t>
            </a:r>
          </a:p>
          <a:p>
            <a:r>
              <a:rPr lang="en-US" sz="2400" dirty="0">
                <a:solidFill>
                  <a:srgbClr val="0000FF"/>
                </a:solidFill>
              </a:rPr>
              <a:t>	- </a:t>
            </a:r>
            <a:r>
              <a:rPr lang="en-US" sz="2400" dirty="0" err="1">
                <a:solidFill>
                  <a:srgbClr val="0000FF"/>
                </a:solidFill>
              </a:rPr>
              <a:t>materiale</a:t>
            </a:r>
            <a:r>
              <a:rPr lang="en-US" sz="2400" dirty="0">
                <a:solidFill>
                  <a:srgbClr val="0000FF"/>
                </a:solidFill>
              </a:rPr>
              <a:t> de </a:t>
            </a:r>
            <a:r>
              <a:rPr lang="en-US" sz="2400" dirty="0" err="1">
                <a:solidFill>
                  <a:srgbClr val="0000FF"/>
                </a:solidFill>
              </a:rPr>
              <a:t>studiu</a:t>
            </a:r>
            <a:r>
              <a:rPr lang="en-US" sz="2400" dirty="0">
                <a:solidFill>
                  <a:srgbClr val="0000FF"/>
                </a:solidFill>
              </a:rPr>
              <a:t> </a:t>
            </a:r>
            <a:r>
              <a:rPr lang="en-US" sz="2400" dirty="0" err="1">
                <a:solidFill>
                  <a:srgbClr val="0000FF"/>
                </a:solidFill>
              </a:rPr>
              <a:t>tipărite</a:t>
            </a:r>
            <a:r>
              <a:rPr lang="en-US" sz="2400" dirty="0">
                <a:solidFill>
                  <a:srgbClr val="0000FF"/>
                </a:solidFill>
              </a:rPr>
              <a:t> </a:t>
            </a:r>
            <a:r>
              <a:rPr lang="en-US" sz="2400" dirty="0" err="1">
                <a:solidFill>
                  <a:srgbClr val="0000FF"/>
                </a:solidFill>
              </a:rPr>
              <a:t>sau</a:t>
            </a:r>
            <a:r>
              <a:rPr lang="en-US" sz="2400" dirty="0">
                <a:solidFill>
                  <a:srgbClr val="0000FF"/>
                </a:solidFill>
              </a:rPr>
              <a:t> </a:t>
            </a:r>
            <a:r>
              <a:rPr lang="en-US" sz="2400" dirty="0" err="1">
                <a:solidFill>
                  <a:srgbClr val="0000FF"/>
                </a:solidFill>
              </a:rPr>
              <a:t>inserate</a:t>
            </a:r>
            <a:r>
              <a:rPr lang="en-US" sz="2400" dirty="0">
                <a:solidFill>
                  <a:srgbClr val="0000FF"/>
                </a:solidFill>
              </a:rPr>
              <a:t> </a:t>
            </a:r>
            <a:r>
              <a:rPr lang="en-US" sz="2400" dirty="0" err="1">
                <a:solidFill>
                  <a:srgbClr val="0000FF"/>
                </a:solidFill>
              </a:rPr>
              <a:t>pe</a:t>
            </a:r>
            <a:r>
              <a:rPr lang="en-US" sz="2400" dirty="0">
                <a:solidFill>
                  <a:srgbClr val="0000FF"/>
                </a:solidFill>
              </a:rPr>
              <a:t> </a:t>
            </a:r>
            <a:r>
              <a:rPr lang="en-US" sz="2400" dirty="0" err="1">
                <a:solidFill>
                  <a:srgbClr val="0000FF"/>
                </a:solidFill>
              </a:rPr>
              <a:t>memorii</a:t>
            </a:r>
            <a:r>
              <a:rPr lang="en-US" sz="2400" dirty="0">
                <a:solidFill>
                  <a:srgbClr val="0000FF"/>
                </a:solidFill>
              </a:rPr>
              <a:t> </a:t>
            </a:r>
            <a:r>
              <a:rPr lang="en-US" sz="2400" dirty="0" err="1">
                <a:solidFill>
                  <a:srgbClr val="0000FF"/>
                </a:solidFill>
              </a:rPr>
              <a:t>externe</a:t>
            </a:r>
            <a:r>
              <a:rPr lang="en-US" sz="2400" dirty="0">
                <a:solidFill>
                  <a:srgbClr val="0000FF"/>
                </a:solidFill>
              </a:rPr>
              <a:t> (CD/DVD, flash memories, </a:t>
            </a:r>
            <a:r>
              <a:rPr lang="en-US" sz="2400" dirty="0" err="1">
                <a:solidFill>
                  <a:srgbClr val="0000FF"/>
                </a:solidFill>
              </a:rPr>
              <a:t>tablete</a:t>
            </a:r>
            <a:r>
              <a:rPr lang="en-US" sz="2400" dirty="0">
                <a:solidFill>
                  <a:srgbClr val="0000FF"/>
                </a:solidFill>
              </a:rPr>
              <a:t> </a:t>
            </a:r>
            <a:r>
              <a:rPr lang="en-US" sz="2400" dirty="0" err="1">
                <a:solidFill>
                  <a:srgbClr val="0000FF"/>
                </a:solidFill>
              </a:rPr>
              <a:t>digitale</a:t>
            </a:r>
            <a:r>
              <a:rPr lang="en-US" sz="2400" dirty="0">
                <a:solidFill>
                  <a:srgbClr val="0000FF"/>
                </a:solidFill>
              </a:rPr>
              <a:t> etc.)</a:t>
            </a:r>
          </a:p>
          <a:p>
            <a:r>
              <a:rPr lang="en-US" sz="2400" dirty="0">
                <a:solidFill>
                  <a:srgbClr val="0000FF"/>
                </a:solidFill>
              </a:rPr>
              <a:t>	- </a:t>
            </a:r>
            <a:r>
              <a:rPr lang="en-US" sz="2400" dirty="0" err="1">
                <a:solidFill>
                  <a:srgbClr val="0000FF"/>
                </a:solidFill>
              </a:rPr>
              <a:t>tehnici</a:t>
            </a:r>
            <a:r>
              <a:rPr lang="en-US" sz="2400" dirty="0">
                <a:solidFill>
                  <a:srgbClr val="0000FF"/>
                </a:solidFill>
              </a:rPr>
              <a:t> audio </a:t>
            </a:r>
            <a:r>
              <a:rPr lang="en-US" sz="2400" dirty="0" err="1">
                <a:solidFill>
                  <a:srgbClr val="0000FF"/>
                </a:solidFill>
              </a:rPr>
              <a:t>şi</a:t>
            </a:r>
            <a:r>
              <a:rPr lang="en-US" sz="2400" dirty="0">
                <a:solidFill>
                  <a:srgbClr val="0000FF"/>
                </a:solidFill>
              </a:rPr>
              <a:t> video interactive</a:t>
            </a:r>
          </a:p>
          <a:p>
            <a:r>
              <a:rPr lang="en-US" sz="2400" dirty="0">
                <a:solidFill>
                  <a:srgbClr val="0000FF"/>
                </a:solidFill>
              </a:rPr>
              <a:t>	- </a:t>
            </a:r>
            <a:r>
              <a:rPr lang="en-US" sz="2400" dirty="0" err="1">
                <a:solidFill>
                  <a:srgbClr val="0000FF"/>
                </a:solidFill>
              </a:rPr>
              <a:t>tehnologii</a:t>
            </a:r>
            <a:r>
              <a:rPr lang="en-US" sz="2400" dirty="0">
                <a:solidFill>
                  <a:srgbClr val="0000FF"/>
                </a:solidFill>
              </a:rPr>
              <a:t> de </a:t>
            </a:r>
            <a:r>
              <a:rPr lang="en-US" sz="2400" dirty="0" err="1">
                <a:solidFill>
                  <a:srgbClr val="0000FF"/>
                </a:solidFill>
              </a:rPr>
              <a:t>învăţare</a:t>
            </a:r>
            <a:r>
              <a:rPr lang="en-US" sz="2400" dirty="0">
                <a:solidFill>
                  <a:srgbClr val="0000FF"/>
                </a:solidFill>
              </a:rPr>
              <a:t> mediate de calculator etc. </a:t>
            </a:r>
          </a:p>
          <a:p>
            <a:endParaRPr lang="ro-RO" sz="2400" dirty="0">
              <a:solidFill>
                <a:srgbClr val="0000FF"/>
              </a:solidFill>
            </a:endParaRPr>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81000" y="1752600"/>
            <a:ext cx="8534400" cy="3743325"/>
          </a:xfrm>
          <a:prstGeom prst="rect">
            <a:avLst/>
          </a:prstGeom>
          <a:solidFill>
            <a:srgbClr val="FFFFCC"/>
          </a:solidFill>
          <a:ln w="9525">
            <a:noFill/>
            <a:miter lim="800000"/>
            <a:headEnd/>
            <a:tailEnd/>
          </a:ln>
          <a:effectLst/>
        </p:spPr>
        <p:txBody>
          <a:bodyPr anchor="ctr">
            <a:spAutoFit/>
          </a:bodyPr>
          <a:lstStyle/>
          <a:p>
            <a:r>
              <a:rPr lang="pt-BR" sz="2400" dirty="0"/>
              <a:t>	</a:t>
            </a:r>
          </a:p>
          <a:p>
            <a:r>
              <a:rPr lang="pt-BR" sz="2400" dirty="0">
                <a:solidFill>
                  <a:srgbClr val="0000FF"/>
                </a:solidFill>
              </a:rPr>
              <a:t>	ID este o formă flexibilă de educaţie, oferind studenţilor posibilitatea de a opta asupra locului şi timpului în care să se instruiască. </a:t>
            </a:r>
          </a:p>
          <a:p>
            <a:endParaRPr lang="en-US" sz="2400" dirty="0">
              <a:solidFill>
                <a:srgbClr val="0000FF"/>
              </a:solidFill>
            </a:endParaRPr>
          </a:p>
          <a:p>
            <a:r>
              <a:rPr lang="pt-BR" sz="2400" dirty="0">
                <a:solidFill>
                  <a:srgbClr val="0000FF"/>
                </a:solidFill>
              </a:rPr>
              <a:t>	ID oferă studenţilor posibilitatea de a studia individual, la locul de muncă sau acasă şi de a desfăşura activităţi de învăţământ mediate sau faţă în faţă în centre de suport specifice.</a:t>
            </a:r>
          </a:p>
          <a:p>
            <a:endParaRPr lang="pt-BR" sz="2400" dirty="0">
              <a:solidFill>
                <a:srgbClr val="0000FF"/>
              </a:solidFill>
            </a:endParaRPr>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457200" y="1524000"/>
            <a:ext cx="8305800" cy="4473575"/>
          </a:xfrm>
          <a:prstGeom prst="rect">
            <a:avLst/>
          </a:prstGeom>
          <a:solidFill>
            <a:srgbClr val="FFFFCC"/>
          </a:solidFill>
          <a:ln w="9525">
            <a:noFill/>
            <a:miter lim="800000"/>
            <a:headEnd/>
            <a:tailEnd/>
          </a:ln>
          <a:effectLst/>
        </p:spPr>
        <p:txBody>
          <a:bodyPr anchor="ctr">
            <a:spAutoFit/>
          </a:bodyPr>
          <a:lstStyle/>
          <a:p>
            <a:r>
              <a:rPr lang="pt-BR" sz="2400" dirty="0">
                <a:solidFill>
                  <a:srgbClr val="0000FF"/>
                </a:solidFill>
              </a:rPr>
              <a:t>	</a:t>
            </a:r>
          </a:p>
          <a:p>
            <a:r>
              <a:rPr lang="pt-BR" sz="2400" dirty="0">
                <a:solidFill>
                  <a:srgbClr val="0000FF"/>
                </a:solidFill>
              </a:rPr>
              <a:t>	Învăţământul cu frecvenţă redusă (IFR) are caracteristici comune atât cu sistemul tradiţional, cât şi cu sistemul de învăţământ la distanţă.</a:t>
            </a:r>
            <a:endParaRPr lang="en-US" sz="2400" dirty="0">
              <a:solidFill>
                <a:srgbClr val="0000FF"/>
              </a:solidFill>
            </a:endParaRPr>
          </a:p>
          <a:p>
            <a:endParaRPr lang="pt-BR" sz="2400" dirty="0">
              <a:solidFill>
                <a:srgbClr val="0000FF"/>
              </a:solidFill>
            </a:endParaRPr>
          </a:p>
          <a:p>
            <a:r>
              <a:rPr lang="pt-BR" sz="2400" dirty="0">
                <a:solidFill>
                  <a:srgbClr val="0000FF"/>
                </a:solidFill>
              </a:rPr>
              <a:t>	IFR se caracterizează prin activităţi dedicate mai ales pregătirii aplicative şi de sinteză, programate în mod compact sau periodic, care presupune atat întâlnirea nemijlocită, în spaţiul universitar, a studenţilor cu cadrele didactice de predare, cât şi utilizarea unor mijloace de pregătire specifice învăţământului la distanţă.</a:t>
            </a:r>
          </a:p>
          <a:p>
            <a:endParaRPr lang="pt-BR" sz="2400" dirty="0">
              <a:solidFill>
                <a:srgbClr val="0000FF"/>
              </a:solidFill>
            </a:endParaRPr>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1014412"/>
            <a:ext cx="8534400" cy="5843588"/>
          </a:xfrm>
          <a:prstGeom prst="rect">
            <a:avLst/>
          </a:prstGeom>
          <a:solidFill>
            <a:srgbClr val="FFFFCC"/>
          </a:solidFill>
          <a:ln w="9525">
            <a:noFill/>
            <a:miter lim="800000"/>
            <a:headEnd/>
            <a:tailEnd/>
          </a:ln>
          <a:effectLst/>
        </p:spPr>
        <p:txBody>
          <a:bodyPr anchor="ctr">
            <a:spAutoFit/>
          </a:bodyPr>
          <a:lstStyle/>
          <a:p>
            <a:pPr>
              <a:tabLst>
                <a:tab pos="228600" algn="l"/>
              </a:tabLst>
            </a:pPr>
            <a:endParaRPr lang="pt-BR" dirty="0"/>
          </a:p>
          <a:p>
            <a:pPr>
              <a:tabLst>
                <a:tab pos="228600" algn="l"/>
              </a:tabLst>
            </a:pPr>
            <a:r>
              <a:rPr lang="pt-BR" sz="2400" dirty="0">
                <a:solidFill>
                  <a:srgbClr val="0000FF"/>
                </a:solidFill>
              </a:rPr>
              <a:t>		IFR şi ID sunt forme de organizare a proceselor didactice care, implică:</a:t>
            </a:r>
          </a:p>
          <a:p>
            <a:pPr>
              <a:tabLst>
                <a:tab pos="228600" algn="l"/>
              </a:tabLst>
            </a:pPr>
            <a:endParaRPr lang="en-US" sz="2400" dirty="0">
              <a:solidFill>
                <a:srgbClr val="0000FF"/>
              </a:solidFill>
            </a:endParaRPr>
          </a:p>
          <a:p>
            <a:pPr>
              <a:tabLst>
                <a:tab pos="228600" algn="l"/>
              </a:tabLst>
            </a:pPr>
            <a:r>
              <a:rPr lang="pt-BR" sz="2400" dirty="0">
                <a:solidFill>
                  <a:srgbClr val="0000FF"/>
                </a:solidFill>
              </a:rPr>
              <a:t>		a) pentru învăţământul cu frecvenţă redusă – înlocuirea orelor de predare cu activităţi de studiu individual şi întâlniri periodice, de regulă săptămânal, cu studenţii/cursanţii pentru desfăşurarea activităţilor aplicative obligatorii prevăzute în planurile de învăţământ;</a:t>
            </a:r>
          </a:p>
          <a:p>
            <a:pPr>
              <a:tabLst>
                <a:tab pos="228600" algn="l"/>
              </a:tabLst>
            </a:pPr>
            <a:endParaRPr lang="en-US" sz="2400" dirty="0">
              <a:solidFill>
                <a:srgbClr val="0000FF"/>
              </a:solidFill>
            </a:endParaRPr>
          </a:p>
          <a:p>
            <a:pPr>
              <a:tabLst>
                <a:tab pos="228600" algn="l"/>
              </a:tabLst>
            </a:pPr>
            <a:r>
              <a:rPr lang="pt-BR" sz="2400" dirty="0">
                <a:solidFill>
                  <a:srgbClr val="0000FF"/>
                </a:solidFill>
              </a:rPr>
              <a:t>		b) pentru învăţământul la distanţă – înlocuirea orelor de predare cu activităţi de studiu individual, desfăşurarea seminariilor în sistem tutorial şi faţă în faţă şi, obligatoriu, în sistem faţă în faţă a tuturor activităţilor didactice care dezvoltă competenţe şi abilităţi practice.</a:t>
            </a:r>
          </a:p>
          <a:p>
            <a:pPr>
              <a:tabLst>
                <a:tab pos="228600" algn="l"/>
              </a:tabLst>
            </a:pPr>
            <a:endParaRPr lang="pt-BR" sz="2400" dirty="0">
              <a:solidFill>
                <a:srgbClr val="0000FF"/>
              </a:solidFill>
            </a:endParaRPr>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27" name="Group 19"/>
          <p:cNvGraphicFramePr>
            <a:graphicFrameLocks noGrp="1"/>
          </p:cNvGraphicFramePr>
          <p:nvPr/>
        </p:nvGraphicFramePr>
        <p:xfrm>
          <a:off x="304800" y="1905000"/>
          <a:ext cx="8534400" cy="3474720"/>
        </p:xfrm>
        <a:graphic>
          <a:graphicData uri="http://schemas.openxmlformats.org/drawingml/2006/table">
            <a:tbl>
              <a:tblPr/>
              <a:tblGrid>
                <a:gridCol w="8534400"/>
              </a:tblGrid>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FIŞA VIZITEI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în vederea autorizării provizorii / acreditării / evaluării periodice a programelor de studii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universitare de licenţă</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la forma Învăţământ la Distanţă (ID)</a:t>
                      </a:r>
                      <a:endParaRPr kumimoji="0" lang="en-US" sz="2400" b="1"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o-RO"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CERINŢE NORMATIVE OBLIGATORII, STANDARDE ŞI INDICATORI DE PERFORMANŢĂ</a:t>
                      </a:r>
                      <a:endParaRPr kumimoji="0" lang="ro-RO"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32" name="Group 48"/>
          <p:cNvGraphicFramePr>
            <a:graphicFrameLocks noGrp="1"/>
          </p:cNvGraphicFramePr>
          <p:nvPr/>
        </p:nvGraphicFramePr>
        <p:xfrm>
          <a:off x="609600" y="1064577"/>
          <a:ext cx="8229600" cy="5793423"/>
        </p:xfrm>
        <a:graphic>
          <a:graphicData uri="http://schemas.openxmlformats.org/drawingml/2006/table">
            <a:tbl>
              <a:tblPr/>
              <a:tblGrid>
                <a:gridCol w="8229600"/>
              </a:tblGrid>
              <a:tr h="855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A.  CAPACITATEA INSTITUŢIONALĂ</a:t>
                      </a:r>
                      <a:endParaRPr kumimoji="0" lang="ro-RO"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CRITERIUL A.1. STRUCTURILE INSTITUŢIONALE, ADMINISTRATIVE ŞI MANAGERIALE</a:t>
                      </a:r>
                      <a:endParaRPr kumimoji="0" lang="ro-RO"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A.1.1. Departamente / Centre ID: misiune şi obiective</a:t>
                      </a:r>
                      <a:endParaRPr kumimoji="0" lang="ro-RO"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smtClean="0">
                          <a:ln>
                            <a:noFill/>
                          </a:ln>
                          <a:solidFill>
                            <a:srgbClr val="0000FF"/>
                          </a:solidFill>
                          <a:effectLst/>
                          <a:latin typeface="Times New Roman" pitchFamily="18" charset="0"/>
                          <a:cs typeface="Times New Roman" pitchFamily="18" charset="0"/>
                        </a:rPr>
                        <a:t>Managementul programului de studii ID se desfăşoară într-o structură specializată, denumită Departament ID, înfiinţat prin hotărârea Senatului.</a:t>
                      </a:r>
                      <a:endParaRPr kumimoji="0" lang="ro-RO"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smtClean="0">
                          <a:ln>
                            <a:noFill/>
                          </a:ln>
                          <a:solidFill>
                            <a:srgbClr val="0000FF"/>
                          </a:solidFill>
                          <a:effectLst/>
                          <a:latin typeface="Times New Roman" pitchFamily="18" charset="0"/>
                          <a:cs typeface="Times New Roman" pitchFamily="18" charset="0"/>
                        </a:rPr>
                        <a:t>Departamentul ID se organizează şi funcţionează în baza unui Regulament propriu, aprobat de Senatul universitar.</a:t>
                      </a:r>
                      <a:endParaRPr kumimoji="0" lang="ro-RO"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smtClean="0">
                          <a:ln>
                            <a:noFill/>
                          </a:ln>
                          <a:solidFill>
                            <a:srgbClr val="0000FF"/>
                          </a:solidFill>
                          <a:effectLst/>
                          <a:latin typeface="Times New Roman" pitchFamily="18" charset="0"/>
                          <a:cs typeface="Times New Roman" pitchFamily="18" charset="0"/>
                        </a:rPr>
                        <a:t>Departamentul ID colaborează cu facultăţile în privinţa planurile de învăţământ, cadrelor didactice, bazei materiale etc.</a:t>
                      </a:r>
                      <a:endParaRPr kumimoji="0" lang="ro-RO"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dirty="0" smtClean="0">
                          <a:ln>
                            <a:noFill/>
                          </a:ln>
                          <a:solidFill>
                            <a:srgbClr val="0000FF"/>
                          </a:solidFill>
                          <a:effectLst/>
                          <a:latin typeface="Times New Roman" pitchFamily="18" charset="0"/>
                          <a:cs typeface="Times New Roman" pitchFamily="18" charset="0"/>
                        </a:rPr>
                        <a:t>Departamentul ID este condus de un director cu responsabilităţi manageriale în privinţa întregului proces ID.</a:t>
                      </a:r>
                      <a:endParaRPr kumimoji="0" lang="ro-RO"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3400" y="1360000"/>
            <a:ext cx="8077200" cy="5016758"/>
          </a:xfrm>
          <a:prstGeom prst="rect">
            <a:avLst/>
          </a:prstGeom>
          <a:solidFill>
            <a:srgbClr val="FFFFCC"/>
          </a:solidFill>
          <a:ln w="9525">
            <a:noFill/>
            <a:miter lim="800000"/>
            <a:headEnd/>
            <a:tailEnd/>
          </a:ln>
          <a:effectLst/>
        </p:spPr>
        <p:txBody>
          <a:bodyPr wrap="square" anchor="ctr">
            <a:spAutoFit/>
          </a:bodyPr>
          <a:lstStyle/>
          <a:p>
            <a:pPr>
              <a:tabLst>
                <a:tab pos="187325" algn="l"/>
                <a:tab pos="220663" algn="l"/>
              </a:tabLst>
            </a:pPr>
            <a:r>
              <a:rPr lang="ro-RO" sz="2000" b="1" dirty="0">
                <a:solidFill>
                  <a:srgbClr val="0000FF"/>
                </a:solidFill>
              </a:rPr>
              <a:t>Principalele responsabilităţi ale Departamentului ID:</a:t>
            </a:r>
            <a:endParaRPr lang="en-US" sz="2000" b="1" dirty="0">
              <a:solidFill>
                <a:srgbClr val="0000FF"/>
              </a:solidFill>
            </a:endParaRPr>
          </a:p>
          <a:p>
            <a:pPr>
              <a:tabLst>
                <a:tab pos="187325" algn="l"/>
                <a:tab pos="220663" algn="l"/>
              </a:tabLst>
            </a:pPr>
            <a:endParaRPr lang="en-US" sz="2000" b="1" dirty="0">
              <a:solidFill>
                <a:srgbClr val="0000FF"/>
              </a:solidFill>
            </a:endParaRP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accesul tuturor studenţilor la </a:t>
            </a:r>
            <a:r>
              <a:rPr lang="en-US" sz="2000" dirty="0" err="1">
                <a:solidFill>
                  <a:srgbClr val="0000FF"/>
                </a:solidFill>
              </a:rPr>
              <a:t>asi</a:t>
            </a:r>
            <a:r>
              <a:rPr lang="ro-RO" sz="2000" dirty="0" err="1">
                <a:solidFill>
                  <a:srgbClr val="0000FF"/>
                </a:solidFill>
              </a:rPr>
              <a:t>stenţă</a:t>
            </a:r>
            <a:r>
              <a:rPr lang="ro-RO" sz="2000" dirty="0">
                <a:solidFill>
                  <a:srgbClr val="0000FF"/>
                </a:solidFill>
              </a:rPr>
              <a:t> educaţională, resurse de învăţământ, acces la mijloace de comunicaţie, suport </a:t>
            </a:r>
            <a:r>
              <a:rPr lang="ro-RO" sz="2000" dirty="0" err="1">
                <a:solidFill>
                  <a:srgbClr val="0000FF"/>
                </a:solidFill>
              </a:rPr>
              <a:t>tutorial</a:t>
            </a:r>
            <a:r>
              <a:rPr lang="ro-RO" sz="2000" dirty="0">
                <a:solidFill>
                  <a:srgbClr val="0000FF"/>
                </a:solidFill>
              </a:rPr>
              <a:t> etc.</a:t>
            </a:r>
            <a:endParaRPr lang="en-US" sz="2000" dirty="0">
              <a:solidFill>
                <a:srgbClr val="0000FF"/>
              </a:solidFill>
            </a:endParaRP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informarea studenţilor asupra </a:t>
            </a:r>
            <a:r>
              <a:rPr lang="ro-RO" sz="2000" dirty="0" err="1">
                <a:solidFill>
                  <a:srgbClr val="0000FF"/>
                </a:solidFill>
              </a:rPr>
              <a:t>programel</a:t>
            </a:r>
            <a:r>
              <a:rPr lang="en-US" sz="2000" dirty="0">
                <a:solidFill>
                  <a:srgbClr val="0000FF"/>
                </a:solidFill>
              </a:rPr>
              <a:t>or</a:t>
            </a:r>
            <a:r>
              <a:rPr lang="ro-RO" sz="2000" dirty="0">
                <a:solidFill>
                  <a:srgbClr val="0000FF"/>
                </a:solidFill>
              </a:rPr>
              <a:t> de studii, </a:t>
            </a:r>
            <a:r>
              <a:rPr lang="ro-RO" sz="2000" dirty="0" err="1">
                <a:solidFill>
                  <a:srgbClr val="0000FF"/>
                </a:solidFill>
              </a:rPr>
              <a:t>serviciil</a:t>
            </a:r>
            <a:r>
              <a:rPr lang="en-US" sz="2000" dirty="0">
                <a:solidFill>
                  <a:srgbClr val="0000FF"/>
                </a:solidFill>
              </a:rPr>
              <a:t>or</a:t>
            </a:r>
            <a:r>
              <a:rPr lang="ro-RO" sz="2000" dirty="0">
                <a:solidFill>
                  <a:srgbClr val="0000FF"/>
                </a:solidFill>
              </a:rPr>
              <a:t> oferite, </a:t>
            </a:r>
            <a:r>
              <a:rPr lang="ro-RO" sz="2000" dirty="0" err="1">
                <a:solidFill>
                  <a:srgbClr val="0000FF"/>
                </a:solidFill>
              </a:rPr>
              <a:t>taxel</a:t>
            </a:r>
            <a:r>
              <a:rPr lang="en-US" sz="2000" dirty="0">
                <a:solidFill>
                  <a:srgbClr val="0000FF"/>
                </a:solidFill>
              </a:rPr>
              <a:t>or</a:t>
            </a:r>
            <a:r>
              <a:rPr lang="ro-RO" sz="2000" dirty="0">
                <a:solidFill>
                  <a:srgbClr val="0000FF"/>
                </a:solidFill>
              </a:rPr>
              <a:t> de studii, </a:t>
            </a:r>
            <a:r>
              <a:rPr lang="ro-RO" sz="2000" dirty="0" err="1">
                <a:solidFill>
                  <a:srgbClr val="0000FF"/>
                </a:solidFill>
              </a:rPr>
              <a:t>tehnologiil</a:t>
            </a:r>
            <a:r>
              <a:rPr lang="en-US" sz="2000" dirty="0">
                <a:solidFill>
                  <a:srgbClr val="0000FF"/>
                </a:solidFill>
              </a:rPr>
              <a:t>or</a:t>
            </a:r>
            <a:r>
              <a:rPr lang="ro-RO" sz="2000" dirty="0">
                <a:solidFill>
                  <a:srgbClr val="0000FF"/>
                </a:solidFill>
              </a:rPr>
              <a:t> educaţionale şi de comunicaţii utilizate, </a:t>
            </a:r>
            <a:r>
              <a:rPr lang="ro-RO" sz="2000" dirty="0" err="1">
                <a:solidFill>
                  <a:srgbClr val="0000FF"/>
                </a:solidFill>
              </a:rPr>
              <a:t>procedeel</a:t>
            </a:r>
            <a:r>
              <a:rPr lang="en-US" sz="2000" dirty="0">
                <a:solidFill>
                  <a:srgbClr val="0000FF"/>
                </a:solidFill>
              </a:rPr>
              <a:t>or</a:t>
            </a:r>
            <a:r>
              <a:rPr lang="ro-RO" sz="2000" dirty="0">
                <a:solidFill>
                  <a:srgbClr val="0000FF"/>
                </a:solidFill>
              </a:rPr>
              <a:t> de evaluare</a:t>
            </a:r>
            <a:r>
              <a:rPr lang="en-US" sz="2000" dirty="0">
                <a:solidFill>
                  <a:srgbClr val="0000FF"/>
                </a:solidFill>
              </a:rPr>
              <a:t> etc.</a:t>
            </a: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infrastructura de comunicaţie între studenţi, coordonatori de disciplină, tutori şi personal administrativ (e-mail, Internet, videoconferinţe etc.)</a:t>
            </a:r>
            <a:endParaRPr lang="en-US" sz="2000" dirty="0">
              <a:solidFill>
                <a:srgbClr val="0000FF"/>
              </a:solidFill>
            </a:endParaRP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pregătirea în tehnologiile ID a cadrelor didactice şi a personalului administrativ.</a:t>
            </a: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Pune la dispoziţia studenţilor resurse şi mijloace de învăţământ adecvate formei ID (materiale didactice, reţele de calculatoare, acces la Internet şi la </a:t>
            </a:r>
            <a:r>
              <a:rPr lang="ro-RO" sz="2000" dirty="0" err="1">
                <a:solidFill>
                  <a:srgbClr val="0000FF"/>
                </a:solidFill>
              </a:rPr>
              <a:t>bilblioteci</a:t>
            </a:r>
            <a:r>
              <a:rPr lang="ro-RO" sz="2000" dirty="0">
                <a:solidFill>
                  <a:srgbClr val="0000FF"/>
                </a:solidFill>
              </a:rPr>
              <a:t> virtuale etc.).</a:t>
            </a:r>
            <a:r>
              <a:rPr lang="en-US" sz="2000" dirty="0">
                <a:solidFill>
                  <a:srgbClr val="0000FF"/>
                </a:solidFill>
              </a:rPr>
              <a:t> </a:t>
            </a:r>
          </a:p>
        </p:txBody>
      </p:sp>
      <p:pic>
        <p:nvPicPr>
          <p:cNvPr id="3" name="Picture 2"/>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0" y="0"/>
            <a:ext cx="9144000" cy="116205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105</TotalTime>
  <Words>2056</Words>
  <Application>Microsoft Office PowerPoint</Application>
  <PresentationFormat>On-screen Show (4:3)</PresentationFormat>
  <Paragraphs>174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FCRP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core2</dc:creator>
  <cp:lastModifiedBy>radu.damian</cp:lastModifiedBy>
  <cp:revision>32</cp:revision>
  <dcterms:created xsi:type="dcterms:W3CDTF">2015-03-18T15:43:16Z</dcterms:created>
  <dcterms:modified xsi:type="dcterms:W3CDTF">2015-05-27T09:47:09Z</dcterms:modified>
</cp:coreProperties>
</file>