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6" r:id="rId11"/>
    <p:sldId id="267" r:id="rId12"/>
    <p:sldId id="268" r:id="rId13"/>
    <p:sldId id="269" r:id="rId14"/>
    <p:sldId id="278" r:id="rId15"/>
    <p:sldId id="270" r:id="rId16"/>
    <p:sldId id="272" r:id="rId17"/>
    <p:sldId id="271" r:id="rId18"/>
    <p:sldId id="273" r:id="rId19"/>
    <p:sldId id="274" r:id="rId20"/>
    <p:sldId id="275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86" d="100"/>
          <a:sy n="86" d="100"/>
        </p:scale>
        <p:origin x="-18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13.03.2015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4BF2C-501E-4665-83FD-E45D34A02B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13.03.2015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8E721-9363-44A0-93ED-A3B9DCAC6E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8E721-9363-44A0-93ED-A3B9DCAC6E9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13.03.2015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0727-0941-4088-842A-A6DF85C6DB5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9169-12E8-4BEE-B7C5-8BE273631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0727-0941-4088-842A-A6DF85C6DB5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9169-12E8-4BEE-B7C5-8BE273631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0727-0941-4088-842A-A6DF85C6DB5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9169-12E8-4BEE-B7C5-8BE273631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0727-0941-4088-842A-A6DF85C6DB5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9169-12E8-4BEE-B7C5-8BE273631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0727-0941-4088-842A-A6DF85C6DB5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9169-12E8-4BEE-B7C5-8BE273631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0727-0941-4088-842A-A6DF85C6DB5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9169-12E8-4BEE-B7C5-8BE273631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0727-0941-4088-842A-A6DF85C6DB5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9169-12E8-4BEE-B7C5-8BE273631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0727-0941-4088-842A-A6DF85C6DB5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9169-12E8-4BEE-B7C5-8BE273631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0727-0941-4088-842A-A6DF85C6DB5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9169-12E8-4BEE-B7C5-8BE273631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0727-0941-4088-842A-A6DF85C6DB5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9169-12E8-4BEE-B7C5-8BE273631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0727-0941-4088-842A-A6DF85C6DB5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9169-12E8-4BEE-B7C5-8BE273631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80727-0941-4088-842A-A6DF85C6DB5B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19169-12E8-4BEE-B7C5-8BE273631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pfe.aracis.ro/inscriere/registru/lista_c_p/12/" TargetMode="External"/><Relationship Id="rId13" Type="http://schemas.openxmlformats.org/officeDocument/2006/relationships/hyperlink" Target="http://pfe.aracis.ro/inscriere/registru/lista_c_p/10/" TargetMode="External"/><Relationship Id="rId18" Type="http://schemas.openxmlformats.org/officeDocument/2006/relationships/image" Target="../media/image2.wmf"/><Relationship Id="rId3" Type="http://schemas.openxmlformats.org/officeDocument/2006/relationships/hyperlink" Target="http://pfe.aracis.ro/inscriere/registru/lista_c_p/2/" TargetMode="External"/><Relationship Id="rId7" Type="http://schemas.openxmlformats.org/officeDocument/2006/relationships/hyperlink" Target="http://pfe.aracis.ro/inscriere/registru/lista_c_p/6/" TargetMode="External"/><Relationship Id="rId12" Type="http://schemas.openxmlformats.org/officeDocument/2006/relationships/hyperlink" Target="http://pfe.aracis.ro/inscriere/registru/lista_c_p/13/" TargetMode="External"/><Relationship Id="rId17" Type="http://schemas.openxmlformats.org/officeDocument/2006/relationships/image" Target="../media/image1.jpeg"/><Relationship Id="rId2" Type="http://schemas.openxmlformats.org/officeDocument/2006/relationships/hyperlink" Target="http://pfe.aracis.ro/inscriere/registru/lista_c_p/1/" TargetMode="External"/><Relationship Id="rId16" Type="http://schemas.openxmlformats.org/officeDocument/2006/relationships/hyperlink" Target="http://pfe.aracis.ro/inscriere/registru/lista_c_p/15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fe.aracis.ro/inscriere/registru/lista_c_p/5/" TargetMode="External"/><Relationship Id="rId11" Type="http://schemas.openxmlformats.org/officeDocument/2006/relationships/hyperlink" Target="http://pfe.aracis.ro/inscriere/registru/lista_c_p/9/" TargetMode="External"/><Relationship Id="rId5" Type="http://schemas.openxmlformats.org/officeDocument/2006/relationships/hyperlink" Target="http://pfe.aracis.ro/inscriere/registru/lista_c_p/4/" TargetMode="External"/><Relationship Id="rId15" Type="http://schemas.openxmlformats.org/officeDocument/2006/relationships/hyperlink" Target="http://pfe.aracis.ro/inscriere/registru/lista_c_p/14/" TargetMode="External"/><Relationship Id="rId10" Type="http://schemas.openxmlformats.org/officeDocument/2006/relationships/hyperlink" Target="http://pfe.aracis.ro/inscriere/registru/lista_c_p/8/" TargetMode="External"/><Relationship Id="rId4" Type="http://schemas.openxmlformats.org/officeDocument/2006/relationships/hyperlink" Target="http://pfe.aracis.ro/inscriere/registru/lista_c_p/3/" TargetMode="External"/><Relationship Id="rId9" Type="http://schemas.openxmlformats.org/officeDocument/2006/relationships/hyperlink" Target="http://pfe.aracis.ro/inscriere/registru/lista_c_p/7/" TargetMode="External"/><Relationship Id="rId14" Type="http://schemas.openxmlformats.org/officeDocument/2006/relationships/hyperlink" Target="http://pfe.aracis.ro/inscriere/registru/lista_c_p/11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057399"/>
          </a:xfrm>
        </p:spPr>
        <p:txBody>
          <a:bodyPr>
            <a:normAutofit fontScale="90000"/>
          </a:bodyPr>
          <a:lstStyle/>
          <a:p>
            <a:r>
              <a:rPr lang="en-GB" i="1" dirty="0"/>
              <a:t>Tips and tricks</a:t>
            </a:r>
            <a:r>
              <a:rPr lang="en-GB" dirty="0"/>
              <a:t> </a:t>
            </a:r>
            <a:r>
              <a:rPr lang="en-GB" dirty="0" err="1"/>
              <a:t>privind</a:t>
            </a:r>
            <a:r>
              <a:rPr lang="en-GB" dirty="0"/>
              <a:t> </a:t>
            </a:r>
            <a:r>
              <a:rPr lang="en-GB" dirty="0" err="1"/>
              <a:t>participarea</a:t>
            </a:r>
            <a:r>
              <a:rPr lang="en-GB" dirty="0"/>
              <a:t> </a:t>
            </a:r>
            <a:r>
              <a:rPr lang="en-GB" dirty="0" err="1"/>
              <a:t>studenților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evaluări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in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286000" y="2967334"/>
            <a:ext cx="457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b="1" dirty="0" smtClean="0">
              <a:solidFill>
                <a:schemeClr val="tx2"/>
              </a:solidFill>
            </a:endParaRPr>
          </a:p>
          <a:p>
            <a:pPr>
              <a:defRPr/>
            </a:pPr>
            <a:endParaRPr lang="en-US" b="1" dirty="0" smtClean="0">
              <a:solidFill>
                <a:schemeClr val="tx2"/>
              </a:solidFill>
            </a:endParaRPr>
          </a:p>
          <a:p>
            <a:pPr>
              <a:defRPr/>
            </a:pPr>
            <a:endParaRPr lang="en-US" b="1" dirty="0" smtClean="0">
              <a:solidFill>
                <a:schemeClr val="tx2"/>
              </a:solidFill>
            </a:endParaRPr>
          </a:p>
          <a:p>
            <a:pPr>
              <a:defRPr/>
            </a:pPr>
            <a:endParaRPr lang="en-US" b="1" dirty="0" smtClean="0">
              <a:solidFill>
                <a:schemeClr val="tx2"/>
              </a:solidFill>
            </a:endParaRPr>
          </a:p>
          <a:p>
            <a:pPr>
              <a:defRPr/>
            </a:pPr>
            <a:endParaRPr lang="en-US" b="1" dirty="0" smtClean="0">
              <a:solidFill>
                <a:schemeClr val="tx2"/>
              </a:solidFill>
            </a:endParaRPr>
          </a:p>
          <a:p>
            <a:pPr algn="r">
              <a:defRPr/>
            </a:pPr>
            <a:r>
              <a:rPr lang="en-US" b="1" dirty="0" err="1" smtClean="0">
                <a:solidFill>
                  <a:schemeClr val="tx2"/>
                </a:solidFill>
              </a:rPr>
              <a:t>Sesiune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formare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evaluatori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studenti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Universitatea</a:t>
            </a:r>
            <a:r>
              <a:rPr lang="en-US" b="1" dirty="0" smtClean="0">
                <a:solidFill>
                  <a:schemeClr val="tx2"/>
                </a:solidFill>
              </a:rPr>
              <a:t> “</a:t>
            </a:r>
            <a:r>
              <a:rPr lang="en-US" b="1" dirty="0" err="1" smtClean="0">
                <a:solidFill>
                  <a:schemeClr val="tx2"/>
                </a:solidFill>
              </a:rPr>
              <a:t>Vasile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Alecsandri</a:t>
            </a:r>
            <a:r>
              <a:rPr lang="en-US" b="1" dirty="0" smtClean="0">
                <a:solidFill>
                  <a:schemeClr val="tx2"/>
                </a:solidFill>
              </a:rPr>
              <a:t>” din Bacau, 13-17 </a:t>
            </a:r>
            <a:r>
              <a:rPr lang="en-US" b="1" dirty="0" err="1" smtClean="0">
                <a:solidFill>
                  <a:schemeClr val="tx2"/>
                </a:solidFill>
              </a:rPr>
              <a:t>martie</a:t>
            </a:r>
            <a:r>
              <a:rPr lang="en-US" b="1" dirty="0" smtClean="0">
                <a:solidFill>
                  <a:schemeClr val="tx2"/>
                </a:solidFill>
              </a:rPr>
              <a:t>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o-RO" sz="2400" dirty="0" smtClean="0"/>
              <a:t>		</a:t>
            </a:r>
            <a:r>
              <a:rPr lang="ro-RO" sz="2000" dirty="0" smtClean="0"/>
              <a:t>Discutii cu secretariatele facultăţilor: </a:t>
            </a:r>
          </a:p>
          <a:p>
            <a:pPr algn="just"/>
            <a:r>
              <a:rPr lang="ro-RO" sz="2000" dirty="0" smtClean="0"/>
              <a:t>verificarea cataloagelor(atât fizice, cât şi online)</a:t>
            </a:r>
          </a:p>
          <a:p>
            <a:pPr algn="just"/>
            <a:r>
              <a:rPr lang="ro-RO" sz="2000" dirty="0" smtClean="0"/>
              <a:t> verificarea orarelor </a:t>
            </a:r>
          </a:p>
          <a:p>
            <a:pPr algn="just"/>
            <a:r>
              <a:rPr lang="ro-RO" sz="2000" dirty="0" smtClean="0"/>
              <a:t>forma de structurare a studenţilor</a:t>
            </a:r>
          </a:p>
          <a:p>
            <a:pPr algn="just"/>
            <a:r>
              <a:rPr lang="ro-RO" sz="2000" dirty="0" smtClean="0"/>
              <a:t>forma de acordare a burselor </a:t>
            </a:r>
          </a:p>
          <a:p>
            <a:pPr algn="just"/>
            <a:r>
              <a:rPr lang="ro-RO" sz="2000" dirty="0" smtClean="0"/>
              <a:t>perceperea taxelor</a:t>
            </a:r>
          </a:p>
          <a:p>
            <a:pPr algn="just"/>
            <a:r>
              <a:rPr lang="ro-RO" sz="2000" dirty="0" smtClean="0"/>
              <a:t>procese verbale ale consiliilor facultăţilor, respectiv senatul universitar</a:t>
            </a:r>
          </a:p>
          <a:p>
            <a:pPr algn="just"/>
            <a:r>
              <a:rPr lang="ro-RO" sz="2000" dirty="0" smtClean="0"/>
              <a:t>evaluările multicriteriale ale cadrelor didactice – evaluarea colegiala între profesori, evaluarea de către studenţi şi autoevaluarea</a:t>
            </a:r>
          </a:p>
          <a:p>
            <a:pPr algn="just"/>
            <a:r>
              <a:rPr lang="ro-RO" sz="2000" dirty="0" smtClean="0"/>
              <a:t>relaţia cu alumni</a:t>
            </a:r>
          </a:p>
          <a:p>
            <a:pPr algn="just">
              <a:buNone/>
            </a:pPr>
            <a:endParaRPr lang="ro-RO" sz="2000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o-RO" sz="2800" dirty="0" smtClean="0"/>
          </a:p>
          <a:p>
            <a:pPr algn="ctr">
              <a:buNone/>
            </a:pPr>
            <a:endParaRPr lang="ro-RO" sz="2800" dirty="0"/>
          </a:p>
          <a:p>
            <a:pPr algn="ctr">
              <a:buNone/>
            </a:pPr>
            <a:r>
              <a:rPr lang="en-US" sz="2800" dirty="0" smtClean="0"/>
              <a:t>	P</a:t>
            </a:r>
            <a:r>
              <a:rPr lang="ro-RO" sz="2800" dirty="0" smtClean="0"/>
              <a:t>ă</a:t>
            </a:r>
            <a:r>
              <a:rPr lang="en-US" sz="2800" dirty="0" err="1" smtClean="0"/>
              <a:t>strarea</a:t>
            </a:r>
            <a:r>
              <a:rPr lang="en-US" sz="2800" dirty="0" smtClean="0"/>
              <a:t> </a:t>
            </a:r>
            <a:r>
              <a:rPr lang="en-US" sz="2800" dirty="0" err="1" smtClean="0"/>
              <a:t>confidentialit</a:t>
            </a:r>
            <a:r>
              <a:rPr lang="ro-RO" sz="2800" dirty="0" smtClean="0"/>
              <a:t>ăţ</a:t>
            </a:r>
            <a:r>
              <a:rPr lang="en-US" sz="2800" dirty="0" smtClean="0"/>
              <a:t>ii, a </a:t>
            </a:r>
            <a:r>
              <a:rPr lang="en-US" sz="2800" dirty="0" err="1" smtClean="0"/>
              <a:t>profesionalismului</a:t>
            </a:r>
            <a:r>
              <a:rPr lang="ro-RO" sz="2800" dirty="0" smtClean="0"/>
              <a:t>,</a:t>
            </a:r>
            <a:r>
              <a:rPr lang="en-US" sz="2800" dirty="0" smtClean="0"/>
              <a:t> </a:t>
            </a:r>
            <a:r>
              <a:rPr lang="en-US" sz="2800" dirty="0" err="1" smtClean="0"/>
              <a:t>iar</a:t>
            </a:r>
            <a:r>
              <a:rPr lang="en-US" sz="2800" dirty="0" smtClean="0"/>
              <a:t> </a:t>
            </a:r>
          </a:p>
          <a:p>
            <a:pPr algn="ctr">
              <a:buNone/>
            </a:pPr>
            <a:r>
              <a:rPr lang="en-US" sz="2800" dirty="0" smtClean="0"/>
              <a:t>	RECOMAND</a:t>
            </a:r>
            <a:r>
              <a:rPr lang="ro-RO" sz="2800" dirty="0" smtClean="0"/>
              <a:t>Ă</a:t>
            </a:r>
            <a:r>
              <a:rPr lang="en-US" sz="2800" dirty="0" smtClean="0"/>
              <a:t>RILE</a:t>
            </a:r>
          </a:p>
          <a:p>
            <a:pPr algn="ctr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</a:t>
            </a:r>
            <a:r>
              <a:rPr lang="en-US" sz="2800" dirty="0" err="1" smtClean="0"/>
              <a:t>vor</a:t>
            </a:r>
            <a:r>
              <a:rPr lang="en-US" sz="2800" dirty="0" smtClean="0"/>
              <a:t> </a:t>
            </a:r>
            <a:r>
              <a:rPr lang="en-US" sz="2800" dirty="0" err="1" smtClean="0"/>
              <a:t>figura</a:t>
            </a:r>
            <a:r>
              <a:rPr lang="en-US" sz="2800" dirty="0" smtClean="0"/>
              <a:t> d</a:t>
            </a:r>
            <a:r>
              <a:rPr lang="ro-RO" sz="2800" dirty="0" smtClean="0"/>
              <a:t>oar</a:t>
            </a:r>
            <a:r>
              <a:rPr lang="en-US" sz="2800" dirty="0" smtClean="0"/>
              <a:t> </a:t>
            </a:r>
            <a:r>
              <a:rPr lang="ro-RO" sz="2800" dirty="0" smtClean="0"/>
              <a:t>î</a:t>
            </a:r>
            <a:r>
              <a:rPr lang="en-US" sz="2800" dirty="0" smtClean="0"/>
              <a:t>n </a:t>
            </a:r>
            <a:r>
              <a:rPr lang="en-US" sz="2800" dirty="0" err="1" smtClean="0"/>
              <a:t>raportul</a:t>
            </a:r>
            <a:r>
              <a:rPr lang="en-US" sz="2800" dirty="0" smtClean="0"/>
              <a:t> de </a:t>
            </a:r>
            <a:r>
              <a:rPr lang="en-US" sz="2800" dirty="0" err="1" smtClean="0"/>
              <a:t>evaluare</a:t>
            </a:r>
            <a:r>
              <a:rPr lang="en-US" sz="2800" dirty="0" smtClean="0"/>
              <a:t>!!</a:t>
            </a:r>
            <a:endParaRPr lang="en-US" sz="2800" dirty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Exercitiu</a:t>
            </a:r>
            <a:r>
              <a:rPr lang="en-US" dirty="0" smtClean="0"/>
              <a:t>: </a:t>
            </a:r>
          </a:p>
          <a:p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domenii</a:t>
            </a:r>
            <a:r>
              <a:rPr lang="en-US" dirty="0" smtClean="0"/>
              <a:t> din </a:t>
            </a:r>
            <a:r>
              <a:rPr lang="en-US" dirty="0" err="1" smtClean="0"/>
              <a:t>cadrul</a:t>
            </a:r>
            <a:r>
              <a:rPr lang="en-US" dirty="0" smtClean="0"/>
              <a:t> </a:t>
            </a:r>
            <a:r>
              <a:rPr lang="en-US" dirty="0" err="1" smtClean="0"/>
              <a:t>managementului</a:t>
            </a:r>
            <a:r>
              <a:rPr lang="en-US" dirty="0" smtClean="0"/>
              <a:t> </a:t>
            </a:r>
            <a:r>
              <a:rPr lang="en-US" dirty="0" err="1" smtClean="0"/>
              <a:t>unei</a:t>
            </a:r>
            <a:r>
              <a:rPr lang="en-US" dirty="0" smtClean="0"/>
              <a:t> </a:t>
            </a:r>
            <a:r>
              <a:rPr lang="en-US" dirty="0" err="1" smtClean="0"/>
              <a:t>institu</a:t>
            </a:r>
            <a:r>
              <a:rPr lang="ro-RO" dirty="0" smtClean="0"/>
              <a:t>ţ</a:t>
            </a:r>
            <a:r>
              <a:rPr lang="en-US" dirty="0" smtClean="0"/>
              <a:t>ii </a:t>
            </a:r>
            <a:r>
              <a:rPr lang="en-US" dirty="0" err="1" smtClean="0"/>
              <a:t>prezint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en-US" dirty="0" err="1" smtClean="0"/>
              <a:t>interes</a:t>
            </a:r>
            <a:r>
              <a:rPr lang="en-US" dirty="0" smtClean="0"/>
              <a:t> din </a:t>
            </a:r>
            <a:r>
              <a:rPr lang="en-US" dirty="0" err="1" smtClean="0"/>
              <a:t>partea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Angajatorilor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Absolven</a:t>
            </a:r>
            <a:r>
              <a:rPr lang="ro-RO" dirty="0" smtClean="0"/>
              <a:t>ţ</a:t>
            </a:r>
            <a:r>
              <a:rPr lang="en-US" dirty="0" err="1" smtClean="0"/>
              <a:t>ilor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Studen</a:t>
            </a:r>
            <a:r>
              <a:rPr lang="ro-RO" dirty="0" smtClean="0"/>
              <a:t>ţ</a:t>
            </a:r>
            <a:r>
              <a:rPr lang="en-US" dirty="0" err="1" smtClean="0"/>
              <a:t>ilor</a:t>
            </a: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endParaRPr lang="ro-RO" sz="4000" dirty="0" smtClean="0"/>
          </a:p>
          <a:p>
            <a:pPr algn="ctr">
              <a:buNone/>
            </a:pPr>
            <a:r>
              <a:rPr lang="en-US" sz="4000" dirty="0" err="1" smtClean="0"/>
              <a:t>Realizarea</a:t>
            </a:r>
            <a:r>
              <a:rPr lang="en-US" sz="4000" dirty="0" smtClean="0"/>
              <a:t> </a:t>
            </a:r>
            <a:r>
              <a:rPr lang="en-US" sz="4000" dirty="0" err="1" smtClean="0"/>
              <a:t>unui</a:t>
            </a:r>
            <a:r>
              <a:rPr lang="en-US" sz="4000" dirty="0" smtClean="0"/>
              <a:t> </a:t>
            </a:r>
            <a:r>
              <a:rPr lang="en-US" sz="4000" dirty="0" err="1" smtClean="0"/>
              <a:t>chestionar</a:t>
            </a:r>
            <a:endParaRPr lang="en-US" sz="40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Lucru</a:t>
            </a:r>
            <a:r>
              <a:rPr lang="en-US" sz="2400" dirty="0" smtClean="0"/>
              <a:t> </a:t>
            </a:r>
            <a:r>
              <a:rPr lang="en-US" sz="2400" dirty="0" err="1" smtClean="0"/>
              <a:t>pe</a:t>
            </a:r>
            <a:r>
              <a:rPr lang="en-US" sz="2400" dirty="0" smtClean="0"/>
              <a:t> </a:t>
            </a:r>
            <a:r>
              <a:rPr lang="en-US" sz="2400" dirty="0" err="1" smtClean="0"/>
              <a:t>echipe</a:t>
            </a:r>
            <a:r>
              <a:rPr lang="en-US" sz="2400" dirty="0" smtClean="0"/>
              <a:t>: </a:t>
            </a:r>
          </a:p>
          <a:p>
            <a:pPr>
              <a:buNone/>
            </a:pPr>
            <a:r>
              <a:rPr lang="en-US" sz="2400" dirty="0" err="1" smtClean="0"/>
              <a:t>Echipa</a:t>
            </a:r>
            <a:r>
              <a:rPr lang="en-US" sz="2400" dirty="0" smtClean="0"/>
              <a:t> 1 + </a:t>
            </a:r>
            <a:r>
              <a:rPr lang="en-US" sz="2400" dirty="0" err="1" smtClean="0"/>
              <a:t>Echipa</a:t>
            </a:r>
            <a:r>
              <a:rPr lang="en-US" sz="2400" dirty="0" smtClean="0"/>
              <a:t> 2 – </a:t>
            </a:r>
            <a:r>
              <a:rPr lang="en-US" sz="2400" dirty="0" err="1" smtClean="0"/>
              <a:t>Angajatorii</a:t>
            </a:r>
            <a:r>
              <a:rPr lang="en-US" sz="2400" dirty="0" smtClean="0"/>
              <a:t> (1)</a:t>
            </a:r>
          </a:p>
          <a:p>
            <a:pPr>
              <a:buNone/>
            </a:pPr>
            <a:r>
              <a:rPr lang="en-US" sz="2400" dirty="0" err="1" smtClean="0"/>
              <a:t>Echipa</a:t>
            </a:r>
            <a:r>
              <a:rPr lang="en-US" sz="2400" dirty="0" smtClean="0"/>
              <a:t> 3 + </a:t>
            </a:r>
            <a:r>
              <a:rPr lang="en-US" sz="2400" dirty="0" err="1" smtClean="0"/>
              <a:t>Echipa</a:t>
            </a:r>
            <a:r>
              <a:rPr lang="en-US" sz="2400" dirty="0" smtClean="0"/>
              <a:t> 4 – </a:t>
            </a:r>
            <a:r>
              <a:rPr lang="en-US" sz="2400" dirty="0" err="1" smtClean="0"/>
              <a:t>Absolven</a:t>
            </a:r>
            <a:r>
              <a:rPr lang="ro-RO" sz="2400" dirty="0" smtClean="0"/>
              <a:t>ţ</a:t>
            </a:r>
            <a:r>
              <a:rPr lang="en-US" sz="2400" dirty="0" smtClean="0"/>
              <a:t>ii (2)</a:t>
            </a:r>
          </a:p>
          <a:p>
            <a:pPr>
              <a:buNone/>
            </a:pPr>
            <a:r>
              <a:rPr lang="en-US" sz="2400" dirty="0" err="1" smtClean="0"/>
              <a:t>Echipa</a:t>
            </a:r>
            <a:r>
              <a:rPr lang="en-US" sz="2400" dirty="0" smtClean="0"/>
              <a:t> 5 + </a:t>
            </a:r>
            <a:r>
              <a:rPr lang="en-US" sz="2400" dirty="0" err="1" smtClean="0"/>
              <a:t>Echipa</a:t>
            </a:r>
            <a:r>
              <a:rPr lang="en-US" sz="2400" dirty="0" smtClean="0"/>
              <a:t> 6 – </a:t>
            </a:r>
            <a:r>
              <a:rPr lang="en-US" sz="2400" dirty="0" err="1" smtClean="0"/>
              <a:t>Studen</a:t>
            </a:r>
            <a:r>
              <a:rPr lang="ro-RO" sz="2400" dirty="0" smtClean="0"/>
              <a:t>ţ</a:t>
            </a:r>
            <a:r>
              <a:rPr lang="en-US" sz="2400" dirty="0" smtClean="0"/>
              <a:t>ii (3)</a:t>
            </a:r>
          </a:p>
          <a:p>
            <a:pPr>
              <a:buNone/>
            </a:pPr>
            <a:r>
              <a:rPr lang="en-US" sz="2400" dirty="0" smtClean="0"/>
              <a:t>	Formula</a:t>
            </a:r>
            <a:r>
              <a:rPr lang="ro-RO" sz="2400" dirty="0" smtClean="0"/>
              <a:t>ţ</a:t>
            </a:r>
            <a:r>
              <a:rPr lang="en-US" sz="2400" dirty="0" err="1" smtClean="0"/>
              <a:t>i</a:t>
            </a:r>
            <a:r>
              <a:rPr lang="en-US" sz="2400" dirty="0" smtClean="0"/>
              <a:t> un set de </a:t>
            </a:r>
            <a:r>
              <a:rPr lang="ro-RO" sz="2400" dirty="0" smtClean="0"/>
              <a:t>î</a:t>
            </a:r>
            <a:r>
              <a:rPr lang="en-US" sz="2400" dirty="0" err="1" smtClean="0"/>
              <a:t>ntreb</a:t>
            </a:r>
            <a:r>
              <a:rPr lang="ro-RO" sz="2400" dirty="0" smtClean="0"/>
              <a:t>ă</a:t>
            </a:r>
            <a:r>
              <a:rPr lang="en-US" sz="2400" dirty="0" err="1" smtClean="0"/>
              <a:t>ri</a:t>
            </a:r>
            <a:r>
              <a:rPr lang="en-US" sz="2400" dirty="0" smtClean="0"/>
              <a:t> </a:t>
            </a:r>
            <a:r>
              <a:rPr lang="en-US" sz="2400" dirty="0" err="1" smtClean="0"/>
              <a:t>pentru</a:t>
            </a:r>
            <a:r>
              <a:rPr lang="en-US" sz="2400" dirty="0" smtClean="0"/>
              <a:t> </a:t>
            </a:r>
            <a:r>
              <a:rPr lang="ro-RO" sz="2400" dirty="0" smtClean="0"/>
              <a:t>î</a:t>
            </a:r>
            <a:r>
              <a:rPr lang="en-US" sz="2400" dirty="0" err="1" smtClean="0"/>
              <a:t>nt</a:t>
            </a:r>
            <a:r>
              <a:rPr lang="ro-RO" sz="2400" dirty="0" smtClean="0"/>
              <a:t>â</a:t>
            </a:r>
            <a:r>
              <a:rPr lang="en-US" sz="2400" dirty="0" err="1" smtClean="0"/>
              <a:t>lnirea</a:t>
            </a:r>
            <a:r>
              <a:rPr lang="en-US" sz="2400" dirty="0" smtClean="0"/>
              <a:t> cu (1) / (2) /  (3) </a:t>
            </a:r>
            <a:r>
              <a:rPr lang="en-US" sz="2400" dirty="0" err="1" smtClean="0"/>
              <a:t>astfel</a:t>
            </a:r>
            <a:r>
              <a:rPr lang="en-US" sz="2400" dirty="0" smtClean="0"/>
              <a:t> </a:t>
            </a:r>
            <a:r>
              <a:rPr lang="ro-RO" sz="2400" dirty="0" smtClean="0"/>
              <a:t>î</a:t>
            </a:r>
            <a:r>
              <a:rPr lang="en-US" sz="2400" dirty="0" err="1" smtClean="0"/>
              <a:t>nc</a:t>
            </a:r>
            <a:r>
              <a:rPr lang="ro-RO" sz="2400" dirty="0" smtClean="0"/>
              <a:t>â</a:t>
            </a:r>
            <a:r>
              <a:rPr lang="en-US" sz="2400" dirty="0" smtClean="0"/>
              <a:t>t s</a:t>
            </a:r>
            <a:r>
              <a:rPr lang="ro-RO" sz="2400" dirty="0" smtClean="0"/>
              <a:t>ă</a:t>
            </a:r>
            <a:r>
              <a:rPr lang="en-US" sz="2400" dirty="0" smtClean="0"/>
              <a:t> </a:t>
            </a:r>
            <a:r>
              <a:rPr lang="en-US" sz="2400" dirty="0" err="1" smtClean="0"/>
              <a:t>puncta</a:t>
            </a:r>
            <a:r>
              <a:rPr lang="ro-RO" sz="2400" dirty="0" smtClean="0"/>
              <a:t>ţ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domeniile</a:t>
            </a:r>
            <a:r>
              <a:rPr lang="en-US" sz="2400" dirty="0" smtClean="0"/>
              <a:t> de </a:t>
            </a:r>
            <a:r>
              <a:rPr lang="en-US" sz="2400" dirty="0" err="1" smtClean="0"/>
              <a:t>interes</a:t>
            </a:r>
            <a:r>
              <a:rPr lang="en-US" sz="2400" dirty="0" smtClean="0"/>
              <a:t> </a:t>
            </a:r>
            <a:r>
              <a:rPr lang="en-US" sz="2400" dirty="0" err="1" smtClean="0"/>
              <a:t>pentru</a:t>
            </a:r>
            <a:r>
              <a:rPr lang="en-US" sz="2400" dirty="0" smtClean="0"/>
              <a:t> ace</a:t>
            </a:r>
            <a:r>
              <a:rPr lang="ro-RO" sz="2400" dirty="0" smtClean="0"/>
              <a:t>ş</a:t>
            </a:r>
            <a:r>
              <a:rPr lang="en-US" sz="2400" dirty="0" err="1" smtClean="0"/>
              <a:t>tia</a:t>
            </a:r>
            <a:r>
              <a:rPr lang="en-US" sz="2400" dirty="0" smtClean="0"/>
              <a:t>. </a:t>
            </a:r>
          </a:p>
          <a:p>
            <a:pPr>
              <a:buNone/>
            </a:pPr>
            <a:r>
              <a:rPr lang="en-US" sz="2400" dirty="0" smtClean="0"/>
              <a:t>	De </a:t>
            </a:r>
            <a:r>
              <a:rPr lang="en-US" sz="2400" dirty="0" err="1" smtClean="0"/>
              <a:t>ce</a:t>
            </a:r>
            <a:r>
              <a:rPr lang="en-US" sz="2400" dirty="0" smtClean="0"/>
              <a:t> </a:t>
            </a:r>
            <a:r>
              <a:rPr lang="en-US" sz="2400" dirty="0" err="1" smtClean="0"/>
              <a:t>anume</a:t>
            </a:r>
            <a:r>
              <a:rPr lang="en-US" sz="2400" dirty="0" smtClean="0"/>
              <a:t> </a:t>
            </a:r>
            <a:r>
              <a:rPr lang="en-US" sz="2400" dirty="0" err="1" smtClean="0"/>
              <a:t>trebuie</a:t>
            </a:r>
            <a:r>
              <a:rPr lang="en-US" sz="2400" dirty="0" smtClean="0"/>
              <a:t> s</a:t>
            </a:r>
            <a:r>
              <a:rPr lang="ro-RO" sz="2400" dirty="0" smtClean="0"/>
              <a:t>ă</a:t>
            </a:r>
            <a:r>
              <a:rPr lang="en-US" sz="2400" dirty="0" smtClean="0"/>
              <a:t> </a:t>
            </a:r>
            <a:r>
              <a:rPr lang="ro-RO" sz="2400" dirty="0" smtClean="0"/>
              <a:t>ţ</a:t>
            </a:r>
            <a:r>
              <a:rPr lang="en-US" sz="2400" dirty="0" err="1" smtClean="0"/>
              <a:t>ine</a:t>
            </a:r>
            <a:r>
              <a:rPr lang="ro-RO" sz="2400" dirty="0" smtClean="0"/>
              <a:t>ţ</a:t>
            </a:r>
            <a:r>
              <a:rPr lang="en-US" sz="2400" dirty="0" err="1" smtClean="0"/>
              <a:t>i</a:t>
            </a:r>
            <a:r>
              <a:rPr lang="en-US" sz="2400" dirty="0" smtClean="0"/>
              <a:t> cont </a:t>
            </a:r>
            <a:r>
              <a:rPr lang="ro-RO" sz="2400" dirty="0" smtClean="0"/>
              <a:t>î</a:t>
            </a:r>
            <a:r>
              <a:rPr lang="en-US" sz="2400" dirty="0" smtClean="0"/>
              <a:t>n </a:t>
            </a:r>
            <a:r>
              <a:rPr lang="en-US" sz="2400" dirty="0" err="1" smtClean="0"/>
              <a:t>timpul</a:t>
            </a:r>
            <a:r>
              <a:rPr lang="en-US" sz="2400" dirty="0" smtClean="0"/>
              <a:t> </a:t>
            </a:r>
            <a:r>
              <a:rPr lang="en-US" sz="2400" dirty="0" err="1" smtClean="0"/>
              <a:t>prelegerii</a:t>
            </a:r>
            <a:r>
              <a:rPr lang="en-US" sz="2400" dirty="0" smtClean="0"/>
              <a:t> </a:t>
            </a:r>
            <a:r>
              <a:rPr lang="en-US" sz="2400" dirty="0" err="1" smtClean="0"/>
              <a:t>lor</a:t>
            </a:r>
            <a:r>
              <a:rPr lang="en-US" sz="2400" dirty="0" smtClean="0"/>
              <a:t>? </a:t>
            </a:r>
            <a:r>
              <a:rPr lang="en-US" sz="2400" dirty="0" err="1" smtClean="0"/>
              <a:t>Ce</a:t>
            </a:r>
            <a:r>
              <a:rPr lang="en-US" sz="2400" dirty="0" smtClean="0"/>
              <a:t> </a:t>
            </a:r>
            <a:r>
              <a:rPr lang="en-US" sz="2400" dirty="0" err="1" smtClean="0"/>
              <a:t>anume</a:t>
            </a:r>
            <a:r>
              <a:rPr lang="en-US" sz="2400" dirty="0" smtClean="0"/>
              <a:t> </a:t>
            </a:r>
            <a:r>
              <a:rPr lang="en-US" sz="2400" dirty="0" err="1" smtClean="0"/>
              <a:t>ar</a:t>
            </a:r>
            <a:r>
              <a:rPr lang="en-US" sz="2400" dirty="0" smtClean="0"/>
              <a:t> </a:t>
            </a:r>
            <a:r>
              <a:rPr lang="en-US" sz="2400" dirty="0" err="1" smtClean="0"/>
              <a:t>fi</a:t>
            </a:r>
            <a:r>
              <a:rPr lang="en-US" sz="2400" dirty="0" smtClean="0"/>
              <a:t> </a:t>
            </a:r>
            <a:r>
              <a:rPr lang="en-US" sz="2400" dirty="0" err="1" smtClean="0"/>
              <a:t>util</a:t>
            </a:r>
            <a:r>
              <a:rPr lang="en-US" sz="2400" dirty="0" smtClean="0"/>
              <a:t> </a:t>
            </a:r>
            <a:r>
              <a:rPr lang="en-US" sz="2400" dirty="0" err="1" smtClean="0"/>
              <a:t>pentru</a:t>
            </a:r>
            <a:r>
              <a:rPr lang="en-US" sz="2400" dirty="0" smtClean="0"/>
              <a:t> </a:t>
            </a:r>
            <a:r>
              <a:rPr lang="en-US" sz="2400" dirty="0" err="1" smtClean="0"/>
              <a:t>voi</a:t>
            </a:r>
            <a:r>
              <a:rPr lang="en-US" sz="2400" dirty="0" smtClean="0"/>
              <a:t> s</a:t>
            </a:r>
            <a:r>
              <a:rPr lang="ro-RO" sz="2400" dirty="0" smtClean="0"/>
              <a:t>ă</a:t>
            </a:r>
            <a:r>
              <a:rPr lang="en-US" sz="2400" dirty="0" smtClean="0"/>
              <a:t> </a:t>
            </a:r>
            <a:r>
              <a:rPr lang="en-US" sz="2400" dirty="0" err="1" smtClean="0"/>
              <a:t>observa</a:t>
            </a:r>
            <a:r>
              <a:rPr lang="ro-RO" sz="2400" dirty="0" smtClean="0"/>
              <a:t>ţ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ro-RO" sz="2400" dirty="0" smtClean="0"/>
              <a:t>î</a:t>
            </a:r>
            <a:r>
              <a:rPr lang="en-US" sz="2400" dirty="0" smtClean="0"/>
              <a:t>n r</a:t>
            </a:r>
            <a:r>
              <a:rPr lang="ro-RO" sz="2400" dirty="0" smtClean="0"/>
              <a:t>ă</a:t>
            </a:r>
            <a:r>
              <a:rPr lang="en-US" sz="2400" dirty="0" err="1" smtClean="0"/>
              <a:t>spunsurile</a:t>
            </a:r>
            <a:r>
              <a:rPr lang="en-US" sz="2400" dirty="0" smtClean="0"/>
              <a:t> </a:t>
            </a:r>
            <a:r>
              <a:rPr lang="en-US" sz="2400" dirty="0" err="1" smtClean="0"/>
              <a:t>lor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/>
          <a:lstStyle/>
          <a:p>
            <a:r>
              <a:rPr lang="en-US" dirty="0" err="1" smtClean="0"/>
              <a:t>Analiza</a:t>
            </a:r>
            <a:r>
              <a:rPr lang="en-US" dirty="0" smtClean="0"/>
              <a:t> SWOT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130158025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-95250"/>
            <a:ext cx="8229600" cy="70294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12192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err="1" smtClean="0"/>
              <a:t>Puncte</a:t>
            </a:r>
            <a:r>
              <a:rPr lang="en-US" b="1" dirty="0" smtClean="0"/>
              <a:t> </a:t>
            </a:r>
            <a:r>
              <a:rPr lang="en-US" b="1" dirty="0" err="1" smtClean="0"/>
              <a:t>tari</a:t>
            </a:r>
            <a:r>
              <a:rPr lang="en-US" b="1" dirty="0" smtClean="0"/>
              <a:t>:</a:t>
            </a:r>
          </a:p>
          <a:p>
            <a:pPr algn="just"/>
            <a:r>
              <a:rPr lang="en-US" sz="2800" dirty="0" err="1" smtClean="0"/>
              <a:t>Atributele</a:t>
            </a:r>
            <a:r>
              <a:rPr lang="en-US" sz="2800" dirty="0" smtClean="0"/>
              <a:t> </a:t>
            </a:r>
            <a:r>
              <a:rPr lang="en-US" sz="2800" dirty="0" err="1" smtClean="0"/>
              <a:t>pozitive</a:t>
            </a:r>
            <a:r>
              <a:rPr lang="en-US" sz="2800" dirty="0" smtClean="0"/>
              <a:t>, </a:t>
            </a:r>
            <a:r>
              <a:rPr lang="en-US" sz="2800" dirty="0" err="1" smtClean="0"/>
              <a:t>tangibile</a:t>
            </a:r>
            <a:r>
              <a:rPr lang="en-US" sz="2800" dirty="0" smtClean="0"/>
              <a:t> </a:t>
            </a:r>
            <a:r>
              <a:rPr lang="ro-RO" sz="2800" dirty="0" err="1" smtClean="0"/>
              <a:t>ş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intangibile</a:t>
            </a:r>
            <a:r>
              <a:rPr lang="en-US" sz="2800" dirty="0" smtClean="0"/>
              <a:t>, interne, ale </a:t>
            </a:r>
            <a:r>
              <a:rPr lang="en-US" sz="2800" dirty="0" err="1" smtClean="0"/>
              <a:t>institu</a:t>
            </a:r>
            <a:r>
              <a:rPr lang="ro-RO" sz="2800" dirty="0" smtClean="0"/>
              <a:t>ţ</a:t>
            </a:r>
            <a:r>
              <a:rPr lang="en-US" sz="2800" dirty="0" err="1" smtClean="0"/>
              <a:t>iei</a:t>
            </a:r>
            <a:r>
              <a:rPr lang="ro-RO" sz="2800" dirty="0" smtClean="0"/>
              <a:t> </a:t>
            </a:r>
            <a:r>
              <a:rPr lang="en-US" sz="2800" dirty="0" smtClean="0"/>
              <a:t>(at</a:t>
            </a:r>
            <a:r>
              <a:rPr lang="ro-RO" sz="2800" dirty="0" smtClean="0"/>
              <a:t>â</a:t>
            </a:r>
            <a:r>
              <a:rPr lang="en-US" sz="2800" dirty="0" smtClean="0"/>
              <a:t>t intern</a:t>
            </a:r>
            <a:r>
              <a:rPr lang="ro-RO" sz="2800" dirty="0" smtClean="0"/>
              <a:t>,</a:t>
            </a:r>
            <a:r>
              <a:rPr lang="en-US" sz="2800" dirty="0" smtClean="0"/>
              <a:t> c</a:t>
            </a:r>
            <a:r>
              <a:rPr lang="ro-RO" sz="2800" dirty="0" smtClean="0"/>
              <a:t>â</a:t>
            </a:r>
            <a:r>
              <a:rPr lang="en-US" sz="2800" dirty="0" smtClean="0"/>
              <a:t>t </a:t>
            </a:r>
            <a:r>
              <a:rPr lang="ro-RO" sz="2800" dirty="0" smtClean="0"/>
              <a:t>ş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pe</a:t>
            </a:r>
            <a:r>
              <a:rPr lang="en-US" sz="2800" dirty="0" smtClean="0"/>
              <a:t> plan intern </a:t>
            </a:r>
            <a:r>
              <a:rPr lang="en-US" sz="2800" dirty="0" err="1" smtClean="0"/>
              <a:t>fa</a:t>
            </a:r>
            <a:r>
              <a:rPr lang="ro-RO" sz="2800" dirty="0" smtClean="0"/>
              <a:t>ţă</a:t>
            </a:r>
            <a:r>
              <a:rPr lang="en-US" sz="2800" dirty="0" smtClean="0"/>
              <a:t> de </a:t>
            </a:r>
            <a:r>
              <a:rPr lang="en-US" sz="2800" dirty="0" err="1" smtClean="0"/>
              <a:t>alte</a:t>
            </a:r>
            <a:r>
              <a:rPr lang="en-US" sz="2800" dirty="0" smtClean="0"/>
              <a:t> </a:t>
            </a:r>
            <a:r>
              <a:rPr lang="en-US" sz="2800" dirty="0" err="1" smtClean="0"/>
              <a:t>universit</a:t>
            </a:r>
            <a:r>
              <a:rPr lang="ro-RO" sz="2800" dirty="0" smtClean="0"/>
              <a:t>ăţ</a:t>
            </a:r>
            <a:r>
              <a:rPr lang="en-US" sz="2800" dirty="0" err="1" smtClean="0"/>
              <a:t>i</a:t>
            </a:r>
            <a:r>
              <a:rPr lang="en-US" sz="2800" dirty="0" smtClean="0"/>
              <a:t>) </a:t>
            </a:r>
          </a:p>
          <a:p>
            <a:pPr algn="just"/>
            <a:r>
              <a:rPr lang="en-US" sz="2800" dirty="0" err="1" smtClean="0"/>
              <a:t>Atitudinea</a:t>
            </a:r>
            <a:r>
              <a:rPr lang="en-US" sz="2800" dirty="0" smtClean="0"/>
              <a:t> </a:t>
            </a:r>
            <a:r>
              <a:rPr lang="en-US" sz="2800" dirty="0" err="1" smtClean="0"/>
              <a:t>deschis</a:t>
            </a:r>
            <a:r>
              <a:rPr lang="ro-RO" sz="2800" dirty="0" smtClean="0"/>
              <a:t>ă</a:t>
            </a:r>
            <a:r>
              <a:rPr lang="en-US" sz="2800" dirty="0" smtClean="0"/>
              <a:t> </a:t>
            </a:r>
            <a:r>
              <a:rPr lang="ro-RO" sz="2800" dirty="0" smtClean="0"/>
              <a:t>ş</a:t>
            </a:r>
            <a:r>
              <a:rPr lang="en-US" sz="2800" dirty="0" err="1" smtClean="0"/>
              <a:t>i</a:t>
            </a:r>
            <a:r>
              <a:rPr lang="en-US" sz="2800" dirty="0" smtClean="0"/>
              <a:t> transparent</a:t>
            </a:r>
            <a:r>
              <a:rPr lang="ro-RO" sz="2800" dirty="0" smtClean="0"/>
              <a:t>ă</a:t>
            </a:r>
            <a:r>
              <a:rPr lang="en-US" sz="2800" dirty="0" smtClean="0"/>
              <a:t> </a:t>
            </a:r>
            <a:r>
              <a:rPr lang="en-US" sz="2800" dirty="0" err="1" smtClean="0"/>
              <a:t>fa</a:t>
            </a:r>
            <a:r>
              <a:rPr lang="ro-RO" sz="2800" dirty="0" smtClean="0"/>
              <a:t>ţă</a:t>
            </a:r>
            <a:r>
              <a:rPr lang="en-US" sz="2800" dirty="0" smtClean="0"/>
              <a:t> de </a:t>
            </a:r>
            <a:r>
              <a:rPr lang="en-US" sz="2800" dirty="0" err="1" smtClean="0"/>
              <a:t>echipa</a:t>
            </a:r>
            <a:r>
              <a:rPr lang="en-US" sz="2800" dirty="0" smtClean="0"/>
              <a:t> de </a:t>
            </a:r>
            <a:r>
              <a:rPr lang="en-US" sz="2800" dirty="0" err="1" smtClean="0"/>
              <a:t>vizit</a:t>
            </a:r>
            <a:r>
              <a:rPr lang="ro-RO" sz="2800" dirty="0" smtClean="0"/>
              <a:t>ă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Bunuri</a:t>
            </a:r>
            <a:r>
              <a:rPr lang="en-US" sz="2800" dirty="0" smtClean="0"/>
              <a:t> </a:t>
            </a:r>
            <a:r>
              <a:rPr lang="en-US" sz="2800" dirty="0" err="1" smtClean="0"/>
              <a:t>tangibile</a:t>
            </a:r>
            <a:r>
              <a:rPr lang="en-US" sz="2800" dirty="0" smtClean="0"/>
              <a:t> - </a:t>
            </a:r>
            <a:r>
              <a:rPr lang="en-US" sz="2800" dirty="0" err="1" smtClean="0"/>
              <a:t>Resursa</a:t>
            </a:r>
            <a:r>
              <a:rPr lang="en-US" sz="2800" dirty="0" smtClean="0"/>
              <a:t> </a:t>
            </a:r>
            <a:r>
              <a:rPr lang="en-US" sz="2800" dirty="0" err="1" smtClean="0"/>
              <a:t>uman</a:t>
            </a:r>
            <a:r>
              <a:rPr lang="ro-RO" sz="2800" dirty="0" smtClean="0"/>
              <a:t>ă</a:t>
            </a:r>
            <a:r>
              <a:rPr lang="en-US" sz="2800" dirty="0" smtClean="0"/>
              <a:t>, </a:t>
            </a:r>
            <a:r>
              <a:rPr lang="en-US" sz="2800" dirty="0" err="1" smtClean="0"/>
              <a:t>Echipamente</a:t>
            </a:r>
            <a:r>
              <a:rPr lang="en-US" sz="2800" dirty="0" smtClean="0"/>
              <a:t>, </a:t>
            </a:r>
            <a:r>
              <a:rPr lang="en-US" sz="2800" dirty="0" err="1" smtClean="0"/>
              <a:t>Structura</a:t>
            </a:r>
            <a:r>
              <a:rPr lang="en-US" sz="2800" dirty="0" smtClean="0"/>
              <a:t> </a:t>
            </a:r>
            <a:r>
              <a:rPr lang="en-US" sz="2800" dirty="0" err="1" smtClean="0"/>
              <a:t>organiza</a:t>
            </a:r>
            <a:r>
              <a:rPr lang="ro-RO" sz="2800" dirty="0" smtClean="0"/>
              <a:t>ţ</a:t>
            </a:r>
            <a:r>
              <a:rPr lang="en-US" sz="2800" dirty="0" err="1" smtClean="0"/>
              <a:t>ional</a:t>
            </a:r>
            <a:r>
              <a:rPr lang="ro-RO" sz="2800" dirty="0" smtClean="0"/>
              <a:t>ă</a:t>
            </a:r>
            <a:r>
              <a:rPr lang="en-US" sz="2800" dirty="0" smtClean="0"/>
              <a:t>, </a:t>
            </a:r>
            <a:r>
              <a:rPr lang="en-US" sz="2800" dirty="0" err="1" smtClean="0"/>
              <a:t>Modalit</a:t>
            </a:r>
            <a:r>
              <a:rPr lang="ro-RO" sz="2800" dirty="0" smtClean="0"/>
              <a:t>ăţ</a:t>
            </a:r>
            <a:r>
              <a:rPr lang="en-US" sz="2800" dirty="0" err="1" smtClean="0"/>
              <a:t>i</a:t>
            </a:r>
            <a:r>
              <a:rPr lang="en-US" sz="2800" dirty="0" smtClean="0"/>
              <a:t> de </a:t>
            </a:r>
            <a:r>
              <a:rPr lang="en-US" sz="2800" dirty="0" err="1" smtClean="0"/>
              <a:t>informare</a:t>
            </a:r>
            <a:r>
              <a:rPr lang="en-US" sz="2800" dirty="0" smtClean="0"/>
              <a:t> </a:t>
            </a:r>
            <a:r>
              <a:rPr lang="ro-RO" sz="2800" dirty="0" smtClean="0"/>
              <a:t>ş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procesare</a:t>
            </a:r>
            <a:r>
              <a:rPr lang="en-US" sz="2800" dirty="0" smtClean="0"/>
              <a:t> </a:t>
            </a:r>
            <a:r>
              <a:rPr lang="ro-RO" sz="2800" dirty="0" smtClean="0"/>
              <a:t>ş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alte</a:t>
            </a:r>
            <a:r>
              <a:rPr lang="en-US" sz="2800" dirty="0" smtClean="0"/>
              <a:t> </a:t>
            </a:r>
            <a:r>
              <a:rPr lang="en-US" sz="2800" dirty="0" err="1" smtClean="0"/>
              <a:t>bunuri</a:t>
            </a:r>
            <a:r>
              <a:rPr lang="en-US" sz="2800" dirty="0" smtClean="0"/>
              <a:t> de </a:t>
            </a:r>
            <a:r>
              <a:rPr lang="en-US" sz="2800" dirty="0" err="1" smtClean="0"/>
              <a:t>valoare</a:t>
            </a:r>
            <a:r>
              <a:rPr lang="en-US" sz="2800" dirty="0" smtClean="0"/>
              <a:t> din </a:t>
            </a:r>
            <a:r>
              <a:rPr lang="en-US" sz="2800" dirty="0" err="1" smtClean="0"/>
              <a:t>afacerea</a:t>
            </a:r>
            <a:r>
              <a:rPr lang="en-US" sz="2800" dirty="0" smtClean="0"/>
              <a:t> </a:t>
            </a:r>
            <a:r>
              <a:rPr lang="en-US" sz="2800" dirty="0" err="1" smtClean="0"/>
              <a:t>dvs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err="1" smtClean="0"/>
              <a:t>Avantaj</a:t>
            </a:r>
            <a:r>
              <a:rPr lang="en-US" sz="2800" dirty="0" smtClean="0"/>
              <a:t> </a:t>
            </a:r>
            <a:r>
              <a:rPr lang="ro-RO" sz="2800" dirty="0" smtClean="0"/>
              <a:t>î</a:t>
            </a:r>
            <a:r>
              <a:rPr lang="en-US" sz="2800" dirty="0" smtClean="0"/>
              <a:t>n </a:t>
            </a:r>
            <a:r>
              <a:rPr lang="en-US" sz="2800" dirty="0" err="1" smtClean="0"/>
              <a:t>fa</a:t>
            </a:r>
            <a:r>
              <a:rPr lang="ro-RO" sz="2800" dirty="0" smtClean="0"/>
              <a:t>ţ</a:t>
            </a:r>
            <a:r>
              <a:rPr lang="en-US" sz="2800" dirty="0" smtClean="0"/>
              <a:t>a </a:t>
            </a:r>
            <a:r>
              <a:rPr lang="en-US" sz="2800" dirty="0" err="1" smtClean="0"/>
              <a:t>concuren</a:t>
            </a:r>
            <a:r>
              <a:rPr lang="ro-RO" sz="2800" dirty="0" smtClean="0"/>
              <a:t>ţ</a:t>
            </a:r>
            <a:r>
              <a:rPr lang="en-US" sz="2800" dirty="0" err="1" smtClean="0"/>
              <a:t>ei</a:t>
            </a: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err="1" smtClean="0"/>
              <a:t>Puncte</a:t>
            </a:r>
            <a:r>
              <a:rPr lang="en-US" b="1" dirty="0" smtClean="0"/>
              <a:t> </a:t>
            </a:r>
            <a:r>
              <a:rPr lang="en-US" b="1" dirty="0" err="1" smtClean="0"/>
              <a:t>slabe</a:t>
            </a:r>
            <a:endParaRPr lang="en-US" dirty="0" smtClean="0"/>
          </a:p>
          <a:p>
            <a:pPr algn="just"/>
            <a:r>
              <a:rPr lang="en-US" sz="2600" dirty="0" err="1" smtClean="0"/>
              <a:t>Factori</a:t>
            </a:r>
            <a:r>
              <a:rPr lang="en-US" sz="2600" dirty="0" smtClean="0"/>
              <a:t> sub </a:t>
            </a:r>
            <a:r>
              <a:rPr lang="en-US" sz="2600" dirty="0" err="1" smtClean="0"/>
              <a:t>controlul</a:t>
            </a:r>
            <a:r>
              <a:rPr lang="en-US" sz="2600" dirty="0" smtClean="0"/>
              <a:t> </a:t>
            </a:r>
            <a:r>
              <a:rPr lang="en-US" sz="2600" dirty="0" err="1" smtClean="0"/>
              <a:t>institu</a:t>
            </a:r>
            <a:r>
              <a:rPr lang="ro-RO" sz="2600" dirty="0" smtClean="0"/>
              <a:t>ţ</a:t>
            </a:r>
            <a:r>
              <a:rPr lang="en-US" sz="2600" dirty="0" err="1" smtClean="0"/>
              <a:t>iei</a:t>
            </a:r>
            <a:r>
              <a:rPr lang="en-US" sz="2600" dirty="0" smtClean="0"/>
              <a:t> care </a:t>
            </a:r>
            <a:r>
              <a:rPr lang="ro-RO" sz="2600" dirty="0" smtClean="0"/>
              <a:t>î</a:t>
            </a:r>
            <a:r>
              <a:rPr lang="en-US" sz="2600" dirty="0" err="1" smtClean="0"/>
              <a:t>mpiedic</a:t>
            </a:r>
            <a:r>
              <a:rPr lang="ro-RO" sz="2600" dirty="0" smtClean="0"/>
              <a:t>ă</a:t>
            </a:r>
            <a:r>
              <a:rPr lang="en-US" sz="2600" dirty="0" smtClean="0"/>
              <a:t> </a:t>
            </a:r>
            <a:r>
              <a:rPr lang="en-US" sz="2600" dirty="0" err="1" smtClean="0"/>
              <a:t>realizarea</a:t>
            </a:r>
            <a:r>
              <a:rPr lang="en-US" sz="2600" dirty="0" smtClean="0"/>
              <a:t> </a:t>
            </a:r>
            <a:r>
              <a:rPr lang="en-US" sz="2600" dirty="0" err="1" smtClean="0"/>
              <a:t>unui</a:t>
            </a:r>
            <a:r>
              <a:rPr lang="en-US" sz="2600" dirty="0" smtClean="0"/>
              <a:t> management de </a:t>
            </a:r>
            <a:r>
              <a:rPr lang="en-US" sz="2600" dirty="0" err="1" smtClean="0"/>
              <a:t>calitate</a:t>
            </a:r>
            <a:endParaRPr lang="en-US" sz="2600" dirty="0" smtClean="0"/>
          </a:p>
          <a:p>
            <a:pPr algn="just"/>
            <a:r>
              <a:rPr lang="en-US" sz="2600" dirty="0" err="1" smtClean="0"/>
              <a:t>Ce</a:t>
            </a:r>
            <a:r>
              <a:rPr lang="en-US" sz="2600" dirty="0" smtClean="0"/>
              <a:t> zone </a:t>
            </a:r>
            <a:r>
              <a:rPr lang="en-US" sz="2600" dirty="0" err="1" smtClean="0"/>
              <a:t>trebuie</a:t>
            </a:r>
            <a:r>
              <a:rPr lang="en-US" sz="2600" dirty="0" smtClean="0"/>
              <a:t> </a:t>
            </a:r>
            <a:r>
              <a:rPr lang="ro-RO" sz="2600" dirty="0" smtClean="0"/>
              <a:t>î</a:t>
            </a:r>
            <a:r>
              <a:rPr lang="en-US" sz="2600" dirty="0" err="1" smtClean="0"/>
              <a:t>mbun</a:t>
            </a:r>
            <a:r>
              <a:rPr lang="ro-RO" sz="2600" dirty="0" smtClean="0"/>
              <a:t>ătăţ</a:t>
            </a:r>
            <a:r>
              <a:rPr lang="en-US" sz="2600" dirty="0" err="1" smtClean="0"/>
              <a:t>ite</a:t>
            </a:r>
            <a:r>
              <a:rPr lang="en-US" sz="2600" dirty="0" smtClean="0"/>
              <a:t>?</a:t>
            </a:r>
          </a:p>
          <a:p>
            <a:pPr algn="just"/>
            <a:r>
              <a:rPr lang="en-US" sz="2600" dirty="0" err="1" smtClean="0"/>
              <a:t>Lipsa</a:t>
            </a:r>
            <a:r>
              <a:rPr lang="en-US" sz="2600" dirty="0" smtClean="0"/>
              <a:t> de </a:t>
            </a:r>
            <a:r>
              <a:rPr lang="en-US" sz="2600" dirty="0" err="1" smtClean="0"/>
              <a:t>experien</a:t>
            </a:r>
            <a:r>
              <a:rPr lang="ro-RO" sz="2600" dirty="0" smtClean="0"/>
              <a:t>ţă</a:t>
            </a:r>
            <a:endParaRPr lang="en-US" sz="2600" dirty="0" smtClean="0"/>
          </a:p>
          <a:p>
            <a:pPr algn="just"/>
            <a:r>
              <a:rPr lang="en-US" sz="2600" dirty="0" err="1" smtClean="0"/>
              <a:t>Resurse</a:t>
            </a:r>
            <a:r>
              <a:rPr lang="en-US" sz="2600" dirty="0" smtClean="0"/>
              <a:t> </a:t>
            </a:r>
            <a:r>
              <a:rPr lang="en-US" sz="2600" dirty="0" err="1" smtClean="0"/>
              <a:t>limitate</a:t>
            </a:r>
            <a:endParaRPr lang="en-US" sz="2600" dirty="0" smtClean="0"/>
          </a:p>
          <a:p>
            <a:pPr algn="just"/>
            <a:r>
              <a:rPr lang="en-US" sz="2600" dirty="0" err="1" smtClean="0"/>
              <a:t>Lipsa</a:t>
            </a:r>
            <a:r>
              <a:rPr lang="en-US" sz="2600" dirty="0" smtClean="0"/>
              <a:t> de </a:t>
            </a:r>
            <a:r>
              <a:rPr lang="en-US" sz="2600" dirty="0" err="1" smtClean="0"/>
              <a:t>acces</a:t>
            </a:r>
            <a:r>
              <a:rPr lang="en-US" sz="2600" dirty="0" smtClean="0"/>
              <a:t> la </a:t>
            </a:r>
            <a:r>
              <a:rPr lang="en-US" sz="2600" dirty="0" err="1" smtClean="0"/>
              <a:t>tehnologie</a:t>
            </a:r>
            <a:r>
              <a:rPr lang="en-US" sz="2600" dirty="0" smtClean="0"/>
              <a:t> </a:t>
            </a:r>
            <a:r>
              <a:rPr lang="en-US" sz="2600" dirty="0" err="1" smtClean="0"/>
              <a:t>sau</a:t>
            </a:r>
            <a:r>
              <a:rPr lang="en-US" sz="2600" dirty="0" smtClean="0"/>
              <a:t> capacitate</a:t>
            </a:r>
          </a:p>
          <a:p>
            <a:pPr algn="just"/>
            <a:r>
              <a:rPr lang="en-US" sz="2600" dirty="0" smtClean="0"/>
              <a:t>O</a:t>
            </a:r>
            <a:r>
              <a:rPr lang="ro-RO" sz="2600" dirty="0" smtClean="0"/>
              <a:t>f</a:t>
            </a:r>
            <a:r>
              <a:rPr lang="en-US" sz="2600" dirty="0" err="1" smtClean="0"/>
              <a:t>erta</a:t>
            </a:r>
            <a:r>
              <a:rPr lang="en-US" sz="2600" dirty="0" smtClean="0"/>
              <a:t> de </a:t>
            </a:r>
            <a:r>
              <a:rPr lang="en-US" sz="2600" dirty="0" err="1" smtClean="0"/>
              <a:t>servicii</a:t>
            </a:r>
            <a:r>
              <a:rPr lang="en-US" sz="2600" dirty="0" smtClean="0"/>
              <a:t> </a:t>
            </a:r>
            <a:r>
              <a:rPr lang="en-US" sz="2600" dirty="0" err="1" smtClean="0"/>
              <a:t>inferioar</a:t>
            </a:r>
            <a:r>
              <a:rPr lang="ro-RO" sz="2600" dirty="0" smtClean="0"/>
              <a:t>ă</a:t>
            </a:r>
            <a:endParaRPr lang="en-US" sz="2600" dirty="0" smtClean="0"/>
          </a:p>
          <a:p>
            <a:pPr algn="just"/>
            <a:r>
              <a:rPr lang="en-US" sz="2600" dirty="0" err="1" smtClean="0"/>
              <a:t>Localizare</a:t>
            </a:r>
            <a:r>
              <a:rPr lang="en-US" sz="2600" dirty="0" smtClean="0"/>
              <a:t> slab</a:t>
            </a:r>
            <a:r>
              <a:rPr lang="ro-RO" sz="2600" dirty="0" smtClean="0"/>
              <a:t>ă</a:t>
            </a:r>
            <a:endParaRPr lang="en-US" sz="26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err="1" smtClean="0"/>
              <a:t>Oportunit</a:t>
            </a:r>
            <a:r>
              <a:rPr lang="ro-RO" b="1" dirty="0" smtClean="0"/>
              <a:t>ăţ</a:t>
            </a:r>
            <a:r>
              <a:rPr lang="en-US" b="1" dirty="0" err="1" smtClean="0"/>
              <a:t>i</a:t>
            </a:r>
            <a:endParaRPr lang="en-US" dirty="0" smtClean="0"/>
          </a:p>
          <a:p>
            <a:pPr algn="just"/>
            <a:r>
              <a:rPr lang="en-US" sz="2800" dirty="0" err="1" smtClean="0"/>
              <a:t>Factorii</a:t>
            </a:r>
            <a:r>
              <a:rPr lang="en-US" sz="2800" dirty="0" smtClean="0"/>
              <a:t> </a:t>
            </a:r>
            <a:r>
              <a:rPr lang="en-US" sz="2800" dirty="0" err="1" smtClean="0"/>
              <a:t>atractivi</a:t>
            </a:r>
            <a:r>
              <a:rPr lang="en-US" sz="2800" dirty="0" smtClean="0"/>
              <a:t> </a:t>
            </a:r>
            <a:r>
              <a:rPr lang="en-US" sz="2800" dirty="0" err="1" smtClean="0"/>
              <a:t>externi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Ce</a:t>
            </a:r>
            <a:r>
              <a:rPr lang="en-US" sz="2800" dirty="0" smtClean="0"/>
              <a:t> </a:t>
            </a:r>
            <a:r>
              <a:rPr lang="en-US" sz="2800" dirty="0" err="1" smtClean="0"/>
              <a:t>poten</a:t>
            </a:r>
            <a:r>
              <a:rPr lang="ro-RO" sz="2800" dirty="0" smtClean="0"/>
              <a:t>ţ</a:t>
            </a:r>
            <a:r>
              <a:rPr lang="en-US" sz="2800" dirty="0" err="1" smtClean="0"/>
              <a:t>ial</a:t>
            </a:r>
            <a:r>
              <a:rPr lang="en-US" sz="2800" dirty="0" smtClean="0"/>
              <a:t> de </a:t>
            </a:r>
            <a:r>
              <a:rPr lang="en-US" sz="2800" dirty="0" err="1" smtClean="0"/>
              <a:t>dezvoltare</a:t>
            </a:r>
            <a:r>
              <a:rPr lang="en-US" sz="2800" dirty="0" smtClean="0"/>
              <a:t> are ins</a:t>
            </a:r>
            <a:r>
              <a:rPr lang="ro-RO" sz="2800" dirty="0" smtClean="0"/>
              <a:t>t</a:t>
            </a:r>
            <a:r>
              <a:rPr lang="en-US" sz="2800" dirty="0" err="1" smtClean="0"/>
              <a:t>itu</a:t>
            </a:r>
            <a:r>
              <a:rPr lang="ro-RO" sz="2800" dirty="0" smtClean="0"/>
              <a:t>ţ</a:t>
            </a:r>
            <a:r>
              <a:rPr lang="en-US" sz="2800" dirty="0" err="1" smtClean="0"/>
              <a:t>ia</a:t>
            </a:r>
            <a:r>
              <a:rPr lang="en-US" sz="2800" dirty="0" smtClean="0"/>
              <a:t>?</a:t>
            </a:r>
          </a:p>
          <a:p>
            <a:pPr algn="just"/>
            <a:r>
              <a:rPr lang="en-US" sz="2800" dirty="0" err="1" smtClean="0"/>
              <a:t>Dinamica</a:t>
            </a:r>
            <a:r>
              <a:rPr lang="en-US" sz="2800" dirty="0" smtClean="0"/>
              <a:t> Spa</a:t>
            </a:r>
            <a:r>
              <a:rPr lang="ro-RO" sz="2800" dirty="0" smtClean="0"/>
              <a:t>ţ</a:t>
            </a:r>
            <a:r>
              <a:rPr lang="en-US" sz="2800" dirty="0" err="1" smtClean="0"/>
              <a:t>iului</a:t>
            </a:r>
            <a:r>
              <a:rPr lang="en-US" sz="2800" dirty="0" smtClean="0"/>
              <a:t> European de </a:t>
            </a:r>
            <a:r>
              <a:rPr lang="ro-RO" sz="2800" dirty="0" smtClean="0"/>
              <a:t>Î</a:t>
            </a:r>
            <a:r>
              <a:rPr lang="en-US" sz="2800" dirty="0" err="1" smtClean="0"/>
              <a:t>nv</a:t>
            </a:r>
            <a:r>
              <a:rPr lang="ro-RO" sz="2800" dirty="0" smtClean="0"/>
              <a:t>ăţă</a:t>
            </a:r>
            <a:r>
              <a:rPr lang="en-US" sz="2800" dirty="0" smtClean="0"/>
              <a:t>m</a:t>
            </a:r>
            <a:r>
              <a:rPr lang="ro-RO" sz="2800" dirty="0" smtClean="0"/>
              <a:t>â</a:t>
            </a:r>
            <a:r>
              <a:rPr lang="en-US" sz="2800" dirty="0" err="1" smtClean="0"/>
              <a:t>nt</a:t>
            </a:r>
            <a:r>
              <a:rPr lang="en-US" sz="2800" dirty="0" smtClean="0"/>
              <a:t> Superior</a:t>
            </a:r>
          </a:p>
          <a:p>
            <a:pPr algn="just"/>
            <a:r>
              <a:rPr lang="en-US" sz="2800" dirty="0" err="1" smtClean="0"/>
              <a:t>Cererea</a:t>
            </a:r>
            <a:r>
              <a:rPr lang="en-US" sz="2800" dirty="0" smtClean="0"/>
              <a:t> </a:t>
            </a:r>
            <a:r>
              <a:rPr lang="en-US" sz="2800" dirty="0" err="1" smtClean="0"/>
              <a:t>pe</a:t>
            </a:r>
            <a:r>
              <a:rPr lang="en-US" sz="2800" dirty="0" smtClean="0"/>
              <a:t> </a:t>
            </a:r>
            <a:r>
              <a:rPr lang="en-US" sz="2800" dirty="0" err="1" smtClean="0"/>
              <a:t>pia</a:t>
            </a:r>
            <a:r>
              <a:rPr lang="ro-RO" sz="2800" dirty="0" smtClean="0"/>
              <a:t>ţ</a:t>
            </a:r>
            <a:r>
              <a:rPr lang="en-US" sz="2800" dirty="0" smtClean="0"/>
              <a:t>a </a:t>
            </a:r>
            <a:r>
              <a:rPr lang="en-US" sz="2800" dirty="0" err="1" smtClean="0"/>
              <a:t>rom</a:t>
            </a:r>
            <a:r>
              <a:rPr lang="ro-RO" sz="2800" dirty="0" smtClean="0"/>
              <a:t>â</a:t>
            </a:r>
            <a:r>
              <a:rPr lang="en-US" sz="2800" dirty="0" err="1" smtClean="0"/>
              <a:t>neasc</a:t>
            </a:r>
            <a:r>
              <a:rPr lang="ro-RO" sz="2800" dirty="0" smtClean="0"/>
              <a:t>ă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Oportunit</a:t>
            </a:r>
            <a:r>
              <a:rPr lang="ro-RO" sz="2800" dirty="0" smtClean="0"/>
              <a:t>ăţ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pe</a:t>
            </a:r>
            <a:r>
              <a:rPr lang="en-US" sz="2800" dirty="0" smtClean="0"/>
              <a:t> </a:t>
            </a:r>
            <a:r>
              <a:rPr lang="en-US" sz="2800" dirty="0" err="1" smtClean="0"/>
              <a:t>termen</a:t>
            </a:r>
            <a:r>
              <a:rPr lang="en-US" sz="2800" dirty="0" smtClean="0"/>
              <a:t> lung/</a:t>
            </a:r>
            <a:r>
              <a:rPr lang="en-US" sz="2800" dirty="0" err="1" smtClean="0"/>
              <a:t>scurt</a:t>
            </a:r>
            <a:endParaRPr lang="en-US" sz="2800" dirty="0" smtClean="0"/>
          </a:p>
          <a:p>
            <a:pPr algn="just"/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vi-VN" b="1" dirty="0"/>
              <a:t>Comisii de specialitate ARACIS</a:t>
            </a:r>
          </a:p>
          <a:p>
            <a:r>
              <a:rPr lang="vi-VN" b="1" dirty="0">
                <a:hlinkClick r:id="rId2"/>
              </a:rPr>
              <a:t>C1: Științe exacte și științe ale naturii</a:t>
            </a:r>
            <a:endParaRPr lang="vi-VN" b="1" dirty="0"/>
          </a:p>
          <a:p>
            <a:r>
              <a:rPr lang="vi-VN" b="1" dirty="0">
                <a:hlinkClick r:id="rId3"/>
              </a:rPr>
              <a:t>C2: Științe umaniste și teologie</a:t>
            </a:r>
            <a:endParaRPr lang="vi-VN" b="1" dirty="0"/>
          </a:p>
          <a:p>
            <a:r>
              <a:rPr lang="vi-VN" b="1" dirty="0">
                <a:hlinkClick r:id="rId4"/>
              </a:rPr>
              <a:t>C3: Științe juridice</a:t>
            </a:r>
            <a:endParaRPr lang="vi-VN" b="1" dirty="0"/>
          </a:p>
          <a:p>
            <a:r>
              <a:rPr lang="vi-VN" b="1" dirty="0">
                <a:hlinkClick r:id="rId5"/>
              </a:rPr>
              <a:t>C4: Științe sociale, politice și ale comunicării</a:t>
            </a:r>
            <a:endParaRPr lang="vi-VN" b="1" dirty="0"/>
          </a:p>
          <a:p>
            <a:r>
              <a:rPr lang="vi-VN" b="1" dirty="0">
                <a:hlinkClick r:id="rId6"/>
              </a:rPr>
              <a:t>C5: Științe administrative, ale educației și psihologie</a:t>
            </a:r>
            <a:endParaRPr lang="vi-VN" b="1" dirty="0"/>
          </a:p>
          <a:p>
            <a:r>
              <a:rPr lang="vi-VN" b="1" dirty="0">
                <a:hlinkClick r:id="rId7"/>
              </a:rPr>
              <a:t>C6: Științe economice I</a:t>
            </a:r>
            <a:endParaRPr lang="vi-VN" b="1" dirty="0"/>
          </a:p>
          <a:p>
            <a:r>
              <a:rPr lang="vi-VN" b="1" dirty="0">
                <a:hlinkClick r:id="rId8"/>
              </a:rPr>
              <a:t>C7: Științe economice II</a:t>
            </a:r>
            <a:endParaRPr lang="vi-VN" b="1" dirty="0"/>
          </a:p>
          <a:p>
            <a:r>
              <a:rPr lang="vi-VN" b="1" dirty="0">
                <a:hlinkClick r:id="rId9"/>
              </a:rPr>
              <a:t>C8: Arte, Arhitectură, Urbanism, Educație fizică și Sport</a:t>
            </a:r>
            <a:endParaRPr lang="vi-VN" b="1" dirty="0"/>
          </a:p>
          <a:p>
            <a:r>
              <a:rPr lang="vi-VN" b="1" dirty="0">
                <a:hlinkClick r:id="rId10"/>
              </a:rPr>
              <a:t>C9: Științe agricole, silvice și medicină veterinară</a:t>
            </a:r>
            <a:endParaRPr lang="vi-VN" b="1" dirty="0"/>
          </a:p>
          <a:p>
            <a:r>
              <a:rPr lang="vi-VN" b="1" dirty="0">
                <a:hlinkClick r:id="rId11"/>
              </a:rPr>
              <a:t>C10: Științe inginerești I</a:t>
            </a:r>
            <a:endParaRPr lang="vi-VN" b="1" dirty="0"/>
          </a:p>
          <a:p>
            <a:r>
              <a:rPr lang="vi-VN" b="1" dirty="0">
                <a:hlinkClick r:id="rId12"/>
              </a:rPr>
              <a:t>C11: Științe inginerești II</a:t>
            </a:r>
            <a:endParaRPr lang="vi-VN" b="1" dirty="0"/>
          </a:p>
          <a:p>
            <a:r>
              <a:rPr lang="vi-VN" b="1" dirty="0">
                <a:hlinkClick r:id="rId13"/>
              </a:rPr>
              <a:t>C12: Științe medicale</a:t>
            </a:r>
            <a:endParaRPr lang="vi-VN" b="1" dirty="0"/>
          </a:p>
          <a:p>
            <a:r>
              <a:rPr lang="vi-VN" b="1" dirty="0">
                <a:hlinkClick r:id="rId14"/>
              </a:rPr>
              <a:t>C13: Învățământ la distanță și cu frecvență redusă</a:t>
            </a:r>
            <a:endParaRPr lang="vi-VN" b="1" dirty="0"/>
          </a:p>
          <a:p>
            <a:r>
              <a:rPr lang="vi-VN" b="1" dirty="0">
                <a:hlinkClick r:id="rId15"/>
              </a:rPr>
              <a:t>C14: Comisia de evaluare instituțională pentru activități manageriale și financiare</a:t>
            </a:r>
            <a:endParaRPr lang="vi-VN" b="1" dirty="0"/>
          </a:p>
          <a:p>
            <a:r>
              <a:rPr lang="vi-VN" b="1" dirty="0">
                <a:hlinkClick r:id="rId16"/>
              </a:rPr>
              <a:t>C15: Comisia angajatorilor</a:t>
            </a:r>
            <a:endParaRPr lang="vi-VN" b="1" dirty="0"/>
          </a:p>
          <a:p>
            <a:endParaRPr lang="vi-VN" dirty="0"/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-1714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ine 5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err="1" smtClean="0"/>
              <a:t>Amenintari</a:t>
            </a:r>
            <a:endParaRPr lang="en-US" dirty="0" smtClean="0"/>
          </a:p>
          <a:p>
            <a:pPr algn="just"/>
            <a:r>
              <a:rPr lang="en-US" dirty="0" err="1" smtClean="0"/>
              <a:t>Factori</a:t>
            </a:r>
            <a:r>
              <a:rPr lang="en-US" dirty="0" smtClean="0"/>
              <a:t> </a:t>
            </a:r>
            <a:r>
              <a:rPr lang="ro-RO" dirty="0" smtClean="0"/>
              <a:t>î</a:t>
            </a:r>
            <a:r>
              <a:rPr lang="en-US" dirty="0" smtClean="0"/>
              <a:t>n </a:t>
            </a:r>
            <a:r>
              <a:rPr lang="en-US" dirty="0" err="1" smtClean="0"/>
              <a:t>afara</a:t>
            </a:r>
            <a:r>
              <a:rPr lang="en-US" dirty="0" smtClean="0"/>
              <a:t> </a:t>
            </a:r>
            <a:r>
              <a:rPr lang="en-US" dirty="0" err="1" smtClean="0"/>
              <a:t>controlului</a:t>
            </a:r>
            <a:r>
              <a:rPr lang="en-US" dirty="0" smtClean="0"/>
              <a:t> </a:t>
            </a:r>
            <a:r>
              <a:rPr lang="en-US" dirty="0" err="1" smtClean="0"/>
              <a:t>universit</a:t>
            </a:r>
            <a:r>
              <a:rPr lang="ro-RO" dirty="0" smtClean="0"/>
              <a:t>ăţ</a:t>
            </a:r>
            <a:r>
              <a:rPr lang="en-US" dirty="0" smtClean="0"/>
              <a:t>ii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putea</a:t>
            </a:r>
            <a:r>
              <a:rPr lang="en-US" dirty="0" smtClean="0"/>
              <a:t> </a:t>
            </a:r>
            <a:r>
              <a:rPr lang="en-US" dirty="0" err="1" smtClean="0"/>
              <a:t>pericilita</a:t>
            </a:r>
            <a:r>
              <a:rPr lang="en-US" dirty="0" smtClean="0"/>
              <a:t> </a:t>
            </a:r>
            <a:r>
              <a:rPr lang="en-US" dirty="0" err="1" smtClean="0"/>
              <a:t>strategia</a:t>
            </a:r>
            <a:r>
              <a:rPr lang="en-US" dirty="0" smtClean="0"/>
              <a:t> </a:t>
            </a:r>
            <a:r>
              <a:rPr lang="en-US" dirty="0" err="1" smtClean="0"/>
              <a:t>institu</a:t>
            </a:r>
            <a:r>
              <a:rPr lang="ro-RO" dirty="0" smtClean="0"/>
              <a:t>ţ</a:t>
            </a:r>
            <a:r>
              <a:rPr lang="en-US" dirty="0" err="1" smtClean="0"/>
              <a:t>iei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Concuren</a:t>
            </a:r>
            <a:r>
              <a:rPr lang="ro-RO" dirty="0" smtClean="0"/>
              <a:t>ţ</a:t>
            </a:r>
            <a:r>
              <a:rPr lang="en-US" dirty="0" smtClean="0"/>
              <a:t>a – existent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poten</a:t>
            </a:r>
            <a:r>
              <a:rPr lang="ro-RO" dirty="0" smtClean="0"/>
              <a:t>ţ</a:t>
            </a:r>
            <a:r>
              <a:rPr lang="en-US" dirty="0" err="1" smtClean="0"/>
              <a:t>ial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Temeri</a:t>
            </a:r>
            <a:r>
              <a:rPr lang="en-US" dirty="0" smtClean="0"/>
              <a:t> ale </a:t>
            </a:r>
            <a:r>
              <a:rPr lang="en-US" dirty="0" err="1" smtClean="0"/>
              <a:t>institu</a:t>
            </a:r>
            <a:r>
              <a:rPr lang="ro-RO" dirty="0" smtClean="0"/>
              <a:t>ţ</a:t>
            </a:r>
            <a:r>
              <a:rPr lang="en-US" dirty="0" err="1" smtClean="0"/>
              <a:t>iei</a:t>
            </a:r>
            <a:r>
              <a:rPr lang="en-US" dirty="0" smtClean="0"/>
              <a:t> (dot</a:t>
            </a:r>
            <a:r>
              <a:rPr lang="ro-RO" dirty="0" smtClean="0"/>
              <a:t>ă</a:t>
            </a:r>
            <a:r>
              <a:rPr lang="en-US" dirty="0" err="1" smtClean="0"/>
              <a:t>ri</a:t>
            </a:r>
            <a:r>
              <a:rPr lang="en-US" dirty="0" smtClean="0"/>
              <a:t>, cadre </a:t>
            </a:r>
            <a:r>
              <a:rPr lang="en-US" dirty="0" err="1" smtClean="0"/>
              <a:t>didactice</a:t>
            </a:r>
            <a:r>
              <a:rPr lang="en-US" dirty="0" smtClean="0"/>
              <a:t>, </a:t>
            </a:r>
            <a:r>
              <a:rPr lang="en-US" dirty="0" err="1" smtClean="0"/>
              <a:t>oferta</a:t>
            </a:r>
            <a:r>
              <a:rPr lang="en-US" dirty="0" smtClean="0"/>
              <a:t> </a:t>
            </a:r>
            <a:r>
              <a:rPr lang="en-US" dirty="0" err="1" smtClean="0"/>
              <a:t>educa</a:t>
            </a:r>
            <a:r>
              <a:rPr lang="ro-RO" dirty="0" smtClean="0"/>
              <a:t>ţ</a:t>
            </a:r>
            <a:r>
              <a:rPr lang="en-US" dirty="0" err="1" smtClean="0"/>
              <a:t>ional</a:t>
            </a:r>
            <a:r>
              <a:rPr lang="ro-RO" dirty="0" smtClean="0"/>
              <a:t>ă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		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sz="4000" dirty="0" smtClean="0"/>
              <a:t>	V</a:t>
            </a:r>
            <a:r>
              <a:rPr lang="ro-RO" sz="4000" dirty="0" smtClean="0"/>
              <a:t>ă</a:t>
            </a:r>
            <a:r>
              <a:rPr lang="en-US" sz="4000" dirty="0" smtClean="0"/>
              <a:t> </a:t>
            </a:r>
            <a:r>
              <a:rPr lang="en-US" sz="4000" dirty="0" err="1" smtClean="0"/>
              <a:t>mul</a:t>
            </a:r>
            <a:r>
              <a:rPr lang="ro-RO" sz="4000" dirty="0" smtClean="0"/>
              <a:t>ţ</a:t>
            </a:r>
            <a:r>
              <a:rPr lang="en-US" sz="4000" dirty="0" err="1" smtClean="0"/>
              <a:t>umesc</a:t>
            </a:r>
            <a:r>
              <a:rPr lang="en-US" sz="4000" dirty="0" smtClean="0"/>
              <a:t>!</a:t>
            </a:r>
            <a:endParaRPr lang="en-US" dirty="0"/>
          </a:p>
        </p:txBody>
      </p:sp>
      <p:pic>
        <p:nvPicPr>
          <p:cNvPr id="7" name="Picture 6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600" y="3505200"/>
            <a:ext cx="2075688" cy="1796796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in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x-none"/>
              <a:t>Întâlniri cu studenţii şi absolvenţii universității</a:t>
            </a:r>
            <a:endParaRPr lang="en-US" dirty="0"/>
          </a:p>
          <a:p>
            <a:pPr lvl="0" algn="just"/>
            <a:r>
              <a:rPr lang="x-none"/>
              <a:t>Întâlniri cu angajatorii</a:t>
            </a:r>
            <a:endParaRPr lang="en-US" dirty="0"/>
          </a:p>
          <a:p>
            <a:pPr lvl="0" algn="just"/>
            <a:r>
              <a:rPr lang="x-none"/>
              <a:t>Întâlnire cu studenţii reprezentanți și membrii organizației studențești care activează la nivel de universitate</a:t>
            </a:r>
            <a:endParaRPr lang="en-US" dirty="0"/>
          </a:p>
          <a:p>
            <a:pPr lvl="0" algn="just"/>
            <a:r>
              <a:rPr lang="x-none"/>
              <a:t>Consultarea documentelor puse la dispoziție de către </a:t>
            </a:r>
            <a:r>
              <a:rPr lang="x-none" smtClean="0"/>
              <a:t>universitate</a:t>
            </a:r>
            <a:r>
              <a:rPr lang="en-US" dirty="0" smtClean="0"/>
              <a:t> (</a:t>
            </a:r>
            <a:r>
              <a:rPr lang="en-US" dirty="0" err="1" smtClean="0"/>
              <a:t>carta</a:t>
            </a:r>
            <a:r>
              <a:rPr lang="en-US" dirty="0" smtClean="0"/>
              <a:t> </a:t>
            </a:r>
            <a:r>
              <a:rPr lang="en-US" dirty="0" err="1" smtClean="0"/>
              <a:t>universitar</a:t>
            </a:r>
            <a:r>
              <a:rPr lang="ro-RO" dirty="0" smtClean="0"/>
              <a:t>ă</a:t>
            </a:r>
            <a:r>
              <a:rPr lang="en-US" dirty="0" smtClean="0"/>
              <a:t>, </a:t>
            </a:r>
            <a:r>
              <a:rPr lang="en-US" dirty="0" err="1" smtClean="0"/>
              <a:t>raportul</a:t>
            </a:r>
            <a:r>
              <a:rPr lang="en-US" dirty="0" smtClean="0"/>
              <a:t> de </a:t>
            </a:r>
            <a:r>
              <a:rPr lang="en-US" dirty="0" err="1" smtClean="0"/>
              <a:t>autoevaluare</a:t>
            </a:r>
            <a:r>
              <a:rPr lang="en-US" dirty="0" smtClean="0"/>
              <a:t>)</a:t>
            </a:r>
            <a:endParaRPr lang="en-US" dirty="0"/>
          </a:p>
          <a:p>
            <a:pPr lvl="0" algn="just"/>
            <a:r>
              <a:rPr lang="x-none"/>
              <a:t>Deplasarea la locurile de vizitat: săli de curs şi </a:t>
            </a:r>
            <a:r>
              <a:rPr lang="x-none" smtClean="0"/>
              <a:t>seminar </a:t>
            </a:r>
            <a:r>
              <a:rPr lang="x-none"/>
              <a:t>laboratoare, bibliotecă, </a:t>
            </a:r>
            <a:r>
              <a:rPr lang="en-US" dirty="0" smtClean="0"/>
              <a:t>c</a:t>
            </a:r>
            <a:r>
              <a:rPr lang="ro-RO" dirty="0" smtClean="0"/>
              <a:t>ă</a:t>
            </a:r>
            <a:r>
              <a:rPr lang="en-US" dirty="0" smtClean="0"/>
              <a:t>mine,</a:t>
            </a:r>
            <a:r>
              <a:rPr lang="ro-RO" dirty="0" smtClean="0"/>
              <a:t> </a:t>
            </a:r>
            <a:r>
              <a:rPr lang="x-none" smtClean="0"/>
              <a:t>secretariate</a:t>
            </a:r>
            <a:r>
              <a:rPr lang="x-none"/>
              <a:t>, </a:t>
            </a:r>
            <a:r>
              <a:rPr lang="x-none" smtClean="0"/>
              <a:t>cantin</a:t>
            </a:r>
            <a:r>
              <a:rPr lang="ro-RO" dirty="0" smtClean="0"/>
              <a:t>ă</a:t>
            </a:r>
            <a:r>
              <a:rPr lang="x-none" smtClean="0"/>
              <a:t> </a:t>
            </a:r>
            <a:r>
              <a:rPr lang="x-none"/>
              <a:t>studențească etc.</a:t>
            </a:r>
            <a:endParaRPr lang="en-US" dirty="0"/>
          </a:p>
          <a:p>
            <a:pPr lvl="0" algn="just"/>
            <a:r>
              <a:rPr lang="x-none" smtClean="0"/>
              <a:t>Consultarea </a:t>
            </a:r>
            <a:r>
              <a:rPr lang="ro-RO" dirty="0" smtClean="0"/>
              <a:t>web</a:t>
            </a:r>
            <a:r>
              <a:rPr lang="x-none" smtClean="0"/>
              <a:t>site-ului universități</a:t>
            </a:r>
            <a:r>
              <a:rPr lang="en-US" dirty="0" err="1" smtClean="0"/>
              <a:t>i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x-none" sz="2800" smtClean="0"/>
              <a:t>Discuții cu studenţii, reprezentanţi ai studenţilor, secretar</a:t>
            </a:r>
            <a:r>
              <a:rPr lang="en-US" sz="2800" dirty="0" err="1" smtClean="0"/>
              <a:t>iatul</a:t>
            </a:r>
            <a:r>
              <a:rPr lang="en-US" sz="2800" dirty="0" smtClean="0"/>
              <a:t>, </a:t>
            </a:r>
            <a:r>
              <a:rPr lang="x-none" sz="2800" smtClean="0"/>
              <a:t>decani, bibliotecar, </a:t>
            </a:r>
            <a:r>
              <a:rPr lang="ro-RO" sz="2800" dirty="0" err="1" smtClean="0"/>
              <a:t>ş</a:t>
            </a:r>
            <a:r>
              <a:rPr lang="en-US" sz="2800" dirty="0" err="1" smtClean="0"/>
              <a:t>ef</a:t>
            </a:r>
            <a:r>
              <a:rPr lang="en-US" sz="2800" dirty="0" smtClean="0"/>
              <a:t> c</a:t>
            </a:r>
            <a:r>
              <a:rPr lang="ro-RO" sz="2800" dirty="0" smtClean="0"/>
              <a:t>ă</a:t>
            </a:r>
            <a:r>
              <a:rPr lang="en-US" sz="2800" dirty="0" smtClean="0"/>
              <a:t>mine, </a:t>
            </a:r>
            <a:r>
              <a:rPr lang="x-none" sz="2800" smtClean="0"/>
              <a:t>personalul comisiei de asigurare a calității, centrului de orientare şi consiliere în carieră, comisiei de etică etc</a:t>
            </a:r>
            <a:endParaRPr lang="en-US" sz="2800" dirty="0" smtClean="0"/>
          </a:p>
          <a:p>
            <a:pPr lvl="0" algn="just"/>
            <a:r>
              <a:rPr lang="en-US" sz="2800" dirty="0" err="1" smtClean="0"/>
              <a:t>Discu</a:t>
            </a:r>
            <a:r>
              <a:rPr lang="ro-RO" sz="2800" dirty="0" smtClean="0"/>
              <a:t>ţ</a:t>
            </a:r>
            <a:r>
              <a:rPr lang="en-US" sz="2800" dirty="0" smtClean="0"/>
              <a:t>ii cu </a:t>
            </a:r>
            <a:r>
              <a:rPr lang="en-US" sz="2800" dirty="0" err="1" smtClean="0"/>
              <a:t>studen</a:t>
            </a:r>
            <a:r>
              <a:rPr lang="ro-RO" sz="2800" dirty="0" smtClean="0"/>
              <a:t>ţ</a:t>
            </a:r>
            <a:r>
              <a:rPr lang="en-US" sz="2800" dirty="0" smtClean="0"/>
              <a:t>ii </a:t>
            </a:r>
            <a:r>
              <a:rPr lang="en-US" sz="2800" dirty="0" err="1" smtClean="0"/>
              <a:t>caza</a:t>
            </a:r>
            <a:r>
              <a:rPr lang="ro-RO" sz="2800" dirty="0" smtClean="0"/>
              <a:t>ţ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ro-RO" sz="2800" dirty="0" smtClean="0"/>
              <a:t>î</a:t>
            </a:r>
            <a:r>
              <a:rPr lang="en-US" sz="2800" dirty="0" smtClean="0"/>
              <a:t>n c</a:t>
            </a:r>
            <a:r>
              <a:rPr lang="ro-RO" sz="2800" dirty="0" smtClean="0"/>
              <a:t>ă</a:t>
            </a:r>
            <a:r>
              <a:rPr lang="en-US" sz="2800" dirty="0" smtClean="0"/>
              <a:t>min </a:t>
            </a:r>
          </a:p>
          <a:p>
            <a:pPr lvl="0" algn="just"/>
            <a:r>
              <a:rPr lang="x-none" sz="2800" smtClean="0"/>
              <a:t>Consultarea platformei web interne</a:t>
            </a:r>
            <a:endParaRPr lang="en-US" sz="2800" dirty="0" smtClean="0"/>
          </a:p>
          <a:p>
            <a:pPr algn="just"/>
            <a:endParaRPr lang="en-US" sz="2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24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 err="1" smtClean="0"/>
              <a:t>Comisia</a:t>
            </a:r>
            <a:r>
              <a:rPr lang="en-US" sz="2800" b="1" dirty="0" smtClean="0"/>
              <a:t> de </a:t>
            </a:r>
            <a:r>
              <a:rPr lang="en-US" sz="2800" b="1" dirty="0" err="1" smtClean="0"/>
              <a:t>calitate</a:t>
            </a:r>
            <a:endParaRPr lang="en-US" sz="2800" b="1" dirty="0" smtClean="0"/>
          </a:p>
          <a:p>
            <a:pPr algn="just"/>
            <a:r>
              <a:rPr lang="en-US" sz="2800" b="1" dirty="0" err="1" smtClean="0"/>
              <a:t>Comisia</a:t>
            </a:r>
            <a:r>
              <a:rPr lang="en-US" sz="2800" b="1" dirty="0" smtClean="0"/>
              <a:t> de </a:t>
            </a:r>
            <a:r>
              <a:rPr lang="en-US" sz="2800" b="1" dirty="0" err="1" smtClean="0"/>
              <a:t>etic</a:t>
            </a:r>
            <a:r>
              <a:rPr lang="ro-RO" sz="2800" b="1" dirty="0" smtClean="0"/>
              <a:t>ă</a:t>
            </a:r>
            <a:r>
              <a:rPr lang="en-US" sz="2800" b="1" dirty="0" smtClean="0"/>
              <a:t>:</a:t>
            </a:r>
            <a:r>
              <a:rPr lang="ro-RO" sz="2800" b="1" dirty="0" smtClean="0"/>
              <a:t> </a:t>
            </a:r>
            <a:r>
              <a:rPr lang="vi-VN" sz="2400" dirty="0" smtClean="0"/>
              <a:t>modul </a:t>
            </a:r>
            <a:r>
              <a:rPr lang="vi-VN" sz="2400" dirty="0"/>
              <a:t>în care sunt respectate normele de conduită morală şi profesională prin analiza eventualelor abateri </a:t>
            </a:r>
            <a:r>
              <a:rPr lang="vi-VN" sz="2400" dirty="0" smtClean="0"/>
              <a:t>semnalate</a:t>
            </a:r>
            <a:endParaRPr lang="en-US" sz="2400" dirty="0" smtClean="0"/>
          </a:p>
          <a:p>
            <a:pPr algn="just">
              <a:buBlip>
                <a:blip r:embed="rId2"/>
              </a:buBlip>
            </a:pPr>
            <a:r>
              <a:rPr lang="vi-VN" sz="2000" dirty="0" smtClean="0"/>
              <a:t>plagierea </a:t>
            </a:r>
            <a:r>
              <a:rPr lang="vi-VN" sz="2000" dirty="0"/>
              <a:t>rezultatelor sau publicaţiilor altor </a:t>
            </a:r>
            <a:r>
              <a:rPr lang="vi-VN" sz="2000" dirty="0" smtClean="0"/>
              <a:t>autori</a:t>
            </a:r>
            <a:endParaRPr lang="en-US" sz="2000" dirty="0" smtClean="0"/>
          </a:p>
          <a:p>
            <a:pPr algn="just">
              <a:buBlip>
                <a:blip r:embed="rId2"/>
              </a:buBlip>
            </a:pPr>
            <a:r>
              <a:rPr lang="vi-VN" sz="2000" dirty="0" smtClean="0"/>
              <a:t>confecţionarea </a:t>
            </a:r>
            <a:r>
              <a:rPr lang="vi-VN" sz="2000" dirty="0"/>
              <a:t>de </a:t>
            </a:r>
            <a:r>
              <a:rPr lang="vi-VN" sz="2000" dirty="0" smtClean="0"/>
              <a:t>rezultate</a:t>
            </a:r>
            <a:r>
              <a:rPr lang="en-US" sz="2000" dirty="0" smtClean="0"/>
              <a:t>/</a:t>
            </a:r>
            <a:r>
              <a:rPr lang="vi-VN" sz="2000" dirty="0" smtClean="0"/>
              <a:t>înlocuirea </a:t>
            </a:r>
            <a:r>
              <a:rPr lang="vi-VN" sz="2000" dirty="0"/>
              <a:t>rezultatelor cu date </a:t>
            </a:r>
            <a:r>
              <a:rPr lang="vi-VN" sz="2000" dirty="0" smtClean="0"/>
              <a:t>fictive</a:t>
            </a:r>
            <a:endParaRPr lang="en-US" sz="2000" dirty="0" smtClean="0"/>
          </a:p>
          <a:p>
            <a:pPr algn="just">
              <a:buBlip>
                <a:blip r:embed="rId2"/>
              </a:buBlip>
            </a:pPr>
            <a:r>
              <a:rPr lang="vi-VN" sz="2000" dirty="0" smtClean="0"/>
              <a:t> </a:t>
            </a:r>
            <a:r>
              <a:rPr lang="vi-VN" sz="2000" dirty="0"/>
              <a:t>introducerea de informaţii </a:t>
            </a:r>
            <a:r>
              <a:rPr lang="vi-VN" sz="2000" dirty="0" smtClean="0"/>
              <a:t>false</a:t>
            </a:r>
            <a:endParaRPr lang="en-US" sz="1400" dirty="0" smtClean="0"/>
          </a:p>
          <a:p>
            <a:pPr algn="just">
              <a:buBlip>
                <a:blip r:embed="rId2"/>
              </a:buBlip>
            </a:pPr>
            <a:r>
              <a:rPr lang="vi-VN" sz="2000" dirty="0" smtClean="0"/>
              <a:t>nerespectarea confidentialităţii</a:t>
            </a:r>
            <a:endParaRPr lang="en-US" sz="2000" dirty="0" smtClean="0"/>
          </a:p>
          <a:p>
            <a:pPr algn="just">
              <a:buBlip>
                <a:blip r:embed="rId2"/>
              </a:buBlip>
            </a:pPr>
            <a:r>
              <a:rPr lang="vi-VN" sz="2000" dirty="0" smtClean="0"/>
              <a:t>abuzul </a:t>
            </a:r>
            <a:r>
              <a:rPr lang="vi-VN" sz="2000" dirty="0"/>
              <a:t>de autoritate cu diverse </a:t>
            </a:r>
            <a:r>
              <a:rPr lang="vi-VN" sz="2000" dirty="0" smtClean="0"/>
              <a:t>efecte</a:t>
            </a:r>
            <a:endParaRPr lang="en-US" sz="2000" dirty="0" smtClean="0"/>
          </a:p>
          <a:p>
            <a:pPr algn="just">
              <a:buBlip>
                <a:blip r:embed="rId2"/>
              </a:buBlip>
            </a:pPr>
            <a:r>
              <a:rPr lang="vi-VN" sz="2000" dirty="0" smtClean="0"/>
              <a:t>obstrucţionarea </a:t>
            </a:r>
            <a:r>
              <a:rPr lang="vi-VN" sz="2000" dirty="0"/>
              <a:t>activităţii de </a:t>
            </a:r>
            <a:r>
              <a:rPr lang="vi-VN" sz="2000" dirty="0" smtClean="0"/>
              <a:t>cercetare-dezvoltare</a:t>
            </a:r>
            <a:r>
              <a:rPr lang="en-US" sz="2000" dirty="0" smtClean="0"/>
              <a:t> etc</a:t>
            </a:r>
            <a:r>
              <a:rPr lang="ro-RO" sz="2000" dirty="0" smtClean="0"/>
              <a:t>.</a:t>
            </a:r>
            <a:endParaRPr lang="en-US" sz="2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in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b="1" dirty="0"/>
              <a:t>C</a:t>
            </a:r>
            <a:r>
              <a:rPr lang="it-IT" sz="2400" b="1" dirty="0" smtClean="0"/>
              <a:t>entrul de consiliere </a:t>
            </a:r>
            <a:r>
              <a:rPr lang="ro-RO" sz="2400" b="1" dirty="0" smtClean="0"/>
              <a:t>ş</a:t>
            </a:r>
            <a:r>
              <a:rPr lang="it-IT" sz="2400" b="1" dirty="0" smtClean="0"/>
              <a:t>i orientare </a:t>
            </a:r>
            <a:r>
              <a:rPr lang="ro-RO" sz="2400" b="1" dirty="0" smtClean="0"/>
              <a:t>î</a:t>
            </a:r>
            <a:r>
              <a:rPr lang="it-IT" sz="2400" b="1" dirty="0" smtClean="0"/>
              <a:t>n carier</a:t>
            </a:r>
            <a:r>
              <a:rPr lang="ro-RO" sz="2400" b="1" dirty="0" smtClean="0"/>
              <a:t>ă</a:t>
            </a:r>
            <a:r>
              <a:rPr lang="it-IT" sz="2400" dirty="0" smtClean="0"/>
              <a:t>: </a:t>
            </a:r>
            <a:r>
              <a:rPr lang="it-IT" sz="2400" dirty="0"/>
              <a:t>consultant, un coordonator, un furnizor de informatii, dar </a:t>
            </a:r>
            <a:r>
              <a:rPr lang="ro-RO" sz="2400" dirty="0" smtClean="0"/>
              <a:t>ş</a:t>
            </a:r>
            <a:r>
              <a:rPr lang="it-IT" sz="2400" dirty="0" smtClean="0"/>
              <a:t>i </a:t>
            </a:r>
            <a:r>
              <a:rPr lang="it-IT" sz="2400" dirty="0"/>
              <a:t>persoana de </a:t>
            </a:r>
            <a:r>
              <a:rPr lang="it-IT" sz="2400" dirty="0" smtClean="0"/>
              <a:t>leg</a:t>
            </a:r>
            <a:r>
              <a:rPr lang="ro-RO" sz="2400" dirty="0" smtClean="0"/>
              <a:t>ă</a:t>
            </a:r>
            <a:r>
              <a:rPr lang="it-IT" sz="2400" dirty="0" smtClean="0"/>
              <a:t>tura </a:t>
            </a:r>
            <a:r>
              <a:rPr lang="ro-RO" sz="2400" dirty="0" smtClean="0"/>
              <a:t>di</a:t>
            </a:r>
            <a:r>
              <a:rPr lang="it-IT" sz="2400" dirty="0" smtClean="0"/>
              <a:t>ntre student </a:t>
            </a:r>
            <a:r>
              <a:rPr lang="ro-RO" sz="2400" dirty="0" smtClean="0"/>
              <a:t>ş</a:t>
            </a:r>
            <a:r>
              <a:rPr lang="it-IT" sz="2400" dirty="0" smtClean="0"/>
              <a:t>i cerin</a:t>
            </a:r>
            <a:r>
              <a:rPr lang="ro-RO" sz="2400" dirty="0" smtClean="0"/>
              <a:t>ţ</a:t>
            </a:r>
            <a:r>
              <a:rPr lang="it-IT" sz="2400" dirty="0" smtClean="0"/>
              <a:t>ele/ofertele </a:t>
            </a:r>
            <a:r>
              <a:rPr lang="it-IT" sz="2400" dirty="0"/>
              <a:t>de pe </a:t>
            </a:r>
            <a:r>
              <a:rPr lang="it-IT" sz="2400" dirty="0" smtClean="0"/>
              <a:t>pia</a:t>
            </a:r>
            <a:r>
              <a:rPr lang="ro-RO" sz="2400" dirty="0" smtClean="0"/>
              <a:t>ţ</a:t>
            </a:r>
            <a:r>
              <a:rPr lang="it-IT" sz="2400" dirty="0" smtClean="0"/>
              <a:t>a </a:t>
            </a:r>
            <a:r>
              <a:rPr lang="it-IT" sz="2400" dirty="0"/>
              <a:t>muncii</a:t>
            </a:r>
            <a:r>
              <a:rPr lang="it-IT" sz="2400" dirty="0" smtClean="0"/>
              <a:t>.</a:t>
            </a:r>
          </a:p>
          <a:p>
            <a:pPr algn="just"/>
            <a:r>
              <a:rPr lang="it-IT" sz="2400" b="1" dirty="0" smtClean="0"/>
              <a:t>Alte comisii existente la nivel universitar</a:t>
            </a:r>
          </a:p>
          <a:p>
            <a:pPr lvl="1" algn="just"/>
            <a:r>
              <a:rPr lang="en-US" sz="2000" b="1" dirty="0" err="1" smtClean="0"/>
              <a:t>Comisia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pentru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cercetare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dezvoltare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inovare</a:t>
            </a:r>
            <a:r>
              <a:rPr lang="ro-RO" sz="2000" b="1" dirty="0"/>
              <a:t> </a:t>
            </a:r>
            <a:r>
              <a:rPr lang="ro-RO" sz="2000" b="1" dirty="0" smtClean="0"/>
              <a:t>ș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antreprenoriat</a:t>
            </a:r>
            <a:endParaRPr lang="en-US" sz="2000" b="1" dirty="0" smtClean="0"/>
          </a:p>
          <a:p>
            <a:pPr lvl="1" algn="just"/>
            <a:r>
              <a:rPr lang="en-US" sz="2000" b="1" dirty="0" err="1" smtClean="0"/>
              <a:t>Comisia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pentru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acordarea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creditelor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pentru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voluntariat</a:t>
            </a:r>
            <a:endParaRPr lang="en-US" sz="2000" b="1" dirty="0" smtClean="0"/>
          </a:p>
          <a:p>
            <a:pPr lvl="1" algn="just"/>
            <a:r>
              <a:rPr lang="en-US" sz="2000" b="1" dirty="0" err="1" smtClean="0"/>
              <a:t>Comisia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pentru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activitati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stude</a:t>
            </a:r>
            <a:r>
              <a:rPr lang="ro-RO" sz="2000" b="1" dirty="0" smtClean="0"/>
              <a:t>nțești și servicii sociale</a:t>
            </a:r>
          </a:p>
          <a:p>
            <a:pPr lvl="1" algn="just"/>
            <a:r>
              <a:rPr lang="en-US" sz="2000" b="1" dirty="0" err="1"/>
              <a:t>Comisia</a:t>
            </a:r>
            <a:r>
              <a:rPr lang="en-US" sz="2000" b="1" dirty="0"/>
              <a:t> </a:t>
            </a:r>
            <a:r>
              <a:rPr lang="en-US" sz="2000" b="1" dirty="0" err="1"/>
              <a:t>pentru</a:t>
            </a:r>
            <a:r>
              <a:rPr lang="en-US" sz="2000" b="1" dirty="0"/>
              <a:t> </a:t>
            </a:r>
            <a:r>
              <a:rPr lang="en-US" sz="2000" b="1" dirty="0" err="1"/>
              <a:t>strategie</a:t>
            </a:r>
            <a:r>
              <a:rPr lang="en-US" sz="2000" b="1" dirty="0"/>
              <a:t> </a:t>
            </a:r>
            <a:r>
              <a:rPr lang="en-US" sz="2000" b="1" dirty="0" err="1"/>
              <a:t>instituţională</a:t>
            </a:r>
            <a:r>
              <a:rPr lang="en-US" sz="2000" b="1" dirty="0"/>
              <a:t>, </a:t>
            </a:r>
            <a:r>
              <a:rPr lang="en-US" sz="2000" b="1" dirty="0" err="1"/>
              <a:t>infrastructură</a:t>
            </a:r>
            <a:r>
              <a:rPr lang="en-US" sz="2000" b="1" dirty="0"/>
              <a:t> </a:t>
            </a:r>
            <a:r>
              <a:rPr lang="en-US" sz="2000" b="1" dirty="0" err="1"/>
              <a:t>şi</a:t>
            </a:r>
            <a:r>
              <a:rPr lang="en-US" sz="2000" b="1" dirty="0"/>
              <a:t> management </a:t>
            </a:r>
            <a:r>
              <a:rPr lang="en-US" sz="2000" b="1" dirty="0" err="1" smtClean="0"/>
              <a:t>financiar</a:t>
            </a:r>
            <a:endParaRPr lang="ro-RO" sz="2000" b="1" dirty="0" smtClean="0"/>
          </a:p>
          <a:p>
            <a:pPr lvl="1" algn="just"/>
            <a:r>
              <a:rPr lang="en-US" sz="2000" b="1" dirty="0" err="1"/>
              <a:t>Comisia</a:t>
            </a:r>
            <a:r>
              <a:rPr lang="en-US" sz="2000" b="1" dirty="0"/>
              <a:t> de </a:t>
            </a:r>
            <a:r>
              <a:rPr lang="en-US" sz="2000" b="1" dirty="0" err="1"/>
              <a:t>relaţii</a:t>
            </a:r>
            <a:r>
              <a:rPr lang="en-US" sz="2000" b="1" dirty="0"/>
              <a:t> </a:t>
            </a:r>
            <a:r>
              <a:rPr lang="en-US" sz="2000" b="1" dirty="0" err="1"/>
              <a:t>internaţionale</a:t>
            </a:r>
            <a:r>
              <a:rPr lang="en-US" sz="2000" b="1" dirty="0"/>
              <a:t>, imagine </a:t>
            </a:r>
            <a:r>
              <a:rPr lang="en-US" sz="2000" b="1" dirty="0" err="1"/>
              <a:t>universitară</a:t>
            </a:r>
            <a:r>
              <a:rPr lang="en-US" sz="2000" b="1" dirty="0"/>
              <a:t> </a:t>
            </a:r>
            <a:r>
              <a:rPr lang="en-US" sz="2000" b="1" dirty="0" err="1"/>
              <a:t>şi</a:t>
            </a:r>
            <a:r>
              <a:rPr lang="en-US" sz="2000" b="1" dirty="0"/>
              <a:t> </a:t>
            </a:r>
            <a:r>
              <a:rPr lang="en-US" sz="2000" b="1" dirty="0" err="1"/>
              <a:t>titluri</a:t>
            </a:r>
            <a:r>
              <a:rPr lang="en-US" sz="2000" b="1" dirty="0"/>
              <a:t> </a:t>
            </a:r>
            <a:r>
              <a:rPr lang="en-US" sz="2000" b="1" dirty="0" err="1"/>
              <a:t>onorifice</a:t>
            </a:r>
            <a:endParaRPr lang="en-US" sz="20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o-RO" sz="2800" b="1" dirty="0"/>
              <a:t>Structura raportului:</a:t>
            </a:r>
            <a:endParaRPr lang="en-US" sz="2800" dirty="0"/>
          </a:p>
          <a:p>
            <a:pPr algn="just"/>
            <a:r>
              <a:rPr lang="en-US" sz="2800" dirty="0" smtClean="0"/>
              <a:t>Se </a:t>
            </a:r>
            <a:r>
              <a:rPr lang="en-US" sz="2800" dirty="0" err="1" smtClean="0"/>
              <a:t>analizeaz</a:t>
            </a:r>
            <a:r>
              <a:rPr lang="ro-RO" sz="2800" dirty="0" smtClean="0"/>
              <a:t>ă</a:t>
            </a:r>
            <a:r>
              <a:rPr lang="en-US" sz="2800" dirty="0" smtClean="0"/>
              <a:t> </a:t>
            </a:r>
            <a:r>
              <a:rPr lang="ro-RO" sz="2800" dirty="0" smtClean="0"/>
              <a:t>indicatori</a:t>
            </a:r>
            <a:r>
              <a:rPr lang="en-US" sz="2800" dirty="0" err="1" smtClean="0"/>
              <a:t>i</a:t>
            </a:r>
            <a:r>
              <a:rPr lang="ro-RO" sz="2800" dirty="0" smtClean="0"/>
              <a:t> </a:t>
            </a:r>
            <a:r>
              <a:rPr lang="ro-RO" sz="2800" dirty="0"/>
              <a:t>de performanţă puşi la dispoziţie de </a:t>
            </a:r>
            <a:r>
              <a:rPr lang="ro-RO" sz="2800" i="1" dirty="0"/>
              <a:t>“Metodologia privind asigurarea calităţii, autorizarea de funcţionare provizorie şi acreditarea programelor de studiu şi a instituţiilor de învăţământ superior”</a:t>
            </a:r>
            <a:r>
              <a:rPr lang="ro-RO" sz="2800" dirty="0"/>
              <a:t>, abordând în principal acei indicatori consideraţi în domeniul nostru de cunoştinţe şi interes.</a:t>
            </a:r>
            <a:endParaRPr lang="en-US" sz="2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525963"/>
          </a:xfrm>
        </p:spPr>
        <p:txBody>
          <a:bodyPr/>
          <a:lstStyle/>
          <a:p>
            <a:pPr algn="just"/>
            <a:r>
              <a:rPr lang="en-US" dirty="0" err="1" smtClean="0"/>
              <a:t>Exercitiu</a:t>
            </a:r>
            <a:r>
              <a:rPr lang="en-US" dirty="0" smtClean="0"/>
              <a:t>: </a:t>
            </a:r>
            <a:r>
              <a:rPr lang="en-US" dirty="0" err="1" smtClean="0"/>
              <a:t>Ce</a:t>
            </a:r>
            <a:r>
              <a:rPr lang="en-US" dirty="0" smtClean="0"/>
              <a:t> a</a:t>
            </a:r>
            <a:r>
              <a:rPr lang="ro-RO" dirty="0" smtClean="0"/>
              <a:t>ţ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urm</a:t>
            </a:r>
            <a:r>
              <a:rPr lang="ro-RO" dirty="0" smtClean="0"/>
              <a:t>ă</a:t>
            </a:r>
            <a:r>
              <a:rPr lang="en-US" dirty="0" err="1" smtClean="0"/>
              <a:t>ri</a:t>
            </a:r>
            <a:r>
              <a:rPr lang="en-US" dirty="0" smtClean="0"/>
              <a:t> </a:t>
            </a:r>
            <a:r>
              <a:rPr lang="ro-RO" dirty="0" smtClean="0"/>
              <a:t>î</a:t>
            </a:r>
            <a:r>
              <a:rPr lang="en-US" dirty="0" smtClean="0"/>
              <a:t>n </a:t>
            </a:r>
            <a:r>
              <a:rPr lang="en-US" dirty="0" err="1" smtClean="0"/>
              <a:t>completarea</a:t>
            </a:r>
            <a:r>
              <a:rPr lang="en-US" dirty="0" smtClean="0"/>
              <a:t> </a:t>
            </a:r>
            <a:r>
              <a:rPr lang="en-US" dirty="0" err="1" smtClean="0"/>
              <a:t>raportului</a:t>
            </a:r>
            <a:r>
              <a:rPr lang="en-US" dirty="0" smtClean="0"/>
              <a:t> </a:t>
            </a:r>
            <a:r>
              <a:rPr lang="en-US" dirty="0" err="1" smtClean="0"/>
              <a:t>privind</a:t>
            </a:r>
            <a:r>
              <a:rPr lang="en-US" dirty="0" smtClean="0"/>
              <a:t> </a:t>
            </a:r>
            <a:r>
              <a:rPr lang="en-US" dirty="0" err="1" smtClean="0"/>
              <a:t>acest</a:t>
            </a:r>
            <a:r>
              <a:rPr lang="en-US" dirty="0" smtClean="0"/>
              <a:t> indicator? Cum </a:t>
            </a:r>
            <a:r>
              <a:rPr lang="en-US" dirty="0" err="1" smtClean="0"/>
              <a:t>anume</a:t>
            </a:r>
            <a:r>
              <a:rPr lang="en-US" dirty="0" smtClean="0"/>
              <a:t> </a:t>
            </a:r>
            <a:r>
              <a:rPr lang="en-US" dirty="0" err="1" smtClean="0"/>
              <a:t>considera</a:t>
            </a:r>
            <a:r>
              <a:rPr lang="ro-RO" dirty="0" smtClean="0"/>
              <a:t>ţ</a:t>
            </a:r>
            <a:r>
              <a:rPr lang="en-US" dirty="0" err="1" smtClean="0"/>
              <a:t>i</a:t>
            </a:r>
            <a:r>
              <a:rPr lang="en-US" dirty="0" smtClean="0"/>
              <a:t> c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acest</a:t>
            </a:r>
            <a:r>
              <a:rPr lang="en-US" dirty="0" smtClean="0"/>
              <a:t> indicator de </a:t>
            </a:r>
            <a:r>
              <a:rPr lang="en-US" dirty="0" err="1" smtClean="0"/>
              <a:t>performan</a:t>
            </a:r>
            <a:r>
              <a:rPr lang="ro-RO" dirty="0" smtClean="0"/>
              <a:t>ţă</a:t>
            </a:r>
            <a:r>
              <a:rPr lang="en-US" dirty="0" smtClean="0"/>
              <a:t> </a:t>
            </a:r>
            <a:r>
              <a:rPr lang="en-US" dirty="0" err="1" smtClean="0"/>
              <a:t>implementat</a:t>
            </a:r>
            <a:r>
              <a:rPr lang="en-US" dirty="0" smtClean="0"/>
              <a:t> la </a:t>
            </a:r>
            <a:r>
              <a:rPr lang="en-US" dirty="0" err="1" smtClean="0"/>
              <a:t>universitatea</a:t>
            </a:r>
            <a:r>
              <a:rPr lang="en-US" dirty="0" smtClean="0"/>
              <a:t> din care face</a:t>
            </a:r>
            <a:r>
              <a:rPr lang="ro-RO" dirty="0" smtClean="0"/>
              <a:t>ţ</a:t>
            </a:r>
            <a:r>
              <a:rPr lang="en-US" dirty="0" err="1" smtClean="0"/>
              <a:t>i</a:t>
            </a:r>
            <a:r>
              <a:rPr lang="en-US" dirty="0" smtClean="0"/>
              <a:t> parte?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000" dirty="0" smtClean="0"/>
              <a:t>De-a </a:t>
            </a:r>
            <a:r>
              <a:rPr lang="en-US" sz="2000" dirty="0" err="1" smtClean="0"/>
              <a:t>lungul</a:t>
            </a:r>
            <a:r>
              <a:rPr lang="en-US" sz="2000" dirty="0" smtClean="0"/>
              <a:t> </a:t>
            </a:r>
            <a:r>
              <a:rPr lang="en-US" sz="2000" dirty="0" err="1" smtClean="0"/>
              <a:t>vizitei</a:t>
            </a:r>
            <a:r>
              <a:rPr lang="en-US" sz="2000" dirty="0" smtClean="0"/>
              <a:t>:</a:t>
            </a:r>
          </a:p>
          <a:p>
            <a:pPr algn="just"/>
            <a:r>
              <a:rPr lang="en-US" sz="2000" dirty="0" err="1" smtClean="0"/>
              <a:t>Pe</a:t>
            </a:r>
            <a:r>
              <a:rPr lang="en-US" sz="2000" dirty="0" smtClean="0"/>
              <a:t> </a:t>
            </a:r>
            <a:r>
              <a:rPr lang="en-US" sz="2000" dirty="0" err="1" smtClean="0"/>
              <a:t>baza</a:t>
            </a:r>
            <a:r>
              <a:rPr lang="en-US" sz="2000" dirty="0" smtClean="0"/>
              <a:t> </a:t>
            </a:r>
            <a:r>
              <a:rPr lang="en-US" sz="2000" dirty="0" err="1" smtClean="0"/>
              <a:t>cuno</a:t>
            </a:r>
            <a:r>
              <a:rPr lang="ro-RO" sz="2000" dirty="0" smtClean="0"/>
              <a:t>ş</a:t>
            </a:r>
            <a:r>
              <a:rPr lang="en-US" sz="2000" dirty="0" err="1" smtClean="0"/>
              <a:t>tintelor</a:t>
            </a:r>
            <a:r>
              <a:rPr lang="en-US" sz="2000" dirty="0" smtClean="0"/>
              <a:t> </a:t>
            </a:r>
            <a:r>
              <a:rPr lang="en-US" sz="2000" dirty="0" err="1" smtClean="0"/>
              <a:t>anterioare</a:t>
            </a:r>
            <a:r>
              <a:rPr lang="en-US" sz="2000" dirty="0"/>
              <a:t> </a:t>
            </a:r>
            <a:r>
              <a:rPr lang="en-US" sz="2000" dirty="0" smtClean="0"/>
              <a:t>(din </a:t>
            </a:r>
            <a:r>
              <a:rPr lang="en-US" sz="2000" dirty="0" err="1" smtClean="0"/>
              <a:t>raportul</a:t>
            </a:r>
            <a:r>
              <a:rPr lang="en-US" sz="2000" dirty="0" smtClean="0"/>
              <a:t> de </a:t>
            </a:r>
            <a:r>
              <a:rPr lang="en-US" sz="2000" dirty="0" err="1" smtClean="0"/>
              <a:t>autoevaluare</a:t>
            </a:r>
            <a:r>
              <a:rPr lang="en-US" sz="2000" dirty="0" smtClean="0"/>
              <a:t>, </a:t>
            </a:r>
            <a:r>
              <a:rPr lang="en-US" sz="2000" dirty="0" err="1" smtClean="0"/>
              <a:t>carta</a:t>
            </a:r>
            <a:r>
              <a:rPr lang="en-US" sz="2000" dirty="0" smtClean="0"/>
              <a:t> </a:t>
            </a:r>
            <a:r>
              <a:rPr lang="en-US" sz="2000" dirty="0" err="1" smtClean="0"/>
              <a:t>universitar</a:t>
            </a:r>
            <a:r>
              <a:rPr lang="ro-RO" sz="2000" dirty="0" smtClean="0"/>
              <a:t>ă</a:t>
            </a:r>
            <a:r>
              <a:rPr lang="en-US" sz="2000" dirty="0" smtClean="0"/>
              <a:t>, </a:t>
            </a:r>
            <a:r>
              <a:rPr lang="en-US" sz="2000" dirty="0" err="1" smtClean="0"/>
              <a:t>regulamentele</a:t>
            </a:r>
            <a:r>
              <a:rPr lang="en-US" sz="2000" dirty="0" smtClean="0"/>
              <a:t> </a:t>
            </a:r>
            <a:r>
              <a:rPr lang="en-US" sz="2000" dirty="0" err="1" smtClean="0"/>
              <a:t>diverselor</a:t>
            </a:r>
            <a:r>
              <a:rPr lang="en-US" sz="2000" dirty="0" smtClean="0"/>
              <a:t> </a:t>
            </a:r>
            <a:r>
              <a:rPr lang="en-US" sz="2000" dirty="0" err="1" smtClean="0"/>
              <a:t>comisii</a:t>
            </a:r>
            <a:r>
              <a:rPr lang="en-US" sz="2000" dirty="0" smtClean="0"/>
              <a:t>) </a:t>
            </a:r>
            <a:r>
              <a:rPr lang="en-US" sz="2000" dirty="0" err="1" smtClean="0"/>
              <a:t>verific</a:t>
            </a:r>
            <a:r>
              <a:rPr lang="ro-RO" sz="2000" dirty="0" smtClean="0"/>
              <a:t>ă</a:t>
            </a:r>
            <a:r>
              <a:rPr lang="en-US" sz="2000" dirty="0" smtClean="0"/>
              <a:t>m </a:t>
            </a:r>
            <a:r>
              <a:rPr lang="en-US" sz="2000" dirty="0" err="1" smtClean="0"/>
              <a:t>corelarea</a:t>
            </a:r>
            <a:r>
              <a:rPr lang="en-US" sz="2000" dirty="0" smtClean="0"/>
              <a:t> cu </a:t>
            </a:r>
            <a:r>
              <a:rPr lang="en-US" sz="2000" dirty="0" err="1" smtClean="0"/>
              <a:t>realitatea</a:t>
            </a:r>
            <a:endParaRPr lang="ro-RO" sz="2000" dirty="0" smtClean="0"/>
          </a:p>
          <a:p>
            <a:pPr algn="just"/>
            <a:r>
              <a:rPr lang="en-US" sz="2000" dirty="0" err="1" smtClean="0"/>
              <a:t>Intrebari</a:t>
            </a:r>
            <a:r>
              <a:rPr lang="en-US" sz="2000" dirty="0" smtClean="0"/>
              <a:t> </a:t>
            </a:r>
            <a:r>
              <a:rPr lang="en-US" sz="2000" dirty="0" err="1" smtClean="0"/>
              <a:t>corect</a:t>
            </a:r>
            <a:r>
              <a:rPr lang="en-US" sz="2000" dirty="0" smtClean="0"/>
              <a:t> formulate </a:t>
            </a:r>
            <a:r>
              <a:rPr lang="ro-RO" sz="2000" dirty="0" err="1" smtClean="0"/>
              <a:t>ş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adresate</a:t>
            </a:r>
            <a:r>
              <a:rPr lang="en-US" sz="2000" dirty="0" smtClean="0"/>
              <a:t> cui </a:t>
            </a:r>
            <a:r>
              <a:rPr lang="en-US" sz="2000" dirty="0" err="1" smtClean="0"/>
              <a:t>trebuie</a:t>
            </a:r>
            <a:endParaRPr lang="en-US" sz="2000" dirty="0" smtClean="0"/>
          </a:p>
          <a:p>
            <a:pPr algn="just"/>
            <a:r>
              <a:rPr lang="en-US" sz="2000" dirty="0" err="1" smtClean="0"/>
              <a:t>Verficarea</a:t>
            </a:r>
            <a:r>
              <a:rPr lang="en-US" sz="2000" dirty="0" smtClean="0"/>
              <a:t> </a:t>
            </a:r>
            <a:r>
              <a:rPr lang="en-US" sz="2000" dirty="0" err="1" smtClean="0"/>
              <a:t>orarelor</a:t>
            </a:r>
            <a:r>
              <a:rPr lang="en-US" sz="2000" dirty="0" smtClean="0"/>
              <a:t> – </a:t>
            </a:r>
            <a:r>
              <a:rPr lang="en-US" sz="2000" dirty="0" err="1" smtClean="0"/>
              <a:t>dac</a:t>
            </a:r>
            <a:r>
              <a:rPr lang="ro-RO" sz="2000" dirty="0" smtClean="0"/>
              <a:t>ă</a:t>
            </a:r>
            <a:r>
              <a:rPr lang="en-US" sz="2000" dirty="0" smtClean="0"/>
              <a:t> </a:t>
            </a:r>
            <a:r>
              <a:rPr lang="en-US" sz="2000" dirty="0" err="1" smtClean="0"/>
              <a:t>acestea</a:t>
            </a:r>
            <a:r>
              <a:rPr lang="en-US" sz="2000" dirty="0" smtClean="0"/>
              <a:t> </a:t>
            </a:r>
            <a:r>
              <a:rPr lang="en-US" sz="2000" dirty="0" err="1" smtClean="0"/>
              <a:t>coincid</a:t>
            </a:r>
            <a:r>
              <a:rPr lang="en-US" sz="2000" dirty="0" smtClean="0"/>
              <a:t> cu s</a:t>
            </a:r>
            <a:r>
              <a:rPr lang="ro-RO" sz="2000" dirty="0" smtClean="0"/>
              <a:t>ă</a:t>
            </a:r>
            <a:r>
              <a:rPr lang="en-US" sz="2000" dirty="0" err="1" smtClean="0"/>
              <a:t>lile</a:t>
            </a:r>
            <a:r>
              <a:rPr lang="en-US" sz="2000" dirty="0" smtClean="0"/>
              <a:t> de curs </a:t>
            </a:r>
            <a:r>
              <a:rPr lang="ro-RO" sz="2000" dirty="0" err="1" smtClean="0"/>
              <a:t>ş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cadrele</a:t>
            </a:r>
            <a:r>
              <a:rPr lang="en-US" sz="2000" dirty="0" smtClean="0"/>
              <a:t> </a:t>
            </a:r>
            <a:r>
              <a:rPr lang="en-US" sz="2000" dirty="0" err="1" smtClean="0"/>
              <a:t>didactice</a:t>
            </a:r>
            <a:r>
              <a:rPr lang="en-US" sz="2000" dirty="0" smtClean="0"/>
              <a:t> </a:t>
            </a:r>
            <a:r>
              <a:rPr lang="en-US" sz="2000" dirty="0" err="1" smtClean="0"/>
              <a:t>titulare</a:t>
            </a:r>
            <a:r>
              <a:rPr lang="en-US" sz="2000" dirty="0" smtClean="0"/>
              <a:t> </a:t>
            </a:r>
          </a:p>
          <a:p>
            <a:pPr algn="just"/>
            <a:r>
              <a:rPr lang="en-US" sz="2000" dirty="0" err="1" smtClean="0"/>
              <a:t>Verificarea</a:t>
            </a:r>
            <a:r>
              <a:rPr lang="en-US" sz="2000" dirty="0" smtClean="0"/>
              <a:t> </a:t>
            </a:r>
            <a:r>
              <a:rPr lang="en-US" sz="2000" dirty="0" err="1" smtClean="0"/>
              <a:t>bazei</a:t>
            </a:r>
            <a:r>
              <a:rPr lang="en-US" sz="2000" dirty="0" smtClean="0"/>
              <a:t> </a:t>
            </a:r>
            <a:r>
              <a:rPr lang="en-US" sz="2000" dirty="0" err="1" smtClean="0"/>
              <a:t>materiale</a:t>
            </a:r>
            <a:r>
              <a:rPr lang="en-US" sz="2000" dirty="0" smtClean="0"/>
              <a:t> a </a:t>
            </a:r>
            <a:r>
              <a:rPr lang="en-US" sz="2000" dirty="0" err="1" smtClean="0"/>
              <a:t>bibliotecii</a:t>
            </a:r>
            <a:r>
              <a:rPr lang="ro-RO" sz="2000" dirty="0" smtClean="0"/>
              <a:t>,</a:t>
            </a:r>
            <a:r>
              <a:rPr lang="en-US" sz="2000" dirty="0" smtClean="0"/>
              <a:t> </a:t>
            </a:r>
            <a:r>
              <a:rPr lang="en-US" sz="2000" dirty="0" err="1" smtClean="0"/>
              <a:t>precum</a:t>
            </a:r>
            <a:r>
              <a:rPr lang="en-US" sz="2000" dirty="0" smtClean="0"/>
              <a:t> </a:t>
            </a:r>
            <a:r>
              <a:rPr lang="ro-RO" sz="2000" dirty="0" err="1" smtClean="0"/>
              <a:t>ş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accesul</a:t>
            </a:r>
            <a:r>
              <a:rPr lang="en-US" sz="2000" dirty="0" smtClean="0"/>
              <a:t> </a:t>
            </a:r>
            <a:r>
              <a:rPr lang="en-US" sz="2000" dirty="0" err="1" smtClean="0"/>
              <a:t>dpdv</a:t>
            </a:r>
            <a:r>
              <a:rPr lang="en-US" sz="2000" dirty="0" smtClean="0"/>
              <a:t> al </a:t>
            </a:r>
            <a:r>
              <a:rPr lang="en-US" sz="2000" dirty="0" err="1" smtClean="0"/>
              <a:t>studen</a:t>
            </a:r>
            <a:r>
              <a:rPr lang="ro-RO" sz="2000" dirty="0" smtClean="0"/>
              <a:t>ţ</a:t>
            </a:r>
            <a:r>
              <a:rPr lang="en-US" sz="2000" dirty="0" err="1" smtClean="0"/>
              <a:t>ilor</a:t>
            </a:r>
            <a:r>
              <a:rPr lang="en-US" sz="2000" dirty="0" smtClean="0"/>
              <a:t> (</a:t>
            </a:r>
            <a:r>
              <a:rPr lang="en-US" sz="2000" dirty="0" err="1" smtClean="0"/>
              <a:t>existen</a:t>
            </a:r>
            <a:r>
              <a:rPr lang="ro-RO" sz="2000" dirty="0" smtClean="0"/>
              <a:t>ţ</a:t>
            </a:r>
            <a:r>
              <a:rPr lang="en-US" sz="2000" dirty="0" smtClean="0"/>
              <a:t>a </a:t>
            </a:r>
            <a:r>
              <a:rPr lang="en-US" sz="2000" dirty="0" err="1" smtClean="0"/>
              <a:t>unei</a:t>
            </a:r>
            <a:r>
              <a:rPr lang="en-US" sz="2000" dirty="0" smtClean="0"/>
              <a:t> </a:t>
            </a:r>
            <a:r>
              <a:rPr lang="en-US" sz="2000" dirty="0" err="1" smtClean="0"/>
              <a:t>plaftorme</a:t>
            </a:r>
            <a:r>
              <a:rPr lang="en-US" sz="2000" dirty="0" smtClean="0"/>
              <a:t> </a:t>
            </a:r>
            <a:r>
              <a:rPr lang="en-US" sz="2000" dirty="0" err="1" smtClean="0"/>
              <a:t>electronice</a:t>
            </a:r>
            <a:r>
              <a:rPr lang="en-US" sz="2000" dirty="0" smtClean="0"/>
              <a:t>)</a:t>
            </a:r>
          </a:p>
          <a:p>
            <a:pPr algn="just">
              <a:buFontTx/>
              <a:buChar char="-"/>
            </a:pPr>
            <a:endParaRPr lang="en-US" sz="2000" dirty="0" smtClean="0"/>
          </a:p>
          <a:p>
            <a:pPr algn="just">
              <a:buFontTx/>
              <a:buChar char="-"/>
            </a:pPr>
            <a:endParaRPr lang="en-US" sz="20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2120</TotalTime>
  <Words>891</Words>
  <Application>Microsoft Office PowerPoint</Application>
  <PresentationFormat>On-screen Show (4:3)</PresentationFormat>
  <Paragraphs>114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Tips and tricks privind participarea studenților în evaluări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Analiza SWOT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Sheila</dc:creator>
  <cp:lastModifiedBy>radu.damian</cp:lastModifiedBy>
  <cp:revision>52</cp:revision>
  <dcterms:created xsi:type="dcterms:W3CDTF">2013-04-22T19:51:42Z</dcterms:created>
  <dcterms:modified xsi:type="dcterms:W3CDTF">2015-05-27T09:12:10Z</dcterms:modified>
</cp:coreProperties>
</file>