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8" r:id="rId2"/>
    <p:sldId id="267" r:id="rId3"/>
    <p:sldId id="269" r:id="rId4"/>
    <p:sldId id="271" r:id="rId5"/>
    <p:sldId id="270" r:id="rId6"/>
    <p:sldId id="272" r:id="rId7"/>
    <p:sldId id="273" r:id="rId8"/>
    <p:sldId id="259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FFFF00"/>
    <a:srgbClr val="336600"/>
    <a:srgbClr val="244800"/>
    <a:srgbClr val="1F3E00"/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>
        <p:scale>
          <a:sx n="70" d="100"/>
          <a:sy n="70" d="100"/>
        </p:scale>
        <p:origin x="-540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FE247D-EB3E-4AD3-90C8-87C318E3CC03}" type="doc">
      <dgm:prSet loTypeId="urn:microsoft.com/office/officeart/2005/8/layout/vList5" loCatId="list" qsTypeId="urn:microsoft.com/office/officeart/2005/8/quickstyle/3d3" qsCatId="3D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1D7E9D76-D3DD-4DF9-9C94-9737D04946CC}">
      <dgm:prSet phldrT="[Text]" custT="1"/>
      <dgm:spPr>
        <a:solidFill>
          <a:srgbClr val="336600"/>
        </a:solidFill>
        <a:ln>
          <a:solidFill>
            <a:srgbClr val="FFFF00"/>
          </a:solidFill>
        </a:ln>
      </dgm:spPr>
      <dgm:t>
        <a:bodyPr/>
        <a:lstStyle/>
        <a:p>
          <a:r>
            <a:rPr lang="ro-RO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rPr>
            <a:t>Primari</a:t>
          </a:r>
          <a:endParaRPr lang="en-US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itchFamily="34" charset="0"/>
          </a:endParaRPr>
        </a:p>
      </dgm:t>
    </dgm:pt>
    <dgm:pt modelId="{3D6CBB31-4FFE-483E-9992-24C031DEB541}" type="parTrans" cxnId="{66D4519E-0C87-4C7B-B804-4C9962F189FF}">
      <dgm:prSet/>
      <dgm:spPr/>
      <dgm:t>
        <a:bodyPr/>
        <a:lstStyle/>
        <a:p>
          <a:endParaRPr lang="en-US"/>
        </a:p>
      </dgm:t>
    </dgm:pt>
    <dgm:pt modelId="{71751B54-E5A3-4BA4-8B00-41C2BAAB2618}" type="sibTrans" cxnId="{66D4519E-0C87-4C7B-B804-4C9962F189FF}">
      <dgm:prSet/>
      <dgm:spPr/>
      <dgm:t>
        <a:bodyPr/>
        <a:lstStyle/>
        <a:p>
          <a:endParaRPr lang="en-US"/>
        </a:p>
      </dgm:t>
    </dgm:pt>
    <dgm:pt modelId="{A181FF43-60BA-4531-A2FA-1008D214C5D7}">
      <dgm:prSet phldrT="[Text]" custT="1"/>
      <dgm:spPr>
        <a:solidFill>
          <a:schemeClr val="bg1">
            <a:alpha val="90000"/>
          </a:schemeClr>
        </a:solidFill>
        <a:ln>
          <a:solidFill>
            <a:srgbClr val="336600"/>
          </a:solidFill>
        </a:ln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 prst="coolSlant"/>
          <a:bevelB w="165100" h="254000"/>
        </a:sp3d>
      </dgm:spPr>
      <dgm:t>
        <a:bodyPr/>
        <a:lstStyle/>
        <a:p>
          <a:r>
            <a:rPr lang="ro-RO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măsoară aspectele comune tuturor instituţiilor de învăţământ superior</a:t>
          </a:r>
          <a:endParaRPr lang="en-US" sz="2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534A9CC-CF87-4B6B-8629-CC2C922A605E}" type="parTrans" cxnId="{B33D5534-3BC5-4004-BBEF-35D59DDD932D}">
      <dgm:prSet/>
      <dgm:spPr/>
      <dgm:t>
        <a:bodyPr/>
        <a:lstStyle/>
        <a:p>
          <a:endParaRPr lang="en-US"/>
        </a:p>
      </dgm:t>
    </dgm:pt>
    <dgm:pt modelId="{A7CD5C68-DEFA-456B-9A07-84E12335D036}" type="sibTrans" cxnId="{B33D5534-3BC5-4004-BBEF-35D59DDD932D}">
      <dgm:prSet/>
      <dgm:spPr/>
      <dgm:t>
        <a:bodyPr/>
        <a:lstStyle/>
        <a:p>
          <a:endParaRPr lang="en-US"/>
        </a:p>
      </dgm:t>
    </dgm:pt>
    <dgm:pt modelId="{A02F9908-B410-4D37-99CF-3845AFF69E96}">
      <dgm:prSet phldrT="[Text]" custT="1"/>
      <dgm:spPr>
        <a:solidFill>
          <a:srgbClr val="336600"/>
        </a:solidFill>
        <a:ln>
          <a:solidFill>
            <a:srgbClr val="FFFF00"/>
          </a:solidFill>
        </a:ln>
      </dgm:spPr>
      <dgm:t>
        <a:bodyPr/>
        <a:lstStyle/>
        <a:p>
          <a:r>
            <a:rPr lang="ro-RO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rPr>
            <a:t>Secundari</a:t>
          </a:r>
          <a:endParaRPr lang="en-US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itchFamily="34" charset="0"/>
          </a:endParaRPr>
        </a:p>
      </dgm:t>
    </dgm:pt>
    <dgm:pt modelId="{9A3FA0E7-D60A-4491-95F7-138EBA59E5C0}" type="parTrans" cxnId="{293E6C69-B8C2-4D54-9A0A-78C370B4DDD9}">
      <dgm:prSet/>
      <dgm:spPr/>
      <dgm:t>
        <a:bodyPr/>
        <a:lstStyle/>
        <a:p>
          <a:endParaRPr lang="en-US"/>
        </a:p>
      </dgm:t>
    </dgm:pt>
    <dgm:pt modelId="{390BD74F-5FF2-4EE9-8F31-ECB42B821E1D}" type="sibTrans" cxnId="{293E6C69-B8C2-4D54-9A0A-78C370B4DDD9}">
      <dgm:prSet/>
      <dgm:spPr/>
      <dgm:t>
        <a:bodyPr/>
        <a:lstStyle/>
        <a:p>
          <a:endParaRPr lang="en-US"/>
        </a:p>
      </dgm:t>
    </dgm:pt>
    <dgm:pt modelId="{A284C614-93A5-4583-9E0E-5A7FEE03DBB5}">
      <dgm:prSet phldrT="[Text]" custT="1"/>
      <dgm:spPr>
        <a:solidFill>
          <a:schemeClr val="bg1">
            <a:alpha val="90000"/>
          </a:schemeClr>
        </a:solidFill>
        <a:ln>
          <a:solidFill>
            <a:srgbClr val="336600"/>
          </a:solidFill>
        </a:ln>
      </dgm:spPr>
      <dgm:t>
        <a:bodyPr/>
        <a:lstStyle/>
        <a:p>
          <a:r>
            <a:rPr lang="ro-RO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măsoară aspecte specifice diferitelor categorii de învăţământ superior </a:t>
          </a:r>
          <a:endParaRPr lang="en-US" sz="2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FF1CF1C-05B9-415A-B10B-F903258CD194}" type="parTrans" cxnId="{EE2F75A3-40EB-4887-B247-B174FBC5E952}">
      <dgm:prSet/>
      <dgm:spPr/>
      <dgm:t>
        <a:bodyPr/>
        <a:lstStyle/>
        <a:p>
          <a:endParaRPr lang="en-US"/>
        </a:p>
      </dgm:t>
    </dgm:pt>
    <dgm:pt modelId="{788611D0-4A40-4F0D-AE5E-238F0E7AA17A}" type="sibTrans" cxnId="{EE2F75A3-40EB-4887-B247-B174FBC5E952}">
      <dgm:prSet/>
      <dgm:spPr/>
      <dgm:t>
        <a:bodyPr/>
        <a:lstStyle/>
        <a:p>
          <a:endParaRPr lang="en-US"/>
        </a:p>
      </dgm:t>
    </dgm:pt>
    <dgm:pt modelId="{BF63C338-DB8E-44D3-A08E-03520D698A60}">
      <dgm:prSet phldrT="[Text]" custT="1"/>
      <dgm:spPr>
        <a:solidFill>
          <a:srgbClr val="336600"/>
        </a:solidFill>
        <a:ln>
          <a:solidFill>
            <a:srgbClr val="FFFF00"/>
          </a:solidFill>
        </a:ln>
      </dgm:spPr>
      <dgm:t>
        <a:bodyPr/>
        <a:lstStyle/>
        <a:p>
          <a:r>
            <a:rPr lang="ro-RO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rPr>
            <a:t>Terţiari</a:t>
          </a:r>
          <a:endParaRPr lang="en-US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itchFamily="34" charset="0"/>
          </a:endParaRPr>
        </a:p>
      </dgm:t>
    </dgm:pt>
    <dgm:pt modelId="{54F4CFDD-0285-46BB-AD14-06ED0DA3D6D4}" type="parTrans" cxnId="{E6079859-6AC1-4782-B2CF-C5A1E390FC41}">
      <dgm:prSet/>
      <dgm:spPr/>
      <dgm:t>
        <a:bodyPr/>
        <a:lstStyle/>
        <a:p>
          <a:endParaRPr lang="en-US"/>
        </a:p>
      </dgm:t>
    </dgm:pt>
    <dgm:pt modelId="{148A1E6C-DE32-4F31-909D-ABE82256332F}" type="sibTrans" cxnId="{E6079859-6AC1-4782-B2CF-C5A1E390FC41}">
      <dgm:prSet/>
      <dgm:spPr/>
      <dgm:t>
        <a:bodyPr/>
        <a:lstStyle/>
        <a:p>
          <a:endParaRPr lang="en-US"/>
        </a:p>
      </dgm:t>
    </dgm:pt>
    <dgm:pt modelId="{15350AB2-FB23-4DF4-A575-39D3C312B40C}">
      <dgm:prSet phldrT="[Text]" custT="1"/>
      <dgm:spPr>
        <a:solidFill>
          <a:schemeClr val="bg1">
            <a:alpha val="90000"/>
          </a:schemeClr>
        </a:solidFill>
        <a:ln>
          <a:solidFill>
            <a:srgbClr val="336600"/>
          </a:solidFill>
        </a:ln>
      </dgm:spPr>
      <dgm:t>
        <a:bodyPr/>
        <a:lstStyle/>
        <a:p>
          <a:r>
            <a:rPr lang="ro-RO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rPr>
            <a:t>măsoară aspecte referitoare la programele de studii</a:t>
          </a:r>
          <a:endParaRPr lang="en-US" sz="2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itchFamily="34" charset="0"/>
          </a:endParaRPr>
        </a:p>
      </dgm:t>
    </dgm:pt>
    <dgm:pt modelId="{BCBDC9AE-C18A-4718-AE90-B2C53052445B}" type="parTrans" cxnId="{60B8AE1D-F5F9-493C-833E-2A271B4704A6}">
      <dgm:prSet/>
      <dgm:spPr/>
      <dgm:t>
        <a:bodyPr/>
        <a:lstStyle/>
        <a:p>
          <a:endParaRPr lang="en-US"/>
        </a:p>
      </dgm:t>
    </dgm:pt>
    <dgm:pt modelId="{D7C72A6B-8725-4130-B78E-777C1BA905A5}" type="sibTrans" cxnId="{60B8AE1D-F5F9-493C-833E-2A271B4704A6}">
      <dgm:prSet/>
      <dgm:spPr/>
      <dgm:t>
        <a:bodyPr/>
        <a:lstStyle/>
        <a:p>
          <a:endParaRPr lang="en-US"/>
        </a:p>
      </dgm:t>
    </dgm:pt>
    <dgm:pt modelId="{E97F9287-CCA9-4F56-AAA1-9F89FB26C236}" type="pres">
      <dgm:prSet presAssocID="{5DFE247D-EB3E-4AD3-90C8-87C318E3CC0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o-RO"/>
        </a:p>
      </dgm:t>
    </dgm:pt>
    <dgm:pt modelId="{EE7D9B5F-E84D-40B7-BECB-FC14779F7A43}" type="pres">
      <dgm:prSet presAssocID="{1D7E9D76-D3DD-4DF9-9C94-9737D04946CC}" presName="linNode" presStyleCnt="0"/>
      <dgm:spPr/>
    </dgm:pt>
    <dgm:pt modelId="{B8B74180-33B0-4E3B-97FA-8A1CE0DBC0D4}" type="pres">
      <dgm:prSet presAssocID="{1D7E9D76-D3DD-4DF9-9C94-9737D04946CC}" presName="parentText" presStyleLbl="node1" presStyleIdx="0" presStyleCnt="3" custScaleX="70759">
        <dgm:presLayoutVars>
          <dgm:chMax val="1"/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FFDA1967-497B-4D47-BAF1-A692092C2244}" type="pres">
      <dgm:prSet presAssocID="{1D7E9D76-D3DD-4DF9-9C94-9737D04946CC}" presName="descendantText" presStyleLbl="alignAccFollowNode1" presStyleIdx="0" presStyleCnt="3" custScaleX="1054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913388-DCA8-4DCC-BD16-B2509FF2AC3A}" type="pres">
      <dgm:prSet presAssocID="{71751B54-E5A3-4BA4-8B00-41C2BAAB2618}" presName="sp" presStyleCnt="0"/>
      <dgm:spPr/>
    </dgm:pt>
    <dgm:pt modelId="{656FC3A6-1EA7-480B-8F0B-CECFA6F5DAC9}" type="pres">
      <dgm:prSet presAssocID="{A02F9908-B410-4D37-99CF-3845AFF69E96}" presName="linNode" presStyleCnt="0"/>
      <dgm:spPr/>
    </dgm:pt>
    <dgm:pt modelId="{6DDE5DE6-E9C0-4132-9ABB-770CB57A9433}" type="pres">
      <dgm:prSet presAssocID="{A02F9908-B410-4D37-99CF-3845AFF69E96}" presName="parentText" presStyleLbl="node1" presStyleIdx="1" presStyleCnt="3" custScaleX="70759">
        <dgm:presLayoutVars>
          <dgm:chMax val="1"/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960BB126-3180-43AF-B6C9-2DBC2345DE42}" type="pres">
      <dgm:prSet presAssocID="{A02F9908-B410-4D37-99CF-3845AFF69E96}" presName="descendantText" presStyleLbl="alignAccFollowNode1" presStyleIdx="1" presStyleCnt="3" custScaleX="1054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E48A13-9F7E-478D-A44E-87E8BB4DAB2D}" type="pres">
      <dgm:prSet presAssocID="{390BD74F-5FF2-4EE9-8F31-ECB42B821E1D}" presName="sp" presStyleCnt="0"/>
      <dgm:spPr/>
    </dgm:pt>
    <dgm:pt modelId="{B0356701-B24B-4232-A9A2-9428F0E6BC4F}" type="pres">
      <dgm:prSet presAssocID="{BF63C338-DB8E-44D3-A08E-03520D698A60}" presName="linNode" presStyleCnt="0"/>
      <dgm:spPr/>
    </dgm:pt>
    <dgm:pt modelId="{3A11558D-216D-42C3-BFE8-0807081EE0BF}" type="pres">
      <dgm:prSet presAssocID="{BF63C338-DB8E-44D3-A08E-03520D698A60}" presName="parentText" presStyleLbl="node1" presStyleIdx="2" presStyleCnt="3" custScaleX="70759">
        <dgm:presLayoutVars>
          <dgm:chMax val="1"/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415ACB05-AC1E-44AC-B06A-BE5EDA5D79A5}" type="pres">
      <dgm:prSet presAssocID="{BF63C338-DB8E-44D3-A08E-03520D698A60}" presName="descendantText" presStyleLbl="alignAccFollowNode1" presStyleIdx="2" presStyleCnt="3" custScaleX="1054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08B9FD6-4E20-4EB1-8146-4F12938C5BAD}" type="presOf" srcId="{BF63C338-DB8E-44D3-A08E-03520D698A60}" destId="{3A11558D-216D-42C3-BFE8-0807081EE0BF}" srcOrd="0" destOrd="0" presId="urn:microsoft.com/office/officeart/2005/8/layout/vList5"/>
    <dgm:cxn modelId="{293E6C69-B8C2-4D54-9A0A-78C370B4DDD9}" srcId="{5DFE247D-EB3E-4AD3-90C8-87C318E3CC03}" destId="{A02F9908-B410-4D37-99CF-3845AFF69E96}" srcOrd="1" destOrd="0" parTransId="{9A3FA0E7-D60A-4491-95F7-138EBA59E5C0}" sibTransId="{390BD74F-5FF2-4EE9-8F31-ECB42B821E1D}"/>
    <dgm:cxn modelId="{66D4519E-0C87-4C7B-B804-4C9962F189FF}" srcId="{5DFE247D-EB3E-4AD3-90C8-87C318E3CC03}" destId="{1D7E9D76-D3DD-4DF9-9C94-9737D04946CC}" srcOrd="0" destOrd="0" parTransId="{3D6CBB31-4FFE-483E-9992-24C031DEB541}" sibTransId="{71751B54-E5A3-4BA4-8B00-41C2BAAB2618}"/>
    <dgm:cxn modelId="{D32B2135-F1B0-478A-AD8C-51BF3A9D0A02}" type="presOf" srcId="{15350AB2-FB23-4DF4-A575-39D3C312B40C}" destId="{415ACB05-AC1E-44AC-B06A-BE5EDA5D79A5}" srcOrd="0" destOrd="0" presId="urn:microsoft.com/office/officeart/2005/8/layout/vList5"/>
    <dgm:cxn modelId="{EE2F75A3-40EB-4887-B247-B174FBC5E952}" srcId="{A02F9908-B410-4D37-99CF-3845AFF69E96}" destId="{A284C614-93A5-4583-9E0E-5A7FEE03DBB5}" srcOrd="0" destOrd="0" parTransId="{5FF1CF1C-05B9-415A-B10B-F903258CD194}" sibTransId="{788611D0-4A40-4F0D-AE5E-238F0E7AA17A}"/>
    <dgm:cxn modelId="{4AED508C-D413-49E0-A591-6406AC56D23D}" type="presOf" srcId="{A02F9908-B410-4D37-99CF-3845AFF69E96}" destId="{6DDE5DE6-E9C0-4132-9ABB-770CB57A9433}" srcOrd="0" destOrd="0" presId="urn:microsoft.com/office/officeart/2005/8/layout/vList5"/>
    <dgm:cxn modelId="{B33D5534-3BC5-4004-BBEF-35D59DDD932D}" srcId="{1D7E9D76-D3DD-4DF9-9C94-9737D04946CC}" destId="{A181FF43-60BA-4531-A2FA-1008D214C5D7}" srcOrd="0" destOrd="0" parTransId="{2534A9CC-CF87-4B6B-8629-CC2C922A605E}" sibTransId="{A7CD5C68-DEFA-456B-9A07-84E12335D036}"/>
    <dgm:cxn modelId="{E6079859-6AC1-4782-B2CF-C5A1E390FC41}" srcId="{5DFE247D-EB3E-4AD3-90C8-87C318E3CC03}" destId="{BF63C338-DB8E-44D3-A08E-03520D698A60}" srcOrd="2" destOrd="0" parTransId="{54F4CFDD-0285-46BB-AD14-06ED0DA3D6D4}" sibTransId="{148A1E6C-DE32-4F31-909D-ABE82256332F}"/>
    <dgm:cxn modelId="{8843F56B-3C1F-4893-9FF7-9884361C094B}" type="presOf" srcId="{A181FF43-60BA-4531-A2FA-1008D214C5D7}" destId="{FFDA1967-497B-4D47-BAF1-A692092C2244}" srcOrd="0" destOrd="0" presId="urn:microsoft.com/office/officeart/2005/8/layout/vList5"/>
    <dgm:cxn modelId="{60B8AE1D-F5F9-493C-833E-2A271B4704A6}" srcId="{BF63C338-DB8E-44D3-A08E-03520D698A60}" destId="{15350AB2-FB23-4DF4-A575-39D3C312B40C}" srcOrd="0" destOrd="0" parTransId="{BCBDC9AE-C18A-4718-AE90-B2C53052445B}" sibTransId="{D7C72A6B-8725-4130-B78E-777C1BA905A5}"/>
    <dgm:cxn modelId="{D8E595A7-B5E1-42A5-9BC3-F37BB5FC7213}" type="presOf" srcId="{A284C614-93A5-4583-9E0E-5A7FEE03DBB5}" destId="{960BB126-3180-43AF-B6C9-2DBC2345DE42}" srcOrd="0" destOrd="0" presId="urn:microsoft.com/office/officeart/2005/8/layout/vList5"/>
    <dgm:cxn modelId="{E99AE140-1FA0-494A-9A91-1D2DB38DC89F}" type="presOf" srcId="{1D7E9D76-D3DD-4DF9-9C94-9737D04946CC}" destId="{B8B74180-33B0-4E3B-97FA-8A1CE0DBC0D4}" srcOrd="0" destOrd="0" presId="urn:microsoft.com/office/officeart/2005/8/layout/vList5"/>
    <dgm:cxn modelId="{F9F734BD-2E5A-42EE-9F22-553A119B6CF4}" type="presOf" srcId="{5DFE247D-EB3E-4AD3-90C8-87C318E3CC03}" destId="{E97F9287-CCA9-4F56-AAA1-9F89FB26C236}" srcOrd="0" destOrd="0" presId="urn:microsoft.com/office/officeart/2005/8/layout/vList5"/>
    <dgm:cxn modelId="{F87C5731-047F-4817-A964-CB531E803B81}" type="presParOf" srcId="{E97F9287-CCA9-4F56-AAA1-9F89FB26C236}" destId="{EE7D9B5F-E84D-40B7-BECB-FC14779F7A43}" srcOrd="0" destOrd="0" presId="urn:microsoft.com/office/officeart/2005/8/layout/vList5"/>
    <dgm:cxn modelId="{98583023-61CE-470F-B67C-238DB3D11009}" type="presParOf" srcId="{EE7D9B5F-E84D-40B7-BECB-FC14779F7A43}" destId="{B8B74180-33B0-4E3B-97FA-8A1CE0DBC0D4}" srcOrd="0" destOrd="0" presId="urn:microsoft.com/office/officeart/2005/8/layout/vList5"/>
    <dgm:cxn modelId="{B38EADC5-C38D-4D41-8010-2964DCE7F8B1}" type="presParOf" srcId="{EE7D9B5F-E84D-40B7-BECB-FC14779F7A43}" destId="{FFDA1967-497B-4D47-BAF1-A692092C2244}" srcOrd="1" destOrd="0" presId="urn:microsoft.com/office/officeart/2005/8/layout/vList5"/>
    <dgm:cxn modelId="{3641C9F4-9882-4396-A94C-0B84A607E235}" type="presParOf" srcId="{E97F9287-CCA9-4F56-AAA1-9F89FB26C236}" destId="{B7913388-DCA8-4DCC-BD16-B2509FF2AC3A}" srcOrd="1" destOrd="0" presId="urn:microsoft.com/office/officeart/2005/8/layout/vList5"/>
    <dgm:cxn modelId="{4304FDC4-9335-4342-BD39-543302840776}" type="presParOf" srcId="{E97F9287-CCA9-4F56-AAA1-9F89FB26C236}" destId="{656FC3A6-1EA7-480B-8F0B-CECFA6F5DAC9}" srcOrd="2" destOrd="0" presId="urn:microsoft.com/office/officeart/2005/8/layout/vList5"/>
    <dgm:cxn modelId="{31529EFF-26EF-46BE-9DFB-7BF6FA403578}" type="presParOf" srcId="{656FC3A6-1EA7-480B-8F0B-CECFA6F5DAC9}" destId="{6DDE5DE6-E9C0-4132-9ABB-770CB57A9433}" srcOrd="0" destOrd="0" presId="urn:microsoft.com/office/officeart/2005/8/layout/vList5"/>
    <dgm:cxn modelId="{756C5CCF-749E-4DD9-AACF-9977DE3ACB4D}" type="presParOf" srcId="{656FC3A6-1EA7-480B-8F0B-CECFA6F5DAC9}" destId="{960BB126-3180-43AF-B6C9-2DBC2345DE42}" srcOrd="1" destOrd="0" presId="urn:microsoft.com/office/officeart/2005/8/layout/vList5"/>
    <dgm:cxn modelId="{8DB04C07-3FEF-4B89-BD56-3532627C5501}" type="presParOf" srcId="{E97F9287-CCA9-4F56-AAA1-9F89FB26C236}" destId="{C4E48A13-9F7E-478D-A44E-87E8BB4DAB2D}" srcOrd="3" destOrd="0" presId="urn:microsoft.com/office/officeart/2005/8/layout/vList5"/>
    <dgm:cxn modelId="{84E5E354-9353-4B49-A1B1-00864BC6FD59}" type="presParOf" srcId="{E97F9287-CCA9-4F56-AAA1-9F89FB26C236}" destId="{B0356701-B24B-4232-A9A2-9428F0E6BC4F}" srcOrd="4" destOrd="0" presId="urn:microsoft.com/office/officeart/2005/8/layout/vList5"/>
    <dgm:cxn modelId="{C4B480D6-BEC0-4537-8C6E-DEA11F5FF984}" type="presParOf" srcId="{B0356701-B24B-4232-A9A2-9428F0E6BC4F}" destId="{3A11558D-216D-42C3-BFE8-0807081EE0BF}" srcOrd="0" destOrd="0" presId="urn:microsoft.com/office/officeart/2005/8/layout/vList5"/>
    <dgm:cxn modelId="{66EB2430-3D7B-4E36-9D21-F94B6851A654}" type="presParOf" srcId="{B0356701-B24B-4232-A9A2-9428F0E6BC4F}" destId="{415ACB05-AC1E-44AC-B06A-BE5EDA5D79A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AFAAA2A-864E-457F-8730-DD1927ED8129}" type="datetimeFigureOut">
              <a:rPr lang="en-US"/>
              <a:pPr>
                <a:defRPr/>
              </a:pPr>
              <a:t>9/25/2014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EF8D8E8-CD03-4C2D-90B1-25ADECCC74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84010B-CB00-4B61-942C-599F12DCA8B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2FA23E-65C9-466B-8B46-3C015C6300C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CBAD66D-6EE1-4847-9E80-90008F91DA2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CFBDA-8B70-4FC4-BACB-2D876CF14B5F}" type="datetime1">
              <a:rPr lang="en-US"/>
              <a:pPr>
                <a:defRPr/>
              </a:pPr>
              <a:t>9/25/2014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Proiect cofinanţat din Fondul Social European prin Programul Operaţional Sectorial Dezvoltarea Resurselor Umane 2007 –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DCD2B-FA12-4F84-8232-EA1F0CF912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FFAEB-42AF-49FF-9383-62D053AF8C1F}" type="datetime1">
              <a:rPr lang="en-US"/>
              <a:pPr>
                <a:defRPr/>
              </a:pPr>
              <a:t>9/25/2014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Proiect cofinanţat din Fondul Social European prin Programul Operaţional Sectorial Dezvoltarea Resurselor Umane 2007 –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F98A3-478C-4D7E-AA0A-00E4DD740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73725-1E7A-4EC5-BC34-E45CFC420D23}" type="datetime1">
              <a:rPr lang="en-US"/>
              <a:pPr>
                <a:defRPr/>
              </a:pPr>
              <a:t>9/25/2014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Proiect cofinanţat din Fondul Social European prin Programul Operaţional Sectorial Dezvoltarea Resurselor Umane 2007 –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019EAE-F34A-499F-9B6A-95323D050B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01C38-CA98-4477-82F6-08F10E6E429D}" type="datetime1">
              <a:rPr lang="en-US"/>
              <a:pPr>
                <a:defRPr/>
              </a:pPr>
              <a:t>9/25/2014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Proiect cofinanţat din Fondul Social European prin Programul Operaţional Sectorial Dezvoltarea Resurselor Umane 2007 –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97F10-098F-4DC3-925B-9799C6B548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7FC5E-AE63-44C6-A424-1B35F9E49785}" type="datetime1">
              <a:rPr lang="en-US"/>
              <a:pPr>
                <a:defRPr/>
              </a:pPr>
              <a:t>9/25/2014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Proiect cofinanţat din Fondul Social European prin Programul Operaţional Sectorial Dezvoltarea Resurselor Umane 2007 –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523C2-5815-44BC-9FD5-96E27CF25E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1CD6C-EA9D-4871-BF11-E8A6EF13F76C}" type="datetime1">
              <a:rPr lang="en-US"/>
              <a:pPr>
                <a:defRPr/>
              </a:pPr>
              <a:t>9/25/2014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Proiect cofinanţat din Fondul Social European prin Programul Operaţional Sectorial Dezvoltarea Resurselor Umane 2007 – 2013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630D0-2EA3-4174-9F54-7FED72BDA4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C68C5-A94A-4A90-839F-2C189B443677}" type="datetime1">
              <a:rPr lang="en-US"/>
              <a:pPr>
                <a:defRPr/>
              </a:pPr>
              <a:t>9/25/2014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Proiect cofinanţat din Fondul Social European prin Programul Operaţional Sectorial Dezvoltarea Resurselor Umane 2007 – 2013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6D909-D640-46B0-B27A-5AF809F2E1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24D34-C870-4DC5-9587-6960AA21DC73}" type="datetime1">
              <a:rPr lang="en-US"/>
              <a:pPr>
                <a:defRPr/>
              </a:pPr>
              <a:t>9/25/2014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Proiect cofinanţat din Fondul Social European prin Programul Operaţional Sectorial Dezvoltarea Resurselor Umane 2007 – 2013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B0421-8A97-47E9-923F-5E7ADBC01A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31FBE-923E-405C-BF8C-6BB43C42BE49}" type="datetime1">
              <a:rPr lang="en-US"/>
              <a:pPr>
                <a:defRPr/>
              </a:pPr>
              <a:t>9/25/2014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Proiect cofinanţat din Fondul Social European prin Programul Operaţional Sectorial Dezvoltarea Resurselor Umane 2007 – 2013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2AA35-3496-4C3A-BFA4-FE873D976E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5A531-22EB-45C9-86C8-1EE15D6F08D4}" type="datetime1">
              <a:rPr lang="en-US"/>
              <a:pPr>
                <a:defRPr/>
              </a:pPr>
              <a:t>9/25/2014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Proiect cofinanţat din Fondul Social European prin Programul Operaţional Sectorial Dezvoltarea Resurselor Umane 2007 – 2013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59847-E360-4636-8EFD-E919E617F4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F15CB-6BDA-4D36-8A17-8B0E90285723}" type="datetime1">
              <a:rPr lang="en-US"/>
              <a:pPr>
                <a:defRPr/>
              </a:pPr>
              <a:t>9/25/2014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Proiect cofinanţat din Fondul Social European prin Programul Operaţional Sectorial Dezvoltarea Resurselor Umane 2007 – 2013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D3464-05F1-46C5-B15C-AC25DF831C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19000"/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47428E5-CFD3-4694-865B-F32DA3F837BE}" type="datetime1">
              <a:rPr lang="en-US"/>
              <a:pPr>
                <a:defRPr/>
              </a:pPr>
              <a:t>9/25/2014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Proiect cofinanţat din Fondul Social European prin Programul Operaţional Sectorial Dezvoltarea Resurselor Umane 2007 –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71E4675-741B-4B91-97CB-CBC00FB1FF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>
    <p:wipe/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04800" y="6416675"/>
            <a:ext cx="8534400" cy="365125"/>
          </a:xfrm>
        </p:spPr>
        <p:txBody>
          <a:bodyPr/>
          <a:lstStyle/>
          <a:p>
            <a:pPr>
              <a:defRPr/>
            </a:pPr>
            <a:r>
              <a:rPr lang="ro-RO" dirty="0"/>
              <a:t>Proiect cofinanţat din Fondul Social European prin Programul Operaţional Sectorial Dezvoltarea Resurselor Umane 2007-2013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5638800"/>
            <a:ext cx="3429000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o-RO" sz="2800" b="1" dirty="0">
                <a:ln/>
                <a:solidFill>
                  <a:srgbClr val="FFFF00"/>
                </a:solidFill>
                <a:latin typeface="+mn-lt"/>
              </a:rPr>
              <a:t>25 septembrie 2014</a:t>
            </a:r>
            <a:endParaRPr lang="en-US" sz="2800" b="1" dirty="0">
              <a:ln/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6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Diagonal Corner Rectangle 4"/>
          <p:cNvSpPr/>
          <p:nvPr/>
        </p:nvSpPr>
        <p:spPr>
          <a:xfrm>
            <a:off x="381000" y="2819400"/>
            <a:ext cx="8305800" cy="3098721"/>
          </a:xfrm>
          <a:prstGeom prst="round2DiagRect">
            <a:avLst/>
          </a:prstGeom>
          <a:solidFill>
            <a:schemeClr val="bg1"/>
          </a:solidFill>
          <a:ln w="88900" cmpd="dbl"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o-RO" sz="4400" b="1" dirty="0">
                <a:solidFill>
                  <a:srgbClr val="33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Elaborarea de indicatori de evaluare a calităţii şi compatibilizare</a:t>
            </a:r>
            <a:r>
              <a:rPr lang="en-US" sz="4400" b="1" dirty="0">
                <a:solidFill>
                  <a:srgbClr val="33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a</a:t>
            </a:r>
            <a:r>
              <a:rPr lang="ro-RO" sz="4400" b="1" dirty="0">
                <a:solidFill>
                  <a:srgbClr val="33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 lor la nivel de sistem</a:t>
            </a:r>
            <a:endParaRPr lang="en-US" sz="4400" dirty="0">
              <a:solidFill>
                <a:srgbClr val="33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62200" y="1219200"/>
            <a:ext cx="6553200" cy="1021556"/>
          </a:xfrm>
          <a:prstGeom prst="round2DiagRect">
            <a:avLst/>
          </a:prstGeom>
          <a:solidFill>
            <a:srgbClr val="336600"/>
          </a:solidFill>
          <a:ln w="63500">
            <a:solidFill>
              <a:srgbClr val="33660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o-RO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Pachetul de lucru III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04800" y="6416675"/>
            <a:ext cx="85344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o-RO" smtClean="0">
                <a:solidFill>
                  <a:srgbClr val="FFFF00"/>
                </a:solidFill>
              </a:rPr>
              <a:t>Proiect cofinanţat din Fondul Social European prin Programul Operaţional Sectorial Dezvoltarea Resurselor Umane 2007-2013</a:t>
            </a:r>
            <a:endParaRPr lang="en-US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6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Diagonal Corner Rectangle 4"/>
          <p:cNvSpPr/>
          <p:nvPr/>
        </p:nvSpPr>
        <p:spPr>
          <a:xfrm>
            <a:off x="381000" y="2716768"/>
            <a:ext cx="8305800" cy="3166824"/>
          </a:xfrm>
          <a:prstGeom prst="round2DiagRect">
            <a:avLst/>
          </a:prstGeom>
          <a:solidFill>
            <a:schemeClr val="bg1"/>
          </a:solidFill>
          <a:ln w="88900" cmpd="dbl"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o-RO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Elaborarea/revizuirea şi pilotarea indicatorilor primari, secundari şi terţiari de asigurare a calităţii şi compatibilizarea instituţională a acestora.</a:t>
            </a:r>
            <a:endParaRPr lang="en-US" sz="3600" dirty="0">
              <a:solidFill>
                <a:srgbClr val="33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600" y="1219200"/>
            <a:ext cx="2971800" cy="1021556"/>
          </a:xfrm>
          <a:prstGeom prst="round2DiagRect">
            <a:avLst/>
          </a:prstGeom>
          <a:solidFill>
            <a:srgbClr val="336600"/>
          </a:solidFill>
          <a:ln w="63500">
            <a:solidFill>
              <a:srgbClr val="33660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o-RO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Scop: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04800" y="6416675"/>
            <a:ext cx="85344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o-RO" smtClean="0">
                <a:solidFill>
                  <a:srgbClr val="FFFF00"/>
                </a:solidFill>
              </a:rPr>
              <a:t>Proiect cofinanţat din Fondul Social European prin Programul Operaţional Sectorial Dezvoltarea Resurselor Umane 2007-2013</a:t>
            </a:r>
            <a:endParaRPr lang="en-US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6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362200" y="1219200"/>
            <a:ext cx="6553200" cy="1021556"/>
          </a:xfrm>
          <a:prstGeom prst="round2DiagRect">
            <a:avLst/>
          </a:prstGeom>
          <a:solidFill>
            <a:srgbClr val="336600"/>
          </a:solidFill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o-RO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Tipuri de indicatori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graphicFrame>
        <p:nvGraphicFramePr>
          <p:cNvPr id="17" name="Diagram 16"/>
          <p:cNvGraphicFramePr/>
          <p:nvPr/>
        </p:nvGraphicFramePr>
        <p:xfrm>
          <a:off x="228600" y="2514600"/>
          <a:ext cx="86868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Footer Placeholder 1"/>
          <p:cNvSpPr txBox="1">
            <a:spLocks noGrp="1"/>
          </p:cNvSpPr>
          <p:nvPr/>
        </p:nvSpPr>
        <p:spPr>
          <a:xfrm>
            <a:off x="304800" y="6416675"/>
            <a:ext cx="85344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/>
            <a:r>
              <a:rPr lang="ro-RO" sz="1200">
                <a:solidFill>
                  <a:srgbClr val="FFFF00"/>
                </a:solidFill>
                <a:latin typeface="Calibri" pitchFamily="34" charset="0"/>
              </a:rPr>
              <a:t>Proiect cofinanţat din Fondul Social European prin Programul Operaţional Sectorial Dezvoltarea Resurselor Umane 2007-2013</a:t>
            </a:r>
            <a:endParaRPr lang="en-US" sz="1200">
              <a:solidFill>
                <a:srgbClr val="FFFF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000" b="6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200400" y="1219200"/>
            <a:ext cx="5715000" cy="1021556"/>
          </a:xfrm>
          <a:prstGeom prst="round2DiagRect">
            <a:avLst/>
          </a:prstGeom>
          <a:solidFill>
            <a:srgbClr val="336600"/>
          </a:solidFill>
          <a:ln w="63500">
            <a:solidFill>
              <a:srgbClr val="33660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o-RO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Etape/Activităţi: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990600" y="2590800"/>
            <a:ext cx="8077200" cy="3886200"/>
          </a:xfrm>
        </p:spPr>
        <p:txBody>
          <a:bodyPr>
            <a:noAutofit/>
          </a:bodyPr>
          <a:lstStyle/>
          <a:p>
            <a:pPr marL="514350" indent="-514350" eaLnBrk="1" hangingPunct="1">
              <a:buFont typeface="Arial" charset="0"/>
              <a:buAutoNum type="arabicPeriod"/>
              <a:defRPr/>
            </a:pPr>
            <a:r>
              <a:rPr lang="ro-RO" sz="260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Realizarea metodologiei de elaborare/revizuire a indicatorilor; </a:t>
            </a:r>
          </a:p>
          <a:p>
            <a:pPr marL="514350" indent="-514350" eaLnBrk="1" hangingPunct="1">
              <a:buFont typeface="Arial" charset="0"/>
              <a:buAutoNum type="arabicPeriod"/>
              <a:defRPr/>
            </a:pPr>
            <a:r>
              <a:rPr lang="ro-RO" sz="260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Constituirea comisiilor de elaborare/revizuire a indicatorilor;</a:t>
            </a:r>
          </a:p>
          <a:p>
            <a:pPr marL="514350" indent="-514350" eaLnBrk="1" hangingPunct="1">
              <a:buFont typeface="Arial" charset="0"/>
              <a:buAutoNum type="arabicPeriod"/>
              <a:defRPr/>
            </a:pPr>
            <a:r>
              <a:rPr lang="ro-RO" sz="260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Elaborarea/revizuirea indicatorilor; </a:t>
            </a:r>
          </a:p>
          <a:p>
            <a:pPr marL="514350" indent="-514350" eaLnBrk="1" hangingPunct="1">
              <a:buFont typeface="Arial" charset="0"/>
              <a:buAutoNum type="arabicPeriod"/>
              <a:defRPr/>
            </a:pPr>
            <a:r>
              <a:rPr lang="ro-RO" sz="260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Simularea aplicării indicatorilor elaborați/revizuiți; </a:t>
            </a:r>
          </a:p>
          <a:p>
            <a:pPr marL="514350" indent="-514350" eaLnBrk="1" hangingPunct="1">
              <a:buFont typeface="Arial" charset="0"/>
              <a:buAutoNum type="arabicPeriod"/>
              <a:defRPr/>
            </a:pPr>
            <a:r>
              <a:rPr lang="ro-RO" sz="260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Analiza spațiilor de variație şi validarea indicatorilor.</a:t>
            </a:r>
          </a:p>
          <a:p>
            <a:pPr lvl="1" eaLnBrk="1" hangingPunct="1">
              <a:defRPr/>
            </a:pPr>
            <a:endParaRPr lang="en-US" sz="2600" b="1" smtClean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sp>
        <p:nvSpPr>
          <p:cNvPr id="14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04800" y="6416675"/>
            <a:ext cx="85344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o-RO">
                <a:solidFill>
                  <a:srgbClr val="FFFF00"/>
                </a:solidFill>
              </a:rPr>
              <a:t>Proiect cofinanţat din Fondul Social European prin Programul Operaţional Sectorial Dezvoltarea Resurselor Umane 2007-2013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15" name="Left Brace 14"/>
          <p:cNvSpPr/>
          <p:nvPr/>
        </p:nvSpPr>
        <p:spPr>
          <a:xfrm>
            <a:off x="685800" y="2667000"/>
            <a:ext cx="304800" cy="3581400"/>
          </a:xfrm>
          <a:prstGeom prst="leftBrace">
            <a:avLst/>
          </a:prstGeom>
          <a:ln>
            <a:solidFill>
              <a:srgbClr val="3366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09538" y="4154488"/>
            <a:ext cx="685800" cy="641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o-RO" sz="36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1.</a:t>
            </a:r>
            <a:endParaRPr lang="en-US" sz="36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000" b="6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990600" y="2514600"/>
            <a:ext cx="7848600" cy="3810000"/>
          </a:xfrm>
        </p:spPr>
        <p:txBody>
          <a:bodyPr>
            <a:noAutofit/>
          </a:bodyPr>
          <a:lstStyle/>
          <a:p>
            <a:pPr marL="514350" indent="-514350" eaLnBrk="1" hangingPunct="1">
              <a:buFont typeface="Arial" charset="0"/>
              <a:buAutoNum type="arabicPeriod"/>
              <a:defRPr/>
            </a:pPr>
            <a:endParaRPr lang="ro-RO" sz="2800" smtClean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  <a:p>
            <a:pPr marL="514350" indent="-514350" eaLnBrk="1" hangingPunct="1">
              <a:buFont typeface="Arial" charset="0"/>
              <a:buAutoNum type="arabicPeriod"/>
              <a:defRPr/>
            </a:pPr>
            <a:r>
              <a:rPr lang="ro-RO" sz="280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Organizarea a două ateliere de schimb de experienţă şi cunoaştere pentru a analiza convergența celor trei tipuri de indicatori; </a:t>
            </a:r>
          </a:p>
          <a:p>
            <a:pPr marL="514350" indent="-514350" eaLnBrk="1" hangingPunct="1">
              <a:buFont typeface="Arial" charset="0"/>
              <a:buAutoNum type="arabicPeriod"/>
              <a:defRPr/>
            </a:pPr>
            <a:r>
              <a:rPr lang="ro-RO" sz="280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Elaborarea unei strategii privind asigurarea calităţii interne în învăţământul superior românesc.</a:t>
            </a:r>
          </a:p>
          <a:p>
            <a:pPr lvl="1" eaLnBrk="1" hangingPunct="1">
              <a:defRPr/>
            </a:pPr>
            <a:endParaRPr lang="en-US" b="1" smtClean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sp>
        <p:nvSpPr>
          <p:cNvPr id="14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04800" y="6416675"/>
            <a:ext cx="85344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o-RO">
                <a:solidFill>
                  <a:srgbClr val="FFFF00"/>
                </a:solidFill>
              </a:rPr>
              <a:t>Proiect cofinanţat din Fondul Social European prin Programul Operaţional Sectorial Dezvoltarea Resurselor Umane 2007-2013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15" name="Left Brace 14"/>
          <p:cNvSpPr/>
          <p:nvPr/>
        </p:nvSpPr>
        <p:spPr>
          <a:xfrm>
            <a:off x="685800" y="2819400"/>
            <a:ext cx="457200" cy="3048000"/>
          </a:xfrm>
          <a:prstGeom prst="leftBrace">
            <a:avLst/>
          </a:prstGeom>
          <a:ln>
            <a:solidFill>
              <a:srgbClr val="3366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09538" y="4029075"/>
            <a:ext cx="685800" cy="641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o-RO" sz="36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2.</a:t>
            </a:r>
            <a:endParaRPr lang="en-US" sz="36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00400" y="1219200"/>
            <a:ext cx="5715000" cy="1021556"/>
          </a:xfrm>
          <a:prstGeom prst="round2DiagRect">
            <a:avLst/>
          </a:prstGeom>
          <a:solidFill>
            <a:srgbClr val="336600"/>
          </a:solidFill>
          <a:ln w="63500">
            <a:solidFill>
              <a:srgbClr val="33660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o-RO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Etape/Activităţi: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000" b="6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04800" y="6416675"/>
            <a:ext cx="85344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o-RO" smtClean="0">
                <a:solidFill>
                  <a:srgbClr val="FFFF00"/>
                </a:solidFill>
              </a:rPr>
              <a:t>Proiect cofinanţat din Fondul Social European prin Programul Operaţional Sectorial Dezvoltarea Resurselor Umane 2007-2013</a:t>
            </a:r>
            <a:endParaRPr lang="en-US" smtClean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2732961"/>
            <a:ext cx="7924800" cy="3439239"/>
          </a:xfrm>
          <a:prstGeom prst="round2DiagRect">
            <a:avLst/>
          </a:prstGeom>
          <a:solidFill>
            <a:schemeClr val="bg1"/>
          </a:solidFill>
          <a:ln w="88900">
            <a:solidFill>
              <a:srgbClr val="33660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o-RO" sz="2800" dirty="0">
              <a:solidFill>
                <a:srgbClr val="33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o-RO" sz="2800" dirty="0">
                <a:solidFill>
                  <a:srgbClr val="33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Nădăjduim în sprijinul şi aportul competent al tuturor colegilor ce vor fi selectaţi ca experţi pe termen scurt în cadrul proiectului pentru atingerea scopului Pachetului de lucru III şi a obiectivului general al proiectului QUALITAS.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o-RO" sz="2800" dirty="0">
              <a:solidFill>
                <a:srgbClr val="33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04800" y="6416675"/>
            <a:ext cx="85344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o-RO" smtClean="0">
                <a:solidFill>
                  <a:srgbClr val="FFFF00"/>
                </a:solidFill>
              </a:rPr>
              <a:t>Proiect cofinanţat din Fondul Social European prin Programul Operaţional Sectorial Dezvoltarea Resurselor Umane 2007-2013</a:t>
            </a:r>
            <a:endParaRPr lang="en-US" smtClean="0">
              <a:solidFill>
                <a:srgbClr val="FFFF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95800" y="1447800"/>
            <a:ext cx="4291816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o-RO" sz="54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Vă mulţumim!</a:t>
            </a:r>
            <a:endParaRPr lang="en-US" sz="5400" b="1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</TotalTime>
  <Words>249</Words>
  <Application>Microsoft Office PowerPoint</Application>
  <PresentationFormat>On-screen Show (4:3)</PresentationFormat>
  <Paragraphs>30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Trebuchet MS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audit_2</cp:lastModifiedBy>
  <cp:revision>56</cp:revision>
  <dcterms:created xsi:type="dcterms:W3CDTF">2014-09-05T15:20:05Z</dcterms:created>
  <dcterms:modified xsi:type="dcterms:W3CDTF">2014-09-25T06:55:31Z</dcterms:modified>
</cp:coreProperties>
</file>