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5" r:id="rId3"/>
    <p:sldId id="267" r:id="rId4"/>
    <p:sldId id="268" r:id="rId5"/>
    <p:sldId id="269" r:id="rId6"/>
    <p:sldId id="270" r:id="rId7"/>
    <p:sldId id="286" r:id="rId8"/>
    <p:sldId id="287" r:id="rId9"/>
    <p:sldId id="284" r:id="rId10"/>
    <p:sldId id="271" r:id="rId11"/>
    <p:sldId id="272" r:id="rId12"/>
    <p:sldId id="283" r:id="rId13"/>
    <p:sldId id="274" r:id="rId14"/>
    <p:sldId id="275" r:id="rId15"/>
    <p:sldId id="276" r:id="rId16"/>
    <p:sldId id="277" r:id="rId17"/>
    <p:sldId id="25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b="1" kern="1200">
        <a:solidFill>
          <a:srgbClr val="006600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b="1" kern="1200">
        <a:solidFill>
          <a:srgbClr val="006600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b="1" kern="1200">
        <a:solidFill>
          <a:srgbClr val="006600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b="1" kern="1200">
        <a:solidFill>
          <a:srgbClr val="006600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b="1" kern="1200">
        <a:solidFill>
          <a:srgbClr val="006600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rgbClr val="006600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rgbClr val="006600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rgbClr val="006600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rgbClr val="006600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6C181"/>
    <a:srgbClr val="96C166"/>
    <a:srgbClr val="96CC66"/>
    <a:srgbClr val="00CC66"/>
    <a:srgbClr val="339933"/>
    <a:srgbClr val="006600"/>
    <a:srgbClr val="FFFF00"/>
    <a:srgbClr val="008000"/>
    <a:srgbClr val="336600"/>
    <a:srgbClr val="007E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190" autoAdjust="0"/>
  </p:normalViewPr>
  <p:slideViewPr>
    <p:cSldViewPr>
      <p:cViewPr varScale="1">
        <p:scale>
          <a:sx n="112" d="100"/>
          <a:sy n="112" d="100"/>
        </p:scale>
        <p:origin x="-15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B254B71-EAA0-4657-867C-38D7FCC1B6E4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3C68FCF-CB2B-4B42-96D9-54F335EA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FC14-A5C8-4FE0-B7E2-0B79E01BB08A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cofinanţat din Fondul Social European prin Programul Operaţional Sectorial Dezvoltarea Resurselor Umane 2007 –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0DFEB-8A66-4673-8AAA-A1EB941BD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9217A-A02F-407E-A0E9-90F5DEA9F3E4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cofinanţat din Fondul Social European prin Programul Operaţional Sectorial Dezvoltarea Resurselor Umane 2007 –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EB53-6DB5-4892-9AD9-542315709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66A8-B3CF-46F5-A329-E54C10694756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cofinanţat din Fondul Social European prin Programul Operaţional Sectorial Dezvoltarea Resurselor Umane 2007 –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A3C7-0536-497D-8B9A-FA42EF8B3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2E62-E475-4826-BDF0-AAE14AB4E6FC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cofinanţat din Fondul Social European prin Programul Operaţional Sectorial Dezvoltarea Resurselor Umane 2007 –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FFA21-E6C6-4283-9110-F00B039E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0617-0201-4A78-AE8A-14C5ED2EBEB3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cofinanţat din Fondul Social European prin Programul Operaţional Sectorial Dezvoltarea Resurselor Umane 2007 –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FB006-86B6-4997-A695-6B164F577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69DE-D1A9-4863-969F-B67C5A7A72E8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cofinanţat din Fondul Social European prin Programul Operaţional Sectorial Dezvoltarea Resurselor Umane 2007 –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E279-EBC3-4243-B86B-5A5BB037C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E1B3-FCD1-4F14-B314-0C4F581744AB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cofinanţat din Fondul Social European prin Programul Operaţional Sectorial Dezvoltarea Resurselor Umane 2007 – 2013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68A1-87BD-4D1A-A8A2-D1267F445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31DD-9071-4AAD-B1A7-28DE115DC4B2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cofinanţat din Fondul Social European prin Programul Operaţional Sectorial Dezvoltarea Resurselor Umane 2007 –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5BBA-94F8-4E24-9E12-5FD2BC328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DBE8-989F-4A52-97F4-113D45341CFF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cofinanţat din Fondul Social European prin Programul Operaţional Sectorial Dezvoltarea Resurselor Umane 2007 – 2013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03A91-26A4-4471-A139-665EFFDDD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4A250-B071-42AC-9159-B446773E41EE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cofinanţat din Fondul Social European prin Programul Operaţional Sectorial Dezvoltarea Resurselor Umane 2007 –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9772-A556-4563-9118-2156BB7EA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68D2-AD11-46EB-9DFD-D00E90E02A07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cofinanţat din Fondul Social European prin Programul Operaţional Sectorial Dezvoltarea Resurselor Umane 2007 –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A3A7-1991-41D1-8271-3EA834FCE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8AAA24-DC82-4B2C-8AA8-8C1760D02A42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Proiect cofinanţat din Fondul Social European prin Programul Operaţional Sectorial Dezvoltarea Resurselor Umane 2007 –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B86777-2574-404C-A9E6-F2DCB6FC1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source=images&amp;cd=&amp;cad=rja&amp;uact=8&amp;docid=vXH67i5hYHwIgM&amp;tbnid=WYaEJpKxfCAyMM:&amp;ved=0CAgQjRw&amp;url=http://www.nostalgiciizborului.ro/blog/s-o-s-rom-nii-&amp;ei=Z0wdVNHeJYr9ygP4wIHADQ&amp;psig=AFQjCNFlpLOv6BWgrjgiQAacRWpLrMoX4w&amp;ust=141129264770848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5410200" y="6019800"/>
          <a:ext cx="3541713" cy="533400"/>
        </p:xfrm>
        <a:graphic>
          <a:graphicData uri="http://schemas.openxmlformats.org/presentationml/2006/ole">
            <p:oleObj spid="_x0000_s20489" name="Bitmap Image" r:id="rId4" imgW="7114286" imgH="819048" progId="PBrush">
              <p:embed/>
            </p:oleObj>
          </a:graphicData>
        </a:graphic>
      </p:graphicFrame>
      <p:sp>
        <p:nvSpPr>
          <p:cNvPr id="20491" name="Rectangle 2"/>
          <p:cNvSpPr>
            <a:spLocks noChangeArrowheads="1"/>
          </p:cNvSpPr>
          <p:nvPr/>
        </p:nvSpPr>
        <p:spPr bwMode="auto">
          <a:xfrm>
            <a:off x="4495800" y="1273175"/>
            <a:ext cx="4648200" cy="23082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PL II: </a:t>
            </a:r>
            <a:r>
              <a:rPr lang="it-IT" sz="4800">
                <a:solidFill>
                  <a:schemeClr val="bg1"/>
                </a:solidFill>
              </a:rPr>
              <a:t>Evaluare a </a:t>
            </a:r>
            <a:endParaRPr lang="ro-RO" sz="4800">
              <a:solidFill>
                <a:schemeClr val="bg1"/>
              </a:solidFill>
            </a:endParaRPr>
          </a:p>
          <a:p>
            <a:r>
              <a:rPr lang="it-IT" sz="4800">
                <a:solidFill>
                  <a:schemeClr val="bg1"/>
                </a:solidFill>
              </a:rPr>
              <a:t>calităţii şi </a:t>
            </a:r>
            <a:endParaRPr lang="ro-RO" sz="4800">
              <a:solidFill>
                <a:schemeClr val="bg1"/>
              </a:solidFill>
            </a:endParaRPr>
          </a:p>
          <a:p>
            <a:r>
              <a:rPr lang="it-IT" sz="4800">
                <a:solidFill>
                  <a:schemeClr val="bg1"/>
                </a:solidFill>
              </a:rPr>
              <a:t>acreditare </a:t>
            </a:r>
            <a:endParaRPr lang="en-US" sz="48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7010400" cy="1066800"/>
          </a:xfrm>
        </p:spPr>
        <p:txBody>
          <a:bodyPr/>
          <a:lstStyle/>
          <a:p>
            <a:pPr eaLnBrk="1" hangingPunct="1"/>
            <a:r>
              <a:rPr lang="ro-RO" smtClean="0">
                <a:solidFill>
                  <a:schemeClr val="bg1"/>
                </a:solidFill>
              </a:rPr>
              <a:t>PL II – Rezultate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610600" cy="4495800"/>
          </a:xfrm>
          <a:solidFill>
            <a:srgbClr val="96C181">
              <a:alpha val="80000"/>
            </a:srgbClr>
          </a:solidFill>
          <a:ln>
            <a:noFill/>
          </a:ln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Ø"/>
            </a:pPr>
            <a:r>
              <a:rPr lang="ro-RO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20 rapoarte de autoevaluare ale universităților sprijinite (+ analiza rapoartelor de autoevaluare, verificarea datelor introduse în baza de date ARACIS)</a:t>
            </a:r>
          </a:p>
          <a:p>
            <a:pPr marL="514350" indent="-514350" eaLnBrk="1" hangingPunct="1">
              <a:buFont typeface="Wingdings" pitchFamily="2" charset="2"/>
              <a:buChar char="Ø"/>
            </a:pPr>
            <a:endParaRPr lang="ro-RO" sz="14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Wingdings" pitchFamily="2" charset="2"/>
              <a:buChar char="Ø"/>
            </a:pPr>
            <a:r>
              <a:rPr lang="ro-RO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20 vizite de evaluare externă a universităților sprijinite </a:t>
            </a:r>
          </a:p>
          <a:p>
            <a:pPr marL="514350" indent="-514350" eaLnBrk="1" hangingPunct="1">
              <a:buFont typeface="Wingdings" pitchFamily="2" charset="2"/>
              <a:buChar char="Ø"/>
            </a:pPr>
            <a:endParaRPr lang="ro-RO" sz="14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Wingdings" pitchFamily="2" charset="2"/>
              <a:buChar char="Ø"/>
            </a:pPr>
            <a:r>
              <a:rPr lang="ro-RO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20 rapoarte de evaluare externă realizate, adoptate și transmise către universitățile sprijinite  (acestea cuprind şi evaluările programelor de studii universitare de licenţă selectate)</a:t>
            </a:r>
          </a:p>
          <a:p>
            <a:pPr marL="514350" indent="-514350" eaLnBrk="1" hangingPunct="1">
              <a:buFont typeface="Wingdings" pitchFamily="2" charset="2"/>
              <a:buChar char="Ø"/>
            </a:pPr>
            <a:endParaRPr lang="ro-RO" sz="14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Wingdings" pitchFamily="2" charset="2"/>
              <a:buChar char="Ø"/>
            </a:pPr>
            <a:r>
              <a:rPr lang="ro-RO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1 raport sintetic privind tendințele de evoluție ale calității învățământului superior  și propuneri de </a:t>
            </a:r>
            <a:r>
              <a:rPr lang="vi-VN" sz="1900" b="1" dirty="0" smtClean="0">
                <a:solidFill>
                  <a:srgbClr val="006600"/>
                </a:solidFill>
                <a:cs typeface="Arial" charset="0"/>
              </a:rPr>
              <a:t>de ajustare a politicilor</a:t>
            </a:r>
            <a:r>
              <a:rPr lang="ro-RO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</a:t>
            </a:r>
            <a:r>
              <a:rPr lang="vi-VN" sz="1900" b="1" dirty="0" smtClean="0">
                <a:solidFill>
                  <a:srgbClr val="006600"/>
                </a:solidFill>
                <a:cs typeface="Arial" charset="0"/>
              </a:rPr>
              <a:t> metodologiilor </a:t>
            </a:r>
            <a:r>
              <a:rPr lang="ro-RO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și ghidurilor </a:t>
            </a:r>
            <a:r>
              <a:rPr lang="vi-VN" sz="1900" b="1" dirty="0" smtClean="0">
                <a:solidFill>
                  <a:srgbClr val="006600"/>
                </a:solidFill>
                <a:cs typeface="Arial" charset="0"/>
              </a:rPr>
              <a:t>de evaluare </a:t>
            </a:r>
            <a:r>
              <a:rPr lang="ro-RO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(în </a:t>
            </a:r>
            <a:r>
              <a:rPr lang="ro-RO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Ro</a:t>
            </a:r>
            <a:r>
              <a:rPr lang="ro-RO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și En)</a:t>
            </a:r>
          </a:p>
          <a:p>
            <a:pPr marL="514350" indent="-514350" eaLnBrk="1" hangingPunct="1">
              <a:buFont typeface="Arial" charset="0"/>
              <a:buNone/>
            </a:pPr>
            <a:endParaRPr lang="ro-RO" sz="1100" b="1" dirty="0" smtClean="0">
              <a:solidFill>
                <a:srgbClr val="006600"/>
              </a:solidFill>
            </a:endParaRPr>
          </a:p>
          <a:p>
            <a:pPr marL="914400" lvl="1" indent="-514350" eaLnBrk="1" hangingPunct="1">
              <a:buFont typeface="Arial" charset="0"/>
              <a:buNone/>
            </a:pPr>
            <a:endParaRPr lang="vi-VN" sz="1800" b="1" dirty="0" smtClean="0"/>
          </a:p>
          <a:p>
            <a:pPr marL="914400" lvl="1" indent="-514350" eaLnBrk="1" hangingPunct="1">
              <a:buFont typeface="Arial" charset="0"/>
              <a:buNone/>
            </a:pPr>
            <a:endParaRPr lang="ro-RO" sz="1600" b="1" dirty="0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6356350"/>
            <a:ext cx="457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3300"/>
                </a:solidFill>
              </a:rPr>
              <a:t>Proiect cofinanţat din Fondul Social European prin Programul Operaţional Sectorial Dezvoltarea Resurselor Umane 2007 – 2013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70104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bg1"/>
                </a:solidFill>
              </a:rPr>
              <a:t>PL II – Echipa de implementare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6356350"/>
            <a:ext cx="457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00"/>
                </a:solidFill>
              </a:rPr>
              <a:t>Proiect cofinanţat din Fondul Social European prin Programul Operaţional Sectorial Dezvoltarea Resurselor Umane 2007 – 2013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71600" y="2895600"/>
            <a:ext cx="2209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800" b="0" dirty="0"/>
              <a:t>Coordonator PL II.1</a:t>
            </a:r>
            <a:endParaRPr lang="en-US" sz="1800" b="0" dirty="0"/>
          </a:p>
        </p:txBody>
      </p:sp>
      <p:sp>
        <p:nvSpPr>
          <p:cNvPr id="7" name="Rounded Rectangle 6"/>
          <p:cNvSpPr/>
          <p:nvPr/>
        </p:nvSpPr>
        <p:spPr>
          <a:xfrm>
            <a:off x="1447800" y="4724400"/>
            <a:ext cx="2209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800" b="0" dirty="0"/>
              <a:t>Coordonator PL II.2</a:t>
            </a:r>
            <a:endParaRPr lang="en-US" sz="1800" b="0" dirty="0"/>
          </a:p>
        </p:txBody>
      </p:sp>
      <p:sp>
        <p:nvSpPr>
          <p:cNvPr id="8" name="Rectangle 7"/>
          <p:cNvSpPr/>
          <p:nvPr/>
        </p:nvSpPr>
        <p:spPr>
          <a:xfrm>
            <a:off x="5334000" y="2667000"/>
            <a:ext cx="2590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0" dirty="0">
                <a:solidFill>
                  <a:schemeClr val="tx1"/>
                </a:solidFill>
              </a:rPr>
              <a:t>Asistent 1 PL II.1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3581400"/>
            <a:ext cx="2590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0" dirty="0">
                <a:solidFill>
                  <a:schemeClr val="tx1"/>
                </a:solidFill>
              </a:rPr>
              <a:t>Asistent 2 PL II.1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4419600"/>
            <a:ext cx="2590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0" dirty="0">
                <a:solidFill>
                  <a:schemeClr val="tx1"/>
                </a:solidFill>
              </a:rPr>
              <a:t>Asistent 1 PL II.2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5334000"/>
            <a:ext cx="2590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0" dirty="0">
                <a:solidFill>
                  <a:schemeClr val="tx1"/>
                </a:solidFill>
              </a:rPr>
              <a:t>Asistent 2 PL II.2</a:t>
            </a:r>
            <a:endParaRPr lang="en-US" sz="2000" b="0" dirty="0">
              <a:solidFill>
                <a:schemeClr val="tx1"/>
              </a:solidFill>
            </a:endParaRPr>
          </a:p>
        </p:txBody>
      </p:sp>
      <p:cxnSp>
        <p:nvCxnSpPr>
          <p:cNvPr id="13" name="Elbow Connector 12"/>
          <p:cNvCxnSpPr>
            <a:stCxn id="6" idx="3"/>
            <a:endCxn id="8" idx="1"/>
          </p:cNvCxnSpPr>
          <p:nvPr/>
        </p:nvCxnSpPr>
        <p:spPr>
          <a:xfrm flipV="1">
            <a:off x="3581400" y="3009900"/>
            <a:ext cx="1752600" cy="419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3"/>
            <a:endCxn id="9" idx="1"/>
          </p:cNvCxnSpPr>
          <p:nvPr/>
        </p:nvCxnSpPr>
        <p:spPr>
          <a:xfrm>
            <a:off x="3581400" y="3429000"/>
            <a:ext cx="1752600" cy="495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3"/>
            <a:endCxn id="10" idx="1"/>
          </p:cNvCxnSpPr>
          <p:nvPr/>
        </p:nvCxnSpPr>
        <p:spPr>
          <a:xfrm flipV="1">
            <a:off x="3657600" y="4762500"/>
            <a:ext cx="1676400" cy="495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3"/>
            <a:endCxn id="11" idx="1"/>
          </p:cNvCxnSpPr>
          <p:nvPr/>
        </p:nvCxnSpPr>
        <p:spPr>
          <a:xfrm>
            <a:off x="3657600" y="5257800"/>
            <a:ext cx="1676400" cy="419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70104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bg1"/>
                </a:solidFill>
              </a:rPr>
              <a:t>PL II – Echipa de implementare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6356350"/>
            <a:ext cx="457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00"/>
                </a:solidFill>
              </a:rPr>
              <a:t>Proiect cofinanţat din Fondul Social European prin Programul Operaţional Sectorial Dezvoltarea Resurselor Umane 2007 – 2013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52400" y="2362200"/>
            <a:ext cx="8686800" cy="3967163"/>
          </a:xfrm>
          <a:prstGeom prst="rect">
            <a:avLst/>
          </a:prstGeom>
          <a:solidFill>
            <a:srgbClr val="96C181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o-RO" sz="2800" dirty="0">
                <a:latin typeface="Arial" charset="0"/>
                <a:cs typeface="Arial" charset="0"/>
              </a:rPr>
              <a:t>300 de experți evaluatori români și din străinătate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o-RO" sz="2800" dirty="0">
                <a:latin typeface="Arial" charset="0"/>
                <a:cs typeface="Arial" charset="0"/>
              </a:rPr>
              <a:t>10 - 40 experți / evaluare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o-RO" sz="2800" dirty="0">
                <a:latin typeface="Arial" charset="0"/>
                <a:cs typeface="Arial" charset="0"/>
              </a:rPr>
              <a:t>Categorii:</a:t>
            </a:r>
          </a:p>
          <a:p>
            <a:pPr marL="1314450" lvl="2" indent="-514350"/>
            <a:r>
              <a:rPr lang="ro-RO" sz="2200" b="0" dirty="0">
                <a:solidFill>
                  <a:schemeClr val="tx1"/>
                </a:solidFill>
              </a:rPr>
              <a:t>a. Directori şi coordonatori  ai proceselor de evaluare externă la nivel instituțional</a:t>
            </a:r>
          </a:p>
          <a:p>
            <a:pPr marL="1314450" lvl="2" indent="-514350"/>
            <a:r>
              <a:rPr lang="ro-RO" sz="2200" b="0" dirty="0">
                <a:solidFill>
                  <a:schemeClr val="tx1"/>
                </a:solidFill>
              </a:rPr>
              <a:t>b. Reprezentanți ai comisiei instituționale, reprezentanți ai comisiei consultative şi evaluatori program</a:t>
            </a:r>
          </a:p>
          <a:p>
            <a:pPr marL="1314450" lvl="2" indent="-514350"/>
            <a:r>
              <a:rPr lang="ro-RO" sz="2200" b="0" dirty="0">
                <a:solidFill>
                  <a:schemeClr val="tx1"/>
                </a:solidFill>
              </a:rPr>
              <a:t>c. Evaluatori studenți</a:t>
            </a:r>
          </a:p>
          <a:p>
            <a:pPr marL="1314450" lvl="2" indent="-514350"/>
            <a:r>
              <a:rPr lang="ro-RO" sz="2200" b="0" dirty="0">
                <a:solidFill>
                  <a:schemeClr val="tx1"/>
                </a:solidFill>
              </a:rPr>
              <a:t>d. Evaluatori din străinătate</a:t>
            </a:r>
            <a:endParaRPr lang="ro-RO" sz="2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70104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800" dirty="0" smtClean="0">
                <a:solidFill>
                  <a:schemeClr val="bg1"/>
                </a:solidFill>
              </a:rPr>
              <a:t>PL II – Selectarea universităților sprijinite</a:t>
            </a:r>
            <a:endParaRPr lang="en-US" sz="3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610600" cy="4495800"/>
          </a:xfrm>
          <a:solidFill>
            <a:srgbClr val="96C181">
              <a:alpha val="80000"/>
            </a:srgbClr>
          </a:solidFill>
          <a:ln>
            <a:noFill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o-RO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43 universități eligibile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incluse în </a:t>
            </a:r>
            <a:r>
              <a:rPr lang="vi-VN" sz="2000" b="1" i="1" dirty="0" smtClean="0"/>
              <a:t>Lista extinsă a instituțiilor de învățământ superior acreditate care nu au mai parcurs procedurile de evaluare periodică instituțională în ultimii 5 ani</a:t>
            </a:r>
            <a:endParaRPr lang="ro-RO" sz="2000" b="1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o-RO" sz="1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o-RO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universități selectate</a:t>
            </a:r>
            <a:endParaRPr lang="ro-RO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 err="1" smtClean="0"/>
          </a:p>
          <a:p>
            <a:pPr marL="1314450" lvl="2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sz="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6356350"/>
            <a:ext cx="457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3300"/>
                </a:solidFill>
              </a:rPr>
              <a:t>Proiect cofinanţat din Fondul Social European prin Programul Operaţional Sectorial Dezvoltarea Resurselor Umane 2007 – 2013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70104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800" dirty="0" smtClean="0">
                <a:solidFill>
                  <a:schemeClr val="bg1"/>
                </a:solidFill>
              </a:rPr>
              <a:t>PL II – Selectarea universităților sprijinite</a:t>
            </a:r>
            <a:endParaRPr lang="en-US" sz="3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610600" cy="4495800"/>
          </a:xfrm>
          <a:solidFill>
            <a:srgbClr val="96C181">
              <a:alpha val="80000"/>
            </a:srgbClr>
          </a:solidFill>
          <a:ln>
            <a:noFill/>
          </a:ln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Ø"/>
            </a:pPr>
            <a:r>
              <a:rPr lang="ro-RO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Principii şi reguli de selecție</a:t>
            </a:r>
            <a:endParaRPr lang="ro-RO" sz="20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b="1" i="1" dirty="0" err="1" smtClean="0">
                <a:solidFill>
                  <a:srgbClr val="336600"/>
                </a:solidFill>
              </a:rPr>
              <a:t>Universalitate</a:t>
            </a:r>
            <a:r>
              <a:rPr lang="ro-RO" sz="2400" b="1" i="1" dirty="0" smtClean="0">
                <a:solidFill>
                  <a:srgbClr val="336600"/>
                </a:solidFill>
              </a:rPr>
              <a:t> </a:t>
            </a:r>
            <a:r>
              <a:rPr lang="ro-RO" sz="2400" i="1" dirty="0" smtClean="0"/>
              <a:t>: instituții din regiuni de dezvoltare diferite, cu diverse forme de proprietate, cu diverse tipuri de organizare</a:t>
            </a:r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vi-VN" sz="2400" b="1" i="1" dirty="0" smtClean="0">
                <a:solidFill>
                  <a:srgbClr val="336600"/>
                </a:solidFill>
                <a:latin typeface="Calibri" pitchFamily="34" charset="0"/>
              </a:rPr>
              <a:t>Egalit</a:t>
            </a:r>
            <a:r>
              <a:rPr lang="ro-RO" sz="2400" b="1" i="1" dirty="0" err="1" smtClean="0">
                <a:solidFill>
                  <a:srgbClr val="336600"/>
                </a:solidFill>
              </a:rPr>
              <a:t>ate</a:t>
            </a:r>
            <a:r>
              <a:rPr lang="ro-RO" sz="2400" b="1" i="1" dirty="0" smtClean="0">
                <a:solidFill>
                  <a:srgbClr val="336600"/>
                </a:solidFill>
              </a:rPr>
              <a:t> </a:t>
            </a:r>
            <a:r>
              <a:rPr lang="vi-VN" sz="2400" b="1" i="1" dirty="0" smtClean="0">
                <a:solidFill>
                  <a:srgbClr val="336600"/>
                </a:solidFill>
                <a:latin typeface="Calibri" pitchFamily="34" charset="0"/>
              </a:rPr>
              <a:t>de şanse</a:t>
            </a:r>
            <a:r>
              <a:rPr lang="ro-RO" sz="2400" b="1" i="1" dirty="0" smtClean="0">
                <a:solidFill>
                  <a:srgbClr val="336600"/>
                </a:solidFill>
              </a:rPr>
              <a:t>: </a:t>
            </a:r>
            <a:r>
              <a:rPr lang="ro-RO" sz="2400" i="1" dirty="0" smtClean="0"/>
              <a:t>criteriile de eligibilitate nu au ţinut cont de regiunea de dezvoltare, forma de proprietate sau tipul de organizare</a:t>
            </a:r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ro-RO" sz="2400" b="1" i="1" dirty="0" smtClean="0">
                <a:solidFill>
                  <a:srgbClr val="336600"/>
                </a:solidFill>
              </a:rPr>
              <a:t>R</a:t>
            </a:r>
            <a:r>
              <a:rPr lang="vi-VN" sz="2400" b="1" i="1" dirty="0" smtClean="0">
                <a:solidFill>
                  <a:srgbClr val="336600"/>
                </a:solidFill>
                <a:latin typeface="Calibri" pitchFamily="34" charset="0"/>
              </a:rPr>
              <a:t>espectarea principiilor juridice</a:t>
            </a:r>
            <a:r>
              <a:rPr lang="ro-RO" sz="2400" i="1" dirty="0" smtClean="0">
                <a:solidFill>
                  <a:srgbClr val="000000"/>
                </a:solidFill>
              </a:rPr>
              <a:t>:</a:t>
            </a:r>
            <a:r>
              <a:rPr lang="vi-VN" sz="2400" i="1" dirty="0" smtClean="0">
                <a:solidFill>
                  <a:srgbClr val="000000"/>
                </a:solidFill>
              </a:rPr>
              <a:t> </a:t>
            </a:r>
            <a:r>
              <a:rPr lang="vi-VN" sz="2400" i="1" dirty="0" smtClean="0">
                <a:latin typeface="Calibri" pitchFamily="34" charset="0"/>
              </a:rPr>
              <a:t>ins</a:t>
            </a:r>
            <a:r>
              <a:rPr lang="ro-RO" sz="2400" i="1" dirty="0" smtClean="0"/>
              <a:t>t</a:t>
            </a:r>
            <a:r>
              <a:rPr lang="vi-VN" sz="2400" i="1" dirty="0" smtClean="0">
                <a:latin typeface="Calibri" pitchFamily="34" charset="0"/>
              </a:rPr>
              <a:t>ituţii care respectă legislaţia şi asigură</a:t>
            </a:r>
            <a:r>
              <a:rPr lang="vi-VN" sz="2400" i="1" dirty="0" smtClean="0"/>
              <a:t> </a:t>
            </a:r>
            <a:r>
              <a:rPr lang="ro-RO" sz="2400" i="1" dirty="0" smtClean="0"/>
              <a:t>calitatea</a:t>
            </a:r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ro-RO" sz="2400" b="1" i="1" dirty="0" smtClean="0">
                <a:solidFill>
                  <a:srgbClr val="336600"/>
                </a:solidFill>
              </a:rPr>
              <a:t>E</a:t>
            </a:r>
            <a:r>
              <a:rPr lang="vi-VN" sz="2400" b="1" i="1" dirty="0" smtClean="0">
                <a:solidFill>
                  <a:srgbClr val="336600"/>
                </a:solidFill>
                <a:latin typeface="Calibri" pitchFamily="34" charset="0"/>
              </a:rPr>
              <a:t>vitarea oricarei forme de discriminare directă sau indirectă 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vi-VN" sz="2400" i="1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2400" i="1" dirty="0" smtClean="0"/>
          </a:p>
          <a:p>
            <a:pPr marL="1314450" lvl="2" indent="-514350" eaLnBrk="1" hangingPunct="1"/>
            <a:endParaRPr lang="ro-RO" sz="20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6356350"/>
            <a:ext cx="457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3300"/>
                </a:solidFill>
              </a:rPr>
              <a:t>Proiect cofinanţat din Fondul Social European prin Programul Operaţional Sectorial Dezvoltarea Resurselor Umane 2007 – 2013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70104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800" dirty="0" smtClean="0">
                <a:solidFill>
                  <a:schemeClr val="bg1"/>
                </a:solidFill>
              </a:rPr>
              <a:t>PL II – Selectarea universităților sprijinite</a:t>
            </a:r>
            <a:endParaRPr lang="en-US" sz="3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6356350"/>
            <a:ext cx="457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3300"/>
                </a:solidFill>
              </a:rPr>
              <a:t>Proiect cofinanţat din Fondul Social European prin Programul Operaţional Sectorial Dezvoltarea Resurselor Umane 2007 – 2013</a:t>
            </a:r>
          </a:p>
        </p:txBody>
      </p:sp>
      <p:pic>
        <p:nvPicPr>
          <p:cNvPr id="34820" name="Picture 2" descr="http://www.nostalgiciizborului.ro/resources/harta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2 (No Border) 6"/>
          <p:cNvSpPr/>
          <p:nvPr/>
        </p:nvSpPr>
        <p:spPr>
          <a:xfrm>
            <a:off x="6934200" y="304800"/>
            <a:ext cx="2127250" cy="10668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7852"/>
              <a:gd name="adj6" fmla="val -30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u="sng" dirty="0"/>
              <a:t>N-E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/>
              <a:t>UT </a:t>
            </a:r>
            <a:r>
              <a:rPr lang="en-US" sz="1600" b="0" dirty="0"/>
              <a:t>“</a:t>
            </a:r>
            <a:r>
              <a:rPr lang="ro-RO" sz="1600" b="0" dirty="0"/>
              <a:t>G</a:t>
            </a:r>
            <a:r>
              <a:rPr lang="en-US" sz="1600" b="0" dirty="0"/>
              <a:t>he</a:t>
            </a:r>
            <a:r>
              <a:rPr lang="ro-RO" sz="1600" b="0" dirty="0"/>
              <a:t>.A</a:t>
            </a:r>
            <a:r>
              <a:rPr lang="en-US" sz="1600" b="0" dirty="0"/>
              <a:t> </a:t>
            </a:r>
            <a:r>
              <a:rPr lang="ro-RO" sz="1600" b="0" dirty="0" err="1"/>
              <a:t>sachi</a:t>
            </a:r>
            <a:r>
              <a:rPr lang="en-US" sz="1600" b="0" dirty="0"/>
              <a:t>“ </a:t>
            </a:r>
            <a:r>
              <a:rPr lang="ro-RO" sz="1600" b="0" dirty="0"/>
              <a:t>Iași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/>
              <a:t>U Arte </a:t>
            </a:r>
            <a:r>
              <a:rPr lang="en-US" sz="1600" b="0" dirty="0"/>
              <a:t>“</a:t>
            </a:r>
            <a:r>
              <a:rPr lang="ro-RO" sz="1600" b="0" dirty="0"/>
              <a:t>G. Enescu</a:t>
            </a:r>
            <a:r>
              <a:rPr lang="en-US" sz="1600" b="0" dirty="0"/>
              <a:t>“ </a:t>
            </a:r>
            <a:r>
              <a:rPr lang="ro-RO" sz="1600" b="0" dirty="0"/>
              <a:t>Iași</a:t>
            </a:r>
            <a:endParaRPr lang="en-US" sz="1600" b="0" dirty="0"/>
          </a:p>
        </p:txBody>
      </p:sp>
      <p:sp>
        <p:nvSpPr>
          <p:cNvPr id="8" name="Line Callout 2 (No Border) 7"/>
          <p:cNvSpPr/>
          <p:nvPr/>
        </p:nvSpPr>
        <p:spPr>
          <a:xfrm>
            <a:off x="152400" y="457200"/>
            <a:ext cx="2057400" cy="1066800"/>
          </a:xfrm>
          <a:prstGeom prst="callout2">
            <a:avLst>
              <a:gd name="adj1" fmla="val 39219"/>
              <a:gd name="adj2" fmla="val 101783"/>
              <a:gd name="adj3" fmla="val 39219"/>
              <a:gd name="adj4" fmla="val 114013"/>
              <a:gd name="adj5" fmla="val 83076"/>
              <a:gd name="adj6" fmla="val 144416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u="sng" dirty="0"/>
              <a:t>N-V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/>
              <a:t>UBB Cluj Napoca</a:t>
            </a:r>
          </a:p>
        </p:txBody>
      </p:sp>
      <p:sp>
        <p:nvSpPr>
          <p:cNvPr id="9" name="Line Callout 2 (No Border) 8"/>
          <p:cNvSpPr/>
          <p:nvPr/>
        </p:nvSpPr>
        <p:spPr>
          <a:xfrm>
            <a:off x="3352800" y="152400"/>
            <a:ext cx="2438400" cy="1066800"/>
          </a:xfrm>
          <a:prstGeom prst="callout2">
            <a:avLst>
              <a:gd name="adj1" fmla="val 99347"/>
              <a:gd name="adj2" fmla="val 50705"/>
              <a:gd name="adj3" fmla="val 113420"/>
              <a:gd name="adj4" fmla="val 72680"/>
              <a:gd name="adj5" fmla="val 245549"/>
              <a:gd name="adj6" fmla="val 4994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u="sng" dirty="0"/>
              <a:t>Centru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/>
              <a:t>U </a:t>
            </a:r>
            <a:r>
              <a:rPr lang="en-US" sz="1600" b="0" dirty="0"/>
              <a:t>“</a:t>
            </a:r>
            <a:r>
              <a:rPr lang="ro-RO" sz="1600" b="0" dirty="0"/>
              <a:t>1 Dec 1918</a:t>
            </a:r>
            <a:r>
              <a:rPr lang="en-US" sz="1600" b="0" dirty="0"/>
              <a:t>”</a:t>
            </a:r>
            <a:r>
              <a:rPr lang="ro-RO" sz="1600" b="0" dirty="0"/>
              <a:t> Alba Iulia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/>
              <a:t>U </a:t>
            </a:r>
            <a:r>
              <a:rPr lang="en-US" sz="1600" b="0" dirty="0"/>
              <a:t>“</a:t>
            </a:r>
            <a:r>
              <a:rPr lang="en-US" sz="1600" b="0" dirty="0" err="1"/>
              <a:t>Petru</a:t>
            </a:r>
            <a:r>
              <a:rPr lang="en-US" sz="1600" b="0" dirty="0"/>
              <a:t> </a:t>
            </a:r>
            <a:r>
              <a:rPr lang="en-US" sz="1600" b="0" dirty="0" err="1"/>
              <a:t>Maior</a:t>
            </a:r>
            <a:r>
              <a:rPr lang="en-US" sz="1600" b="0" dirty="0"/>
              <a:t>” </a:t>
            </a:r>
            <a:r>
              <a:rPr lang="en-US" sz="1600" b="0" dirty="0" err="1"/>
              <a:t>Tg</a:t>
            </a:r>
            <a:r>
              <a:rPr lang="en-US" sz="1600" b="0" dirty="0"/>
              <a:t>. </a:t>
            </a:r>
            <a:r>
              <a:rPr lang="en-US" sz="1600" b="0" dirty="0" err="1"/>
              <a:t>Mure</a:t>
            </a:r>
            <a:r>
              <a:rPr lang="ro-RO" sz="1600" b="0" dirty="0"/>
              <a:t>ș</a:t>
            </a:r>
            <a:endParaRPr lang="en-US" sz="1600" b="0" dirty="0"/>
          </a:p>
        </p:txBody>
      </p:sp>
      <p:sp>
        <p:nvSpPr>
          <p:cNvPr id="10" name="Line Callout 2 (No Border) 9"/>
          <p:cNvSpPr/>
          <p:nvPr/>
        </p:nvSpPr>
        <p:spPr>
          <a:xfrm>
            <a:off x="3048000" y="6096000"/>
            <a:ext cx="2057400" cy="762000"/>
          </a:xfrm>
          <a:prstGeom prst="callout2">
            <a:avLst>
              <a:gd name="adj1" fmla="val -6836"/>
              <a:gd name="adj2" fmla="val 51368"/>
              <a:gd name="adj3" fmla="val -22188"/>
              <a:gd name="adj4" fmla="val 50331"/>
              <a:gd name="adj5" fmla="val -112404"/>
              <a:gd name="adj6" fmla="val 1506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u="sng" dirty="0"/>
              <a:t>S-V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/>
              <a:t>U din Craiova</a:t>
            </a:r>
          </a:p>
        </p:txBody>
      </p:sp>
      <p:sp>
        <p:nvSpPr>
          <p:cNvPr id="11" name="Line Callout 2 (No Border) 10"/>
          <p:cNvSpPr/>
          <p:nvPr/>
        </p:nvSpPr>
        <p:spPr>
          <a:xfrm>
            <a:off x="152400" y="4724400"/>
            <a:ext cx="2209800" cy="1828800"/>
          </a:xfrm>
          <a:prstGeom prst="callout2">
            <a:avLst>
              <a:gd name="adj1" fmla="val -2359"/>
              <a:gd name="adj2" fmla="val 49378"/>
              <a:gd name="adj3" fmla="val -15152"/>
              <a:gd name="adj4" fmla="val 49691"/>
              <a:gd name="adj5" fmla="val -60527"/>
              <a:gd name="adj6" fmla="val 7588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u="sng" dirty="0"/>
              <a:t>Vest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/>
              <a:t>U din Petroșani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/>
              <a:t>U </a:t>
            </a:r>
            <a:r>
              <a:rPr lang="en-US" sz="1600" b="0" dirty="0"/>
              <a:t>“E. </a:t>
            </a:r>
            <a:r>
              <a:rPr lang="en-US" sz="1600" b="0" dirty="0" err="1"/>
              <a:t>Murgu</a:t>
            </a:r>
            <a:r>
              <a:rPr lang="en-US" sz="1600" b="0" dirty="0"/>
              <a:t>” din Re</a:t>
            </a:r>
            <a:r>
              <a:rPr lang="ro-RO" sz="1600" b="0" dirty="0"/>
              <a:t>șița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 err="1"/>
              <a:t>UPoli</a:t>
            </a:r>
            <a:r>
              <a:rPr lang="ro-RO" sz="1600" b="0" dirty="0"/>
              <a:t> Timișoara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/>
              <a:t>USAMV Timișoara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/>
              <a:t>U Vest Timișoara</a:t>
            </a:r>
          </a:p>
        </p:txBody>
      </p:sp>
      <p:sp>
        <p:nvSpPr>
          <p:cNvPr id="12" name="Line Callout 2 (No Border) 11"/>
          <p:cNvSpPr/>
          <p:nvPr/>
        </p:nvSpPr>
        <p:spPr>
          <a:xfrm>
            <a:off x="6172200" y="4038600"/>
            <a:ext cx="2971800" cy="2819400"/>
          </a:xfrm>
          <a:prstGeom prst="callout2">
            <a:avLst>
              <a:gd name="adj1" fmla="val 50099"/>
              <a:gd name="adj2" fmla="val -1337"/>
              <a:gd name="adj3" fmla="val 52407"/>
              <a:gd name="adj4" fmla="val -9171"/>
              <a:gd name="adj5" fmla="val 42719"/>
              <a:gd name="adj6" fmla="val -14795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u="sng" dirty="0"/>
              <a:t>București-Ilfov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 err="1"/>
              <a:t>UPoli</a:t>
            </a:r>
            <a:r>
              <a:rPr lang="ro-RO" sz="1600" b="0" dirty="0"/>
              <a:t> București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/>
              <a:t>UTC București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/>
              <a:t>USAMV București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/>
              <a:t>U din București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/>
              <a:t>UMF </a:t>
            </a:r>
            <a:r>
              <a:rPr lang="en-US" sz="1600" b="0" dirty="0"/>
              <a:t>“</a:t>
            </a:r>
            <a:r>
              <a:rPr lang="ro-RO" sz="1600" b="0" dirty="0"/>
              <a:t>C. Davila</a:t>
            </a:r>
            <a:r>
              <a:rPr lang="en-US" sz="1600" b="0" dirty="0"/>
              <a:t>”</a:t>
            </a:r>
            <a:r>
              <a:rPr lang="ro-RO" sz="1600" b="0" dirty="0"/>
              <a:t> București</a:t>
            </a:r>
            <a:endParaRPr lang="en-US" sz="1600" b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/>
              <a:t>UN Arte </a:t>
            </a:r>
            <a:r>
              <a:rPr lang="en-US" sz="1600" b="0" dirty="0" err="1"/>
              <a:t>Bucure</a:t>
            </a:r>
            <a:r>
              <a:rPr lang="ro-RO" sz="1600" b="0" dirty="0"/>
              <a:t>ști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/>
              <a:t>SNSPA București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/>
              <a:t>UC </a:t>
            </a:r>
            <a:r>
              <a:rPr lang="en-US" sz="1600" b="0" dirty="0"/>
              <a:t>“D. </a:t>
            </a:r>
            <a:r>
              <a:rPr lang="en-US" sz="1600" b="0" dirty="0" err="1"/>
              <a:t>Cantemir</a:t>
            </a:r>
            <a:r>
              <a:rPr lang="en-US" sz="1600" b="0" dirty="0"/>
              <a:t>” </a:t>
            </a:r>
            <a:r>
              <a:rPr lang="ro-RO" sz="1600" b="0" dirty="0"/>
              <a:t>București</a:t>
            </a:r>
            <a:endParaRPr lang="en-US" sz="1600" b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/>
              <a:t>U Rom</a:t>
            </a:r>
            <a:r>
              <a:rPr lang="ro-RO" sz="1600" b="0" dirty="0" err="1"/>
              <a:t>âno-Americană</a:t>
            </a:r>
            <a:r>
              <a:rPr lang="ro-RO" sz="1600" b="0" dirty="0"/>
              <a:t> București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70104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800" dirty="0" smtClean="0">
                <a:solidFill>
                  <a:schemeClr val="bg1"/>
                </a:solidFill>
              </a:rPr>
              <a:t>PL II – Evaluarea instituțională</a:t>
            </a:r>
            <a:endParaRPr lang="en-US" sz="3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610600" cy="4495800"/>
          </a:xfrm>
          <a:solidFill>
            <a:srgbClr val="96C181">
              <a:alpha val="80000"/>
            </a:srgbClr>
          </a:solidFill>
          <a:ln>
            <a:noFill/>
          </a:ln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Ø"/>
            </a:pPr>
            <a:r>
              <a:rPr lang="ro-RO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Încheierea protocolului de evaluare</a:t>
            </a:r>
            <a:endParaRPr lang="ro-RO" sz="20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ro-RO" sz="2400" b="1" i="1" dirty="0" smtClean="0">
                <a:solidFill>
                  <a:srgbClr val="336600"/>
                </a:solidFill>
              </a:rPr>
              <a:t>La sediul ARACIS</a:t>
            </a:r>
            <a:r>
              <a:rPr lang="ro-RO" sz="2400" i="1" dirty="0" smtClean="0"/>
              <a:t>:</a:t>
            </a:r>
            <a:r>
              <a:rPr lang="ro-RO" sz="2400" b="1" i="1" dirty="0" smtClean="0"/>
              <a:t> invitați reprezentantul legal al universității și persoana de contact</a:t>
            </a:r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vi-VN" sz="2400" b="1" i="1" dirty="0" smtClean="0">
                <a:solidFill>
                  <a:srgbClr val="336600"/>
                </a:solidFill>
                <a:latin typeface="Calibri" pitchFamily="34" charset="0"/>
              </a:rPr>
              <a:t>stabilirea programelor de studii universitare de licenţă </a:t>
            </a:r>
            <a:r>
              <a:rPr lang="vi-VN" sz="2400" b="1" i="1" dirty="0" smtClean="0">
                <a:latin typeface="Calibri" pitchFamily="34" charset="0"/>
              </a:rPr>
              <a:t>supuse evaluării</a:t>
            </a:r>
            <a:endParaRPr lang="ro-RO" sz="2400" i="1" dirty="0" smtClean="0"/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vi-VN" sz="2400" b="1" i="1" dirty="0" smtClean="0">
                <a:solidFill>
                  <a:srgbClr val="336600"/>
                </a:solidFill>
                <a:latin typeface="Calibri" pitchFamily="34" charset="0"/>
              </a:rPr>
              <a:t>stabilirea </a:t>
            </a:r>
            <a:r>
              <a:rPr lang="ro-RO" sz="2400" b="1" i="1" dirty="0" smtClean="0">
                <a:solidFill>
                  <a:srgbClr val="336600"/>
                </a:solidFill>
              </a:rPr>
              <a:t>datei depunerii </a:t>
            </a:r>
            <a:r>
              <a:rPr lang="ro-RO" sz="2400" b="1" i="1" dirty="0" smtClean="0"/>
              <a:t>la ARACIS a rapoartelor de autoevaluare</a:t>
            </a:r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vi-VN" sz="2400" b="1" i="1" dirty="0" smtClean="0">
                <a:solidFill>
                  <a:srgbClr val="336600"/>
                </a:solidFill>
                <a:latin typeface="Calibri" pitchFamily="34" charset="0"/>
              </a:rPr>
              <a:t>stabilirea </a:t>
            </a:r>
            <a:r>
              <a:rPr lang="ro-RO" sz="2400" b="1" i="1" dirty="0" smtClean="0">
                <a:solidFill>
                  <a:srgbClr val="336600"/>
                </a:solidFill>
              </a:rPr>
              <a:t>perioadei</a:t>
            </a:r>
            <a:r>
              <a:rPr lang="en-US" sz="2400" b="1" i="1" dirty="0" smtClean="0">
                <a:solidFill>
                  <a:srgbClr val="336600"/>
                </a:solidFill>
              </a:rPr>
              <a:t>  </a:t>
            </a:r>
            <a:r>
              <a:rPr lang="ro-RO" sz="2400" b="1" i="1" dirty="0" smtClean="0">
                <a:solidFill>
                  <a:srgbClr val="336600"/>
                </a:solidFill>
              </a:rPr>
              <a:t>vizitei de evaluare </a:t>
            </a:r>
            <a:r>
              <a:rPr lang="ro-RO" sz="2400" b="1" dirty="0" smtClean="0"/>
              <a:t>(</a:t>
            </a:r>
            <a:r>
              <a:rPr lang="ro-RO" sz="2400" b="1" i="1" dirty="0" smtClean="0"/>
              <a:t>poate include și ziua de sâmbătă</a:t>
            </a:r>
            <a:r>
              <a:rPr lang="ro-RO" sz="2400" b="1" dirty="0" smtClean="0"/>
              <a:t>)</a:t>
            </a:r>
            <a:endParaRPr lang="vi-VN" sz="2400" b="1" dirty="0" smtClean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vi-VN" sz="2400" i="1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2400" i="1" dirty="0" smtClean="0"/>
          </a:p>
          <a:p>
            <a:pPr marL="1314450" lvl="2" indent="-514350" eaLnBrk="1" hangingPunct="1"/>
            <a:endParaRPr lang="ro-RO" sz="20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572000" y="6492875"/>
            <a:ext cx="457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3300"/>
                </a:solidFill>
              </a:rPr>
              <a:t>Proiect cofinanţat din Fondul Social European prin Programul Operaţional Sectorial Dezvoltarea Resurselor Umane 2007 – 2013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038600" y="1371600"/>
            <a:ext cx="5334000" cy="1981200"/>
          </a:xfrm>
        </p:spPr>
        <p:txBody>
          <a:bodyPr/>
          <a:lstStyle/>
          <a:p>
            <a:pPr eaLnBrk="1" hangingPunct="1"/>
            <a:r>
              <a:rPr lang="ro-RO" sz="4800" smtClean="0">
                <a:solidFill>
                  <a:schemeClr val="bg1"/>
                </a:solidFill>
                <a:latin typeface="Arial" charset="0"/>
                <a:cs typeface="Arial" charset="0"/>
              </a:rPr>
              <a:t>Vă mulţumim pentru atenţie!</a:t>
            </a:r>
            <a:r>
              <a:rPr lang="ro-RO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en-US" sz="28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0" y="6172200"/>
            <a:ext cx="53340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o-RO" sz="1600" b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Bucureşti, 25 septembrie 2014</a:t>
            </a:r>
            <a:endParaRPr lang="en-US" sz="1600" b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839200" cy="1295400"/>
          </a:xfrm>
          <a:solidFill>
            <a:srgbClr val="96C181">
              <a:alpha val="80000"/>
            </a:srgbClr>
          </a:solidFill>
          <a:ln>
            <a:noFill/>
          </a:ln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E39"/>
                </a:solidFill>
              </a:rPr>
              <a:t>PL II: </a:t>
            </a:r>
            <a:r>
              <a:rPr lang="it-IT" b="1" dirty="0" smtClean="0">
                <a:solidFill>
                  <a:srgbClr val="007E39"/>
                </a:solidFill>
              </a:rPr>
              <a:t>Evaluare a calităţii şi acreditare</a:t>
            </a:r>
            <a:r>
              <a:rPr lang="it-IT" sz="6000" b="1" dirty="0" smtClean="0">
                <a:solidFill>
                  <a:srgbClr val="007E39"/>
                </a:solidFill>
              </a:rPr>
              <a:t> </a:t>
            </a:r>
            <a:r>
              <a:rPr lang="en-US" sz="6000" b="1" dirty="0" smtClean="0">
                <a:solidFill>
                  <a:srgbClr val="007E39"/>
                </a:solidFill>
              </a:rPr>
              <a:t>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839200" cy="4343400"/>
          </a:xfrm>
          <a:solidFill>
            <a:srgbClr val="96C181">
              <a:alpha val="80000"/>
            </a:srgbClr>
          </a:solidFill>
          <a:ln>
            <a:noFill/>
          </a:ln>
        </p:spPr>
        <p:txBody>
          <a:bodyPr/>
          <a:lstStyle/>
          <a:p>
            <a:pPr eaLnBrk="1" hangingPunct="1"/>
            <a:r>
              <a:rPr lang="en-US" sz="4000" b="1" dirty="0" err="1" smtClean="0"/>
              <a:t>Obiective</a:t>
            </a:r>
            <a:endParaRPr lang="en-US" sz="4000" b="1" dirty="0" smtClean="0"/>
          </a:p>
          <a:p>
            <a:pPr eaLnBrk="1" hangingPunct="1"/>
            <a:r>
              <a:rPr lang="en-US" sz="4000" b="1" dirty="0" err="1" smtClean="0"/>
              <a:t>Activit</a:t>
            </a:r>
            <a:r>
              <a:rPr lang="ro-RO" sz="4000" b="1" dirty="0" err="1" smtClean="0"/>
              <a:t>ăți</a:t>
            </a:r>
            <a:endParaRPr lang="ro-RO" dirty="0" smtClean="0"/>
          </a:p>
          <a:p>
            <a:pPr eaLnBrk="1" hangingPunct="1"/>
            <a:r>
              <a:rPr lang="ro-RO" sz="4000" b="1" dirty="0" smtClean="0"/>
              <a:t>Rezultate anticipate</a:t>
            </a:r>
          </a:p>
          <a:p>
            <a:pPr eaLnBrk="1" hangingPunct="1"/>
            <a:r>
              <a:rPr lang="ro-RO" sz="4000" b="1" dirty="0" smtClean="0"/>
              <a:t>Echipa de implementare</a:t>
            </a:r>
          </a:p>
          <a:p>
            <a:pPr eaLnBrk="1" hangingPunct="1"/>
            <a:r>
              <a:rPr lang="ro-RO" sz="4000" b="1" dirty="0" smtClean="0"/>
              <a:t>Stadiul implementă</a:t>
            </a:r>
            <a:r>
              <a:rPr lang="en-US" sz="4000" b="1" dirty="0" err="1" smtClean="0"/>
              <a:t>rii</a:t>
            </a:r>
            <a:r>
              <a:rPr lang="en-US" sz="4000" b="1" dirty="0" smtClean="0"/>
              <a:t> </a:t>
            </a:r>
            <a:r>
              <a:rPr lang="ro-RO" sz="4000" b="1" dirty="0" smtClean="0"/>
              <a:t>ş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activit</a:t>
            </a:r>
            <a:r>
              <a:rPr lang="ro-RO" sz="4000" b="1" dirty="0" err="1" smtClean="0"/>
              <a:t>ăţ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imediat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urm</a:t>
            </a:r>
            <a:r>
              <a:rPr lang="ro-RO" sz="4000" b="1" dirty="0" smtClean="0"/>
              <a:t>ă</a:t>
            </a:r>
            <a:r>
              <a:rPr lang="en-US" sz="4000" b="1" dirty="0" err="1" smtClean="0"/>
              <a:t>toare</a:t>
            </a:r>
            <a:endParaRPr lang="ro-RO" sz="4000" b="1" dirty="0" smtClean="0"/>
          </a:p>
          <a:p>
            <a:pPr eaLnBrk="1" hangingPunct="1"/>
            <a:endParaRPr lang="ro-RO" sz="4000" b="1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7010400" cy="1066800"/>
          </a:xfrm>
        </p:spPr>
        <p:txBody>
          <a:bodyPr/>
          <a:lstStyle/>
          <a:p>
            <a:pPr eaLnBrk="1" hangingPunct="1"/>
            <a:r>
              <a:rPr lang="ro-RO" smtClean="0">
                <a:solidFill>
                  <a:schemeClr val="bg1"/>
                </a:solidFill>
              </a:rPr>
              <a:t>PL II - Obiective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229600" cy="3840163"/>
          </a:xfrm>
          <a:solidFill>
            <a:srgbClr val="96C181">
              <a:alpha val="80000"/>
            </a:srgbClr>
          </a:solidFill>
          <a:ln>
            <a:noFill/>
          </a:ln>
        </p:spPr>
        <p:txBody>
          <a:bodyPr/>
          <a:lstStyle/>
          <a:p>
            <a:pPr eaLnBrk="1" hangingPunct="1"/>
            <a:r>
              <a:rPr lang="ro-RO" dirty="0" smtClean="0">
                <a:solidFill>
                  <a:srgbClr val="006600"/>
                </a:solidFill>
              </a:rPr>
              <a:t>Derivate din obiectivul general al proiectului </a:t>
            </a:r>
            <a:endParaRPr lang="ro-RO" b="1" i="1" dirty="0" smtClean="0">
              <a:solidFill>
                <a:srgbClr val="0066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3000" b="1" dirty="0" smtClean="0"/>
              <a:t>“</a:t>
            </a:r>
            <a:r>
              <a:rPr lang="ro-RO" sz="3000" b="1" dirty="0" smtClean="0"/>
              <a:t>asigurarea calității în sistemul de învățământ superior din România prin dezvoltarea unei culturi organizaționale centrate pe îmbunătățirea continuă a calității în cadrul instituțiilor de învățământ superior</a:t>
            </a:r>
            <a:r>
              <a:rPr lang="en-US" sz="3000" b="1" dirty="0" smtClean="0"/>
              <a:t> …”</a:t>
            </a:r>
            <a:endParaRPr lang="ro-RO" sz="2800" b="1" dirty="0" smtClean="0"/>
          </a:p>
          <a:p>
            <a:pPr eaLnBrk="1" hangingPunct="1">
              <a:buFont typeface="Arial" charset="0"/>
              <a:buNone/>
            </a:pPr>
            <a:r>
              <a:rPr lang="ro-RO" sz="2800" b="1" dirty="0" smtClean="0">
                <a:solidFill>
                  <a:srgbClr val="006600"/>
                </a:solidFill>
                <a:sym typeface="Symbol" pitchFamily="18" charset="2"/>
              </a:rPr>
              <a:t> </a:t>
            </a:r>
            <a:r>
              <a:rPr lang="ro-RO" sz="2800" b="1" dirty="0" smtClean="0">
                <a:solidFill>
                  <a:srgbClr val="006600"/>
                </a:solidFill>
              </a:rPr>
              <a:t>creșterea calității programelor de studii și a relevanței acestora pe piața muncii</a:t>
            </a:r>
            <a:endParaRPr lang="en-US" b="1" dirty="0" smtClean="0">
              <a:solidFill>
                <a:srgbClr val="006600"/>
              </a:solidFill>
            </a:endParaRP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6356350"/>
            <a:ext cx="457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</a:rPr>
              <a:t>Proiect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cofinanţat</a:t>
            </a:r>
            <a:r>
              <a:rPr lang="en-US" b="1" dirty="0">
                <a:solidFill>
                  <a:srgbClr val="FFFF00"/>
                </a:solidFill>
              </a:rPr>
              <a:t> din </a:t>
            </a:r>
            <a:r>
              <a:rPr lang="en-US" b="1" dirty="0" err="1">
                <a:solidFill>
                  <a:srgbClr val="FFFF00"/>
                </a:solidFill>
              </a:rPr>
              <a:t>Fondul</a:t>
            </a:r>
            <a:r>
              <a:rPr lang="en-US" b="1" dirty="0">
                <a:solidFill>
                  <a:srgbClr val="FFFF00"/>
                </a:solidFill>
              </a:rPr>
              <a:t> Social European </a:t>
            </a:r>
            <a:r>
              <a:rPr lang="en-US" b="1" dirty="0" err="1">
                <a:solidFill>
                  <a:srgbClr val="FFFF00"/>
                </a:solidFill>
              </a:rPr>
              <a:t>prin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Programul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Operaţional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Sectorial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Dezvoltarea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Resurselor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Umane</a:t>
            </a:r>
            <a:r>
              <a:rPr lang="en-US" b="1" dirty="0">
                <a:solidFill>
                  <a:srgbClr val="FFFF00"/>
                </a:solidFill>
              </a:rPr>
              <a:t> 2007 – 2013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7010400" cy="1066800"/>
          </a:xfrm>
        </p:spPr>
        <p:txBody>
          <a:bodyPr/>
          <a:lstStyle/>
          <a:p>
            <a:pPr eaLnBrk="1" hangingPunct="1"/>
            <a:r>
              <a:rPr lang="ro-RO" smtClean="0">
                <a:solidFill>
                  <a:schemeClr val="bg1"/>
                </a:solidFill>
              </a:rPr>
              <a:t>PL II – Obiective specifice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229600" cy="3916363"/>
          </a:xfrm>
          <a:solidFill>
            <a:srgbClr val="96C181">
              <a:alpha val="80000"/>
            </a:srgbClr>
          </a:solidFill>
          <a:ln>
            <a:noFill/>
          </a:ln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o-RO" sz="3000" b="1" dirty="0" smtClean="0">
                <a:solidFill>
                  <a:srgbClr val="006600"/>
                </a:solidFill>
              </a:rPr>
              <a:t>Evaluarea internă și externă periodică a universităților și programelor de studii oferite de acestea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ro-RO" sz="1800" b="1" dirty="0" smtClean="0">
              <a:solidFill>
                <a:srgbClr val="006600"/>
              </a:solidFill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o-RO" sz="3000" b="1" dirty="0" smtClean="0">
                <a:solidFill>
                  <a:srgbClr val="006600"/>
                </a:solidFill>
              </a:rPr>
              <a:t>Formularea de propuneri de ajustare continuă a politicilor, a metodologiilor de evaluare și asigurare a calității și a ghidurilor de evaluare</a:t>
            </a:r>
            <a:endParaRPr lang="ro-RO" sz="2800" b="1" dirty="0" smtClean="0">
              <a:solidFill>
                <a:srgbClr val="006600"/>
              </a:solidFill>
            </a:endParaRPr>
          </a:p>
        </p:txBody>
      </p:sp>
      <p:sp>
        <p:nvSpPr>
          <p:cNvPr id="23556" name="Footer Placeholder 3"/>
          <p:cNvSpPr txBox="1">
            <a:spLocks noGrp="1"/>
          </p:cNvSpPr>
          <p:nvPr/>
        </p:nvSpPr>
        <p:spPr bwMode="auto">
          <a:xfrm>
            <a:off x="2895600" y="635635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FFFF00"/>
                </a:solidFill>
              </a:rPr>
              <a:t>Proiect cofinanţat din Fondul Social European prin Programul Operaţional Sectorial Dezvoltarea Resurselor Umane 2007 – 2013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7010400" cy="1066800"/>
          </a:xfrm>
        </p:spPr>
        <p:txBody>
          <a:bodyPr/>
          <a:lstStyle/>
          <a:p>
            <a:pPr eaLnBrk="1" hangingPunct="1"/>
            <a:r>
              <a:rPr lang="ro-RO" smtClean="0">
                <a:solidFill>
                  <a:schemeClr val="bg1"/>
                </a:solidFill>
              </a:rPr>
              <a:t>PL II – Activități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495800"/>
          </a:xfrm>
          <a:solidFill>
            <a:srgbClr val="96C181">
              <a:alpha val="80000"/>
            </a:srgbClr>
          </a:solidFill>
          <a:ln>
            <a:noFill/>
          </a:ln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400" b="1" dirty="0" smtClean="0">
                <a:solidFill>
                  <a:srgbClr val="006600"/>
                </a:solidFill>
              </a:rPr>
              <a:t>II.1. Evaluarea internă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vi-VN" sz="2400" b="1" dirty="0" smtClean="0">
                <a:solidFill>
                  <a:srgbClr val="006600"/>
                </a:solidFill>
              </a:rPr>
              <a:t>şi externă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vi-VN" sz="2400" b="1" dirty="0" smtClean="0">
                <a:solidFill>
                  <a:srgbClr val="006600"/>
                </a:solidFill>
              </a:rPr>
              <a:t>a 20 de universităţi</a:t>
            </a:r>
            <a:endParaRPr lang="ro-RO" sz="2400" b="1" dirty="0" smtClean="0">
              <a:solidFill>
                <a:srgbClr val="0066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sz="1800" b="1" dirty="0" smtClean="0">
              <a:solidFill>
                <a:srgbClr val="006600"/>
              </a:solidFill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1600" b="1" dirty="0" smtClean="0"/>
              <a:t>II.1.1. </a:t>
            </a:r>
            <a:r>
              <a:rPr lang="vi-VN" sz="1600" b="1" dirty="0" smtClean="0">
                <a:latin typeface="Arial (Body)"/>
              </a:rPr>
              <a:t>Selectarea universităților </a:t>
            </a:r>
            <a:r>
              <a:rPr lang="ro-RO" sz="1600" b="1" dirty="0" smtClean="0">
                <a:latin typeface="Arial (Body)"/>
              </a:rPr>
              <a:t>ce vor fi </a:t>
            </a:r>
            <a:r>
              <a:rPr lang="vi-VN" sz="1600" b="1" dirty="0" smtClean="0">
                <a:latin typeface="Arial (Body)"/>
              </a:rPr>
              <a:t>sprijinite</a:t>
            </a:r>
            <a:r>
              <a:rPr lang="ro-RO" sz="1600" b="1" dirty="0" smtClean="0">
                <a:latin typeface="Arial (Body)"/>
              </a:rPr>
              <a:t>,</a:t>
            </a:r>
            <a:r>
              <a:rPr lang="vi-VN" sz="1600" b="1" dirty="0" smtClean="0">
                <a:latin typeface="Arial (Body)"/>
              </a:rPr>
              <a:t> stabilirea calendarului </a:t>
            </a:r>
            <a:r>
              <a:rPr lang="ro-RO" sz="1600" b="1" dirty="0" smtClean="0">
                <a:latin typeface="Arial (Body)"/>
              </a:rPr>
              <a:t>procesului de </a:t>
            </a:r>
            <a:r>
              <a:rPr lang="vi-VN" sz="1600" b="1" dirty="0" smtClean="0">
                <a:latin typeface="Arial (Body)"/>
              </a:rPr>
              <a:t>evalu</a:t>
            </a:r>
            <a:r>
              <a:rPr lang="ro-RO" sz="1600" b="1" dirty="0" smtClean="0">
                <a:latin typeface="Arial (Body)"/>
              </a:rPr>
              <a:t>are</a:t>
            </a:r>
            <a:r>
              <a:rPr lang="vi-VN" sz="1600" b="1" dirty="0" smtClean="0">
                <a:latin typeface="Arial (Body)"/>
              </a:rPr>
              <a:t> și </a:t>
            </a:r>
            <a:r>
              <a:rPr lang="ro-RO" sz="1600" b="1" dirty="0" smtClean="0">
                <a:latin typeface="Arial (Body)"/>
              </a:rPr>
              <a:t>stabilirea detaliilor </a:t>
            </a:r>
            <a:r>
              <a:rPr lang="vi-VN" sz="1600" b="1" dirty="0" smtClean="0">
                <a:latin typeface="Arial (Body)"/>
              </a:rPr>
              <a:t>în vederea realizării rapoartelor de autoevaluare 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sz="1050" b="1" dirty="0" smtClean="0"/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1600" b="1" dirty="0" smtClean="0"/>
              <a:t>II.1.2. Contractarea experților pe termen scurt pentru misiunile de evaluare a calității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sz="1050" b="1" dirty="0" smtClean="0"/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1600" b="1" dirty="0" smtClean="0"/>
              <a:t>II.1.3. Analiza rapoartelor de autoevaluare și verificarea datelor introduse în baza de date a solicitantului</a:t>
            </a:r>
            <a:endParaRPr lang="ro-RO" sz="1600" b="1" dirty="0" smtClean="0"/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sz="1050" b="1" dirty="0" smtClean="0"/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1600" b="1" dirty="0" smtClean="0"/>
              <a:t>II.1.4. Organizarea vizitelor de evaluare externă și realizarea rapoartelor de evaluare 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sz="1050" b="1" dirty="0" smtClean="0"/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1600" b="1" dirty="0" smtClean="0"/>
              <a:t>II.1.5. Analiza rapoartelor de evaluare, adoptarea și transmiterea acestora către universități. 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6356350"/>
            <a:ext cx="457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3300"/>
                </a:solidFill>
              </a:rPr>
              <a:t>Proiect cofinanţat din Fondul Social European prin Programul Operaţional Sectorial Dezvoltarea Resurselor Umane 2007 – 2013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7010400" cy="1066800"/>
          </a:xfrm>
        </p:spPr>
        <p:txBody>
          <a:bodyPr/>
          <a:lstStyle/>
          <a:p>
            <a:pPr eaLnBrk="1" hangingPunct="1"/>
            <a:r>
              <a:rPr lang="ro-RO" smtClean="0">
                <a:solidFill>
                  <a:schemeClr val="bg1"/>
                </a:solidFill>
              </a:rPr>
              <a:t>PL II – Activități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495800"/>
          </a:xfrm>
          <a:solidFill>
            <a:srgbClr val="96C181">
              <a:alpha val="80000"/>
            </a:srgbClr>
          </a:solidFill>
          <a:ln>
            <a:noFill/>
          </a:ln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vi-VN" sz="2000" b="1" dirty="0" smtClean="0">
                <a:solidFill>
                  <a:srgbClr val="006600"/>
                </a:solidFill>
              </a:rPr>
              <a:t>II.2. Evaluarea stării calității sistemului național de învățământ superior și identificarea căilor de îmbunătățire a sistemului de evaluare și asigurare a calității în învățământul superior</a:t>
            </a:r>
            <a:endParaRPr lang="ro-RO" sz="2000" b="1" dirty="0" smtClean="0">
              <a:solidFill>
                <a:srgbClr val="006600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endParaRPr lang="ro-RO" sz="1100" b="1" dirty="0" smtClean="0">
              <a:solidFill>
                <a:srgbClr val="006600"/>
              </a:solidFill>
            </a:endParaRPr>
          </a:p>
          <a:p>
            <a:pPr marL="914400" lvl="1" indent="-514350" eaLnBrk="1" hangingPunct="1">
              <a:buFont typeface="Arial" charset="0"/>
              <a:buNone/>
            </a:pPr>
            <a:r>
              <a:rPr lang="vi-VN" sz="1800" b="1" dirty="0" smtClean="0"/>
              <a:t>II.2.1. Analiza datelor existente în baza de date a solicitantului cu privire la universități care au fost evaluate instituțional anterior</a:t>
            </a:r>
            <a:endParaRPr lang="ro-RO" sz="1800" b="1" dirty="0" smtClean="0"/>
          </a:p>
          <a:p>
            <a:pPr marL="914400" lvl="1" indent="-514350" eaLnBrk="1" hangingPunct="1">
              <a:buFont typeface="Arial" charset="0"/>
              <a:buNone/>
            </a:pPr>
            <a:endParaRPr lang="en-US" sz="1100" b="1" dirty="0" smtClean="0"/>
          </a:p>
          <a:p>
            <a:pPr marL="914400" lvl="1" indent="-514350" eaLnBrk="1" hangingPunct="1">
              <a:buFont typeface="Arial" charset="0"/>
              <a:buNone/>
            </a:pPr>
            <a:endParaRPr lang="vi-VN" sz="1100" b="1" dirty="0" smtClean="0"/>
          </a:p>
          <a:p>
            <a:pPr marL="914400" lvl="1" indent="-514350" eaLnBrk="1" hangingPunct="1">
              <a:buFont typeface="Arial" charset="0"/>
              <a:buNone/>
            </a:pPr>
            <a:r>
              <a:rPr lang="vi-VN" sz="1800" b="1" dirty="0" smtClean="0"/>
              <a:t>II.2.2. Analiza comparativa a tendințelor de evoluție a stării calității învățământului superior românesc pe baza datelor furnizate de universitățile implicate în procesul de evaluare instituțională </a:t>
            </a:r>
            <a:endParaRPr lang="ro-RO" sz="1800" b="1" dirty="0" smtClean="0"/>
          </a:p>
          <a:p>
            <a:pPr marL="914400" lvl="1" indent="-514350" eaLnBrk="1" hangingPunct="1">
              <a:buFont typeface="Arial" charset="0"/>
              <a:buNone/>
            </a:pPr>
            <a:endParaRPr lang="vi-VN" sz="1000" b="1" dirty="0" smtClean="0"/>
          </a:p>
          <a:p>
            <a:pPr marL="914400" lvl="1" indent="-514350" eaLnBrk="1" hangingPunct="1">
              <a:buFont typeface="Arial" charset="0"/>
              <a:buNone/>
            </a:pPr>
            <a:endParaRPr lang="ro-RO" sz="1600" b="1" dirty="0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6356350"/>
            <a:ext cx="457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3300"/>
                </a:solidFill>
              </a:rPr>
              <a:t>Proiect cofinanţat din Fondul Social European prin Programul Operaţional Sectorial Dezvoltarea Resurselor Umane 2007 – 2013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70104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800" dirty="0" smtClean="0">
                <a:solidFill>
                  <a:schemeClr val="bg1"/>
                </a:solidFill>
              </a:rPr>
              <a:t>PL II – Evaluarea instituțională</a:t>
            </a:r>
            <a:endParaRPr lang="en-US" sz="3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2819400" cy="4267200"/>
          </a:xfrm>
          <a:solidFill>
            <a:schemeClr val="bg1"/>
          </a:solidFill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ro-RO" sz="28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Completarea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o-RO" sz="28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bazei de date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o-RO" sz="28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ACADEMIS</a:t>
            </a:r>
            <a:endParaRPr lang="vi-VN" sz="2400" i="1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2400" i="1" smtClean="0"/>
          </a:p>
          <a:p>
            <a:pPr marL="1314450" lvl="2" indent="-514350" eaLnBrk="1" hangingPunct="1"/>
            <a:endParaRPr lang="ro-RO" sz="2000" b="1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572000" y="6492875"/>
            <a:ext cx="457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3300"/>
                </a:solidFill>
              </a:rPr>
              <a:t>Proiect cofinanţat din Fondul Social European prin Programul Operaţional Sectorial Dezvoltarea Resurselor Umane 2007 – 2013</a:t>
            </a: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print"/>
          <a:srcRect t="8337" b="11729"/>
          <a:stretch>
            <a:fillRect/>
          </a:stretch>
        </p:blipFill>
        <p:spPr bwMode="auto">
          <a:xfrm>
            <a:off x="2840038" y="2362200"/>
            <a:ext cx="6303962" cy="44958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70104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800" dirty="0" smtClean="0">
                <a:solidFill>
                  <a:schemeClr val="bg1"/>
                </a:solidFill>
              </a:rPr>
              <a:t>PL II – Evaluarea instituțională</a:t>
            </a:r>
            <a:endParaRPr lang="en-US" sz="3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2819400" cy="4267200"/>
          </a:xfrm>
          <a:solidFill>
            <a:schemeClr val="bg1"/>
          </a:solidFill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ro-RO" sz="28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Completarea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o-RO" sz="28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bazei de date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o-RO" sz="28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ACADEMIS</a:t>
            </a:r>
            <a:endParaRPr lang="vi-VN" sz="2400" i="1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2400" i="1" smtClean="0"/>
          </a:p>
          <a:p>
            <a:pPr marL="1314450" lvl="2" indent="-514350" eaLnBrk="1" hangingPunct="1"/>
            <a:endParaRPr lang="ro-RO" sz="2000" b="1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572000" y="6492875"/>
            <a:ext cx="457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3300"/>
                </a:solidFill>
              </a:rPr>
              <a:t>Proiect cofinanţat din Fondul Social European prin Programul Operaţional Sectorial Dezvoltarea Resurselor Umane 2007 – 2013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print"/>
          <a:srcRect t="7921" b="7327"/>
          <a:stretch>
            <a:fillRect/>
          </a:stretch>
        </p:blipFill>
        <p:spPr bwMode="auto">
          <a:xfrm>
            <a:off x="2514600" y="77788"/>
            <a:ext cx="6629400" cy="678021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7010400" cy="1066800"/>
          </a:xfrm>
        </p:spPr>
        <p:txBody>
          <a:bodyPr/>
          <a:lstStyle/>
          <a:p>
            <a:pPr eaLnBrk="1" hangingPunct="1"/>
            <a:r>
              <a:rPr lang="ro-RO" smtClean="0">
                <a:solidFill>
                  <a:schemeClr val="bg1"/>
                </a:solidFill>
              </a:rPr>
              <a:t>PL II – Activități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495800"/>
          </a:xfrm>
          <a:solidFill>
            <a:srgbClr val="96C181">
              <a:alpha val="80000"/>
            </a:srgbClr>
          </a:solidFill>
        </p:spPr>
        <p:txBody>
          <a:bodyPr/>
          <a:lstStyle/>
          <a:p>
            <a:pPr marL="914400" lvl="1" indent="-514350" eaLnBrk="1" hangingPunct="1">
              <a:buFont typeface="Arial" charset="0"/>
              <a:buNone/>
            </a:pPr>
            <a:endParaRPr lang="vi-VN" sz="1000" b="1" dirty="0" smtClean="0"/>
          </a:p>
          <a:p>
            <a:pPr marL="914400" lvl="1" indent="-514350" eaLnBrk="1" hangingPunct="1">
              <a:buFont typeface="Arial" charset="0"/>
              <a:buNone/>
            </a:pPr>
            <a:r>
              <a:rPr lang="vi-VN" sz="1800" b="1" dirty="0" smtClean="0"/>
              <a:t>II.2.3. Elaborarea de propuneri de ajustare a politicilor și metodologiilor de evaluare și asigurare a calității în învățământul superior.</a:t>
            </a:r>
            <a:endParaRPr lang="en-US" sz="1800" b="1" dirty="0" smtClean="0"/>
          </a:p>
          <a:p>
            <a:pPr marL="914400" lvl="1" indent="-514350" eaLnBrk="1" hangingPunct="1">
              <a:buFont typeface="Arial" charset="0"/>
              <a:buNone/>
            </a:pPr>
            <a:endParaRPr lang="vi-VN" sz="1800" b="1" dirty="0" smtClean="0"/>
          </a:p>
          <a:p>
            <a:pPr marL="914400" lvl="1" indent="-514350" eaLnBrk="1" hangingPunct="1">
              <a:buFont typeface="Arial" charset="0"/>
              <a:buNone/>
            </a:pPr>
            <a:r>
              <a:rPr lang="ro-RO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Chestionar : </a:t>
            </a:r>
            <a:r>
              <a:rPr lang="en-US" sz="16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modul</a:t>
            </a:r>
            <a:r>
              <a:rPr lang="en-US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ro-RO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î</a:t>
            </a:r>
            <a:r>
              <a:rPr lang="en-US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n care </a:t>
            </a:r>
            <a:r>
              <a:rPr lang="en-US" sz="16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universit</a:t>
            </a:r>
            <a:r>
              <a:rPr lang="ro-RO" sz="16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ăţ</a:t>
            </a:r>
            <a:r>
              <a:rPr lang="en-US" sz="16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ile</a:t>
            </a:r>
            <a:r>
              <a:rPr lang="en-US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percep</a:t>
            </a:r>
            <a:r>
              <a:rPr lang="en-US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actualele</a:t>
            </a:r>
            <a:r>
              <a:rPr lang="en-US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metodologii</a:t>
            </a:r>
            <a:r>
              <a:rPr lang="en-US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ro-RO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ş</a:t>
            </a:r>
            <a:r>
              <a:rPr lang="en-US" sz="16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i</a:t>
            </a:r>
            <a:r>
              <a:rPr lang="en-US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proceduri</a:t>
            </a:r>
            <a:r>
              <a:rPr lang="en-US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de </a:t>
            </a:r>
            <a:r>
              <a:rPr lang="en-US" sz="16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evaluare</a:t>
            </a:r>
            <a:r>
              <a:rPr lang="en-US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extern</a:t>
            </a:r>
            <a:r>
              <a:rPr lang="ro-RO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ă</a:t>
            </a:r>
            <a:r>
              <a:rPr lang="en-US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ro-RO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ş</a:t>
            </a:r>
            <a:r>
              <a:rPr lang="en-US" sz="16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i</a:t>
            </a:r>
            <a:r>
              <a:rPr lang="en-US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ro-RO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propunerile universităților sprijinite de </a:t>
            </a:r>
            <a:r>
              <a:rPr lang="en-US" sz="16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modificare</a:t>
            </a:r>
            <a:r>
              <a:rPr lang="en-US" sz="1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a </a:t>
            </a:r>
            <a:r>
              <a:rPr lang="en-US" sz="16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acestora</a:t>
            </a:r>
            <a:endParaRPr lang="ro-RO" sz="16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914400" lvl="1" indent="-514350" eaLnBrk="1" hangingPunct="1">
              <a:buFont typeface="Arial" charset="0"/>
              <a:buNone/>
            </a:pPr>
            <a:endParaRPr lang="ro-RO" sz="1600" b="1" dirty="0" smtClean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6356350"/>
            <a:ext cx="457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3300"/>
                </a:solidFill>
              </a:rPr>
              <a:t>Proiect cofinanţat din Fondul Social European prin Programul Operaţional Sectorial Dezvoltarea Resurselor Umane 2007 – 2013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1040</Words>
  <Application>Microsoft Office PowerPoint</Application>
  <PresentationFormat>Expunere pe ecran (4:3)</PresentationFormat>
  <Paragraphs>135</Paragraphs>
  <Slides>17</Slides>
  <Notes>0</Notes>
  <HiddenSlides>0</HiddenSlides>
  <MMClips>0</MMClips>
  <ScaleCrop>false</ScaleCrop>
  <HeadingPairs>
    <vt:vector size="6" baseType="variant">
      <vt:variant>
        <vt:lpstr>Temă</vt:lpstr>
      </vt:variant>
      <vt:variant>
        <vt:i4>1</vt:i4>
      </vt:variant>
      <vt:variant>
        <vt:lpstr>Servere OLE încorporate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19" baseType="lpstr">
      <vt:lpstr>Office Theme</vt:lpstr>
      <vt:lpstr>Bitmap Image</vt:lpstr>
      <vt:lpstr>Diapozitivul 1</vt:lpstr>
      <vt:lpstr>PL II: Evaluare a calităţii şi acreditare  </vt:lpstr>
      <vt:lpstr>PL II - Obiective</vt:lpstr>
      <vt:lpstr>PL II – Obiective specifice</vt:lpstr>
      <vt:lpstr>PL II – Activități</vt:lpstr>
      <vt:lpstr>PL II – Activități</vt:lpstr>
      <vt:lpstr>PL II – Evaluarea instituțională</vt:lpstr>
      <vt:lpstr>PL II – Evaluarea instituțională</vt:lpstr>
      <vt:lpstr>PL II – Activități</vt:lpstr>
      <vt:lpstr>PL II – Rezultate</vt:lpstr>
      <vt:lpstr>PL II – Echipa de implementare</vt:lpstr>
      <vt:lpstr>PL II – Echipa de implementare</vt:lpstr>
      <vt:lpstr>PL II – Selectarea universităților sprijinite</vt:lpstr>
      <vt:lpstr>PL II – Selectarea universităților sprijinite</vt:lpstr>
      <vt:lpstr>PL II – Selectarea universităților sprijinite</vt:lpstr>
      <vt:lpstr>PL II – Evaluarea instituțională</vt:lpstr>
      <vt:lpstr>Vă mulţumim pentru atenţie!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adina.ghidura</cp:lastModifiedBy>
  <cp:revision>124</cp:revision>
  <dcterms:created xsi:type="dcterms:W3CDTF">2014-09-05T15:20:05Z</dcterms:created>
  <dcterms:modified xsi:type="dcterms:W3CDTF">2014-09-29T09:14:55Z</dcterms:modified>
</cp:coreProperties>
</file>