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7" r:id="rId3"/>
    <p:sldId id="271" r:id="rId4"/>
    <p:sldId id="268" r:id="rId5"/>
    <p:sldId id="274" r:id="rId6"/>
    <p:sldId id="269" r:id="rId7"/>
    <p:sldId id="276" r:id="rId8"/>
    <p:sldId id="272" r:id="rId9"/>
    <p:sldId id="278" r:id="rId10"/>
    <p:sldId id="280" r:id="rId11"/>
    <p:sldId id="259" r:id="rId12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Font typeface="Arial" charset="0"/>
      <a:buChar char="•"/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Font typeface="Arial" charset="0"/>
      <a:buChar char="•"/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Font typeface="Arial" charset="0"/>
      <a:buChar char="•"/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Font typeface="Arial" charset="0"/>
      <a:buChar char="•"/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Font typeface="Arial" charset="0"/>
      <a:buChar char="•"/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6C181"/>
    <a:srgbClr val="FFFF00"/>
    <a:srgbClr val="15752C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56" autoAdjust="0"/>
  </p:normalViewPr>
  <p:slideViewPr>
    <p:cSldViewPr>
      <p:cViewPr>
        <p:scale>
          <a:sx n="70" d="100"/>
          <a:sy n="70" d="100"/>
        </p:scale>
        <p:origin x="-2814" y="-9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latin typeface="+mn-lt"/>
              </a:defRPr>
            </a:lvl1pPr>
          </a:lstStyle>
          <a:p>
            <a:pPr>
              <a:defRPr/>
            </a:pPr>
            <a:fld id="{1F5792D1-EEEC-4636-B312-BC8C4B5848BD}" type="datetimeFigureOut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latin typeface="+mn-lt"/>
              </a:defRPr>
            </a:lvl1pPr>
          </a:lstStyle>
          <a:p>
            <a:pPr>
              <a:defRPr/>
            </a:pPr>
            <a:fld id="{B17341B3-BD82-43A8-9BB4-609FD85BB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D6867-2A3A-441C-9033-03B957E7D351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3FBDC-164B-4A7F-A588-F7FA4DBD2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95954-8786-44E1-B5F0-57780001F736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2644D-D3CD-4578-809A-D115D0D8A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D3D05-EF66-4752-9D19-45AED77C5A06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18569-860C-40F3-907E-3A3A53CD1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DA527-C161-4FFA-A171-B10CB777C62B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28F79-FF14-4E54-A27D-A847F7CC7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EF22-8786-49F1-848A-F2F35366E024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F6E59-EFBE-45BB-B444-A950B6828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79B44-A24A-4822-BE3A-90C9AB24EB27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DFE58-5C3F-40A2-BA06-CA37E6F18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25620-518D-4D25-9D18-4A56EE3E595B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7A10-8068-4EB7-A36F-FC7D1019C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7B7BA-2E8D-441A-BC25-09D0ED54E529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DA9D-D114-4B22-8E0D-99B7677E9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83E74-CE17-4DD2-A14B-26AE282D69B3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B9A1E-486B-4ECA-AA93-1C709C91B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C4CDD-7855-441E-8297-DFBF9B7AEFDF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C909B-D80D-4088-8504-3459A87F7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C6CA1-F9D6-42A4-BD11-A18A54ED9F4F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91887-F6AE-4189-960B-A3E828B4E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D5D5D-7750-4778-93E9-A511CCADB399}" type="datetime1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CC00D6-399B-4FA7-ABFF-7D135CC56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 advClick="0" advTm="2000">
    <p:wipe dir="u"/>
  </p:transition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5410200" y="6019800"/>
          <a:ext cx="3541713" cy="533400"/>
        </p:xfrm>
        <a:graphic>
          <a:graphicData uri="http://schemas.openxmlformats.org/presentationml/2006/ole">
            <p:oleObj spid="_x0000_s20489" name="Bitmap Image" r:id="rId4" imgW="7114286" imgH="819048" progId="PBrush">
              <p:embed/>
            </p:oleObj>
          </a:graphicData>
        </a:graphic>
      </p:graphicFrame>
    </p:spTree>
  </p:cSld>
  <p:clrMapOvr>
    <a:masterClrMapping/>
  </p:clrMapOvr>
  <p:transition spd="slow" advClick="0" advTm="2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err="1">
                <a:solidFill>
                  <a:srgbClr val="15752C"/>
                </a:solidFill>
              </a:rPr>
              <a:t>Metodologia</a:t>
            </a:r>
            <a:r>
              <a:rPr lang="fr-FR" b="1" dirty="0">
                <a:solidFill>
                  <a:srgbClr val="15752C"/>
                </a:solidFill>
              </a:rPr>
              <a:t> de </a:t>
            </a:r>
            <a:r>
              <a:rPr lang="fr-FR" b="1" dirty="0" err="1">
                <a:solidFill>
                  <a:srgbClr val="15752C"/>
                </a:solidFill>
              </a:rPr>
              <a:t>implementare</a:t>
            </a:r>
            <a:r>
              <a:rPr lang="fr-FR" b="1" dirty="0">
                <a:solidFill>
                  <a:srgbClr val="15752C"/>
                </a:solidFill>
              </a:rPr>
              <a:t> PL.IV</a:t>
            </a:r>
            <a:r>
              <a:rPr lang="fr-FR" b="1" dirty="0" smtClean="0">
                <a:solidFill>
                  <a:srgbClr val="15752C"/>
                </a:solidFill>
              </a:rPr>
              <a:t>.</a:t>
            </a:r>
            <a:endParaRPr lang="en-US" dirty="0">
              <a:solidFill>
                <a:srgbClr val="15752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  <a:solidFill>
            <a:srgbClr val="96C181">
              <a:alpha val="80000"/>
            </a:srgbClr>
          </a:solidFill>
          <a:ln>
            <a:noFill/>
          </a:ln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700" dirty="0" smtClean="0"/>
              <a:t>Se </a:t>
            </a:r>
            <a:r>
              <a:rPr lang="fr-FR" sz="2700" dirty="0"/>
              <a:t>vor </a:t>
            </a:r>
            <a:r>
              <a:rPr lang="fr-FR" sz="2700" dirty="0" err="1"/>
              <a:t>analiza</a:t>
            </a:r>
            <a:r>
              <a:rPr lang="fr-FR" sz="2700" dirty="0"/>
              <a:t> </a:t>
            </a:r>
            <a:r>
              <a:rPr lang="fr-FR" sz="2700" dirty="0" err="1"/>
              <a:t>efectele</a:t>
            </a:r>
            <a:r>
              <a:rPr lang="fr-FR" sz="2700" dirty="0"/>
              <a:t> </a:t>
            </a:r>
            <a:r>
              <a:rPr lang="fr-FR" sz="2700" dirty="0" err="1"/>
              <a:t>pe</a:t>
            </a:r>
            <a:r>
              <a:rPr lang="fr-FR" sz="2700" dirty="0"/>
              <a:t> care </a:t>
            </a:r>
            <a:r>
              <a:rPr lang="fr-FR" sz="2700" dirty="0" err="1"/>
              <a:t>diversii</a:t>
            </a:r>
            <a:r>
              <a:rPr lang="fr-FR" sz="2700" dirty="0"/>
              <a:t> </a:t>
            </a:r>
            <a:r>
              <a:rPr lang="fr-FR" sz="2700" dirty="0" err="1"/>
              <a:t>factori</a:t>
            </a:r>
            <a:r>
              <a:rPr lang="fr-FR" sz="2700" dirty="0"/>
              <a:t> de input </a:t>
            </a:r>
            <a:r>
              <a:rPr lang="fr-FR" sz="2700" dirty="0" err="1"/>
              <a:t>prezenți</a:t>
            </a:r>
            <a:r>
              <a:rPr lang="fr-FR" sz="2700" dirty="0"/>
              <a:t> </a:t>
            </a:r>
            <a:r>
              <a:rPr lang="fr-FR" sz="2700" dirty="0" err="1"/>
              <a:t>în</a:t>
            </a:r>
            <a:r>
              <a:rPr lang="fr-FR" sz="2700" dirty="0"/>
              <a:t> noua </a:t>
            </a:r>
            <a:r>
              <a:rPr lang="fr-FR" sz="2700" dirty="0" err="1"/>
              <a:t>legislație</a:t>
            </a:r>
            <a:r>
              <a:rPr lang="fr-FR" sz="2700" dirty="0"/>
              <a:t> ii au </a:t>
            </a:r>
            <a:r>
              <a:rPr lang="fr-FR" sz="2700" dirty="0" err="1"/>
              <a:t>asupra</a:t>
            </a:r>
            <a:r>
              <a:rPr lang="fr-FR" sz="2700" dirty="0"/>
              <a:t> </a:t>
            </a:r>
            <a:r>
              <a:rPr lang="fr-FR" sz="2700" dirty="0" err="1"/>
              <a:t>actorilor</a:t>
            </a:r>
            <a:r>
              <a:rPr lang="fr-FR" sz="2700" dirty="0"/>
              <a:t> </a:t>
            </a:r>
            <a:r>
              <a:rPr lang="fr-FR" sz="2700" dirty="0" err="1"/>
              <a:t>din</a:t>
            </a:r>
            <a:r>
              <a:rPr lang="fr-FR" sz="2700" dirty="0"/>
              <a:t> </a:t>
            </a:r>
            <a:r>
              <a:rPr lang="fr-FR" sz="2700" dirty="0" err="1"/>
              <a:t>sistem</a:t>
            </a:r>
            <a:r>
              <a:rPr lang="fr-FR" sz="2700" dirty="0"/>
              <a:t>, </a:t>
            </a:r>
            <a:r>
              <a:rPr lang="fr-FR" sz="2700" dirty="0" err="1"/>
              <a:t>în</a:t>
            </a:r>
            <a:r>
              <a:rPr lang="fr-FR" sz="2700" dirty="0"/>
              <a:t> </a:t>
            </a:r>
            <a:r>
              <a:rPr lang="fr-FR" sz="2700" dirty="0" err="1"/>
              <a:t>special</a:t>
            </a:r>
            <a:r>
              <a:rPr lang="fr-FR" sz="2700" dirty="0"/>
              <a:t> </a:t>
            </a:r>
            <a:r>
              <a:rPr lang="fr-FR" sz="2700" dirty="0" err="1"/>
              <a:t>asupra</a:t>
            </a:r>
            <a:r>
              <a:rPr lang="fr-FR" sz="2700" dirty="0"/>
              <a:t> </a:t>
            </a:r>
            <a:r>
              <a:rPr lang="fr-FR" sz="2700" dirty="0" err="1"/>
              <a:t>universităților</a:t>
            </a:r>
            <a:r>
              <a:rPr lang="fr-FR" sz="2700" dirty="0"/>
              <a:t>, </a:t>
            </a:r>
            <a:r>
              <a:rPr lang="fr-FR" sz="2700" dirty="0" err="1"/>
              <a:t>cu</a:t>
            </a:r>
            <a:r>
              <a:rPr lang="fr-FR" sz="2700" dirty="0"/>
              <a:t> </a:t>
            </a:r>
            <a:r>
              <a:rPr lang="fr-FR" sz="2700" dirty="0" err="1"/>
              <a:t>privire</a:t>
            </a:r>
            <a:r>
              <a:rPr lang="fr-FR" sz="2700" dirty="0"/>
              <a:t> la </a:t>
            </a:r>
            <a:r>
              <a:rPr lang="fr-FR" sz="2700" dirty="0" err="1"/>
              <a:t>creșterea</a:t>
            </a:r>
            <a:r>
              <a:rPr lang="fr-FR" sz="2700" dirty="0"/>
              <a:t> </a:t>
            </a:r>
            <a:r>
              <a:rPr lang="fr-FR" sz="2700" dirty="0" err="1"/>
              <a:t>calității</a:t>
            </a:r>
            <a:r>
              <a:rPr lang="fr-FR" sz="2700" dirty="0"/>
              <a:t> </a:t>
            </a:r>
            <a:r>
              <a:rPr lang="fr-FR" sz="2700" dirty="0" err="1"/>
              <a:t>sistemului</a:t>
            </a:r>
            <a:r>
              <a:rPr lang="fr-FR" sz="2700" dirty="0"/>
              <a:t> de </a:t>
            </a:r>
            <a:r>
              <a:rPr lang="fr-FR" sz="2700" dirty="0" err="1"/>
              <a:t>învățământ</a:t>
            </a:r>
            <a:r>
              <a:rPr lang="fr-FR" sz="2700" dirty="0"/>
              <a:t> </a:t>
            </a:r>
            <a:r>
              <a:rPr lang="fr-FR" sz="2700" dirty="0" err="1"/>
              <a:t>superior</a:t>
            </a:r>
            <a:r>
              <a:rPr lang="fr-FR" sz="2700" dirty="0"/>
              <a:t>. </a:t>
            </a:r>
            <a:endParaRPr lang="en-US" sz="27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700" dirty="0" err="1"/>
              <a:t>Documentul</a:t>
            </a:r>
            <a:r>
              <a:rPr lang="fr-FR" sz="2700" dirty="0"/>
              <a:t> de </a:t>
            </a:r>
            <a:r>
              <a:rPr lang="fr-FR" sz="2700" dirty="0" err="1"/>
              <a:t>politici</a:t>
            </a:r>
            <a:r>
              <a:rPr lang="fr-FR" sz="2700" dirty="0"/>
              <a:t> </a:t>
            </a:r>
            <a:r>
              <a:rPr lang="fr-FR" sz="2700" dirty="0" err="1"/>
              <a:t>elaborat</a:t>
            </a:r>
            <a:r>
              <a:rPr lang="fr-FR" sz="2700" dirty="0"/>
              <a:t> la </a:t>
            </a:r>
            <a:r>
              <a:rPr lang="fr-FR" sz="2700" dirty="0" err="1"/>
              <a:t>finalul</a:t>
            </a:r>
            <a:r>
              <a:rPr lang="fr-FR" sz="2700" dirty="0"/>
              <a:t> </a:t>
            </a:r>
            <a:r>
              <a:rPr lang="fr-FR" sz="2700" dirty="0" err="1"/>
              <a:t>proiectului</a:t>
            </a:r>
            <a:r>
              <a:rPr lang="fr-FR" sz="2700" dirty="0"/>
              <a:t> va </a:t>
            </a:r>
            <a:r>
              <a:rPr lang="fr-FR" sz="2700" dirty="0" err="1"/>
              <a:t>viza</a:t>
            </a:r>
            <a:r>
              <a:rPr lang="fr-FR" sz="2700" dirty="0"/>
              <a:t> </a:t>
            </a:r>
            <a:r>
              <a:rPr lang="fr-FR" sz="2700" dirty="0" err="1"/>
              <a:t>formularea</a:t>
            </a:r>
            <a:r>
              <a:rPr lang="fr-FR" sz="2700" dirty="0"/>
              <a:t> de </a:t>
            </a:r>
            <a:r>
              <a:rPr lang="fr-FR" sz="2700" dirty="0" err="1"/>
              <a:t>propuneri</a:t>
            </a:r>
            <a:r>
              <a:rPr lang="fr-FR" sz="2700" dirty="0"/>
              <a:t> de </a:t>
            </a:r>
            <a:r>
              <a:rPr lang="fr-FR" sz="2700" dirty="0" err="1"/>
              <a:t>imbunatatire</a:t>
            </a:r>
            <a:r>
              <a:rPr lang="fr-FR" sz="2700" dirty="0"/>
              <a:t> a </a:t>
            </a:r>
            <a:r>
              <a:rPr lang="fr-FR" sz="2700" dirty="0" err="1"/>
              <a:t>politicilor</a:t>
            </a:r>
            <a:r>
              <a:rPr lang="fr-FR" sz="2700" dirty="0"/>
              <a:t>, de </a:t>
            </a:r>
            <a:r>
              <a:rPr lang="fr-FR" sz="2700" dirty="0" err="1"/>
              <a:t>propuneri</a:t>
            </a:r>
            <a:r>
              <a:rPr lang="fr-FR" sz="2700" dirty="0"/>
              <a:t> </a:t>
            </a:r>
            <a:r>
              <a:rPr lang="fr-FR" sz="2700" dirty="0" err="1"/>
              <a:t>legislative</a:t>
            </a:r>
            <a:r>
              <a:rPr lang="fr-FR" sz="2700" dirty="0"/>
              <a:t> care sa </a:t>
            </a:r>
            <a:r>
              <a:rPr lang="fr-FR" sz="2700" dirty="0" err="1"/>
              <a:t>corecteze</a:t>
            </a:r>
            <a:r>
              <a:rPr lang="fr-FR" sz="2700" dirty="0"/>
              <a:t>/</a:t>
            </a:r>
            <a:r>
              <a:rPr lang="fr-FR" sz="2700" dirty="0" err="1"/>
              <a:t>completeze</a:t>
            </a:r>
            <a:r>
              <a:rPr lang="fr-FR" sz="2700" dirty="0"/>
              <a:t> </a:t>
            </a:r>
            <a:r>
              <a:rPr lang="fr-FR" sz="2700" dirty="0" err="1"/>
              <a:t>legislația</a:t>
            </a:r>
            <a:r>
              <a:rPr lang="fr-FR" sz="2700" dirty="0"/>
              <a:t> </a:t>
            </a:r>
            <a:r>
              <a:rPr lang="fr-FR" sz="2700" dirty="0" err="1"/>
              <a:t>existentă</a:t>
            </a:r>
            <a:r>
              <a:rPr lang="fr-FR" sz="2700" dirty="0"/>
              <a:t> </a:t>
            </a:r>
            <a:r>
              <a:rPr lang="fr-FR" sz="2700" dirty="0" err="1"/>
              <a:t>în</a:t>
            </a:r>
            <a:r>
              <a:rPr lang="fr-FR" sz="2700" dirty="0"/>
              <a:t> </a:t>
            </a:r>
            <a:r>
              <a:rPr lang="fr-FR" sz="2700" dirty="0" err="1"/>
              <a:t>măsura</a:t>
            </a:r>
            <a:r>
              <a:rPr lang="fr-FR" sz="2700" dirty="0"/>
              <a:t> </a:t>
            </a:r>
            <a:r>
              <a:rPr lang="fr-FR" sz="2700" dirty="0" err="1"/>
              <a:t>în</a:t>
            </a:r>
            <a:r>
              <a:rPr lang="fr-FR" sz="2700" dirty="0"/>
              <a:t> care </a:t>
            </a:r>
            <a:r>
              <a:rPr lang="fr-FR" sz="2700" dirty="0" err="1"/>
              <a:t>sunt</a:t>
            </a:r>
            <a:r>
              <a:rPr lang="fr-FR" sz="2700" dirty="0"/>
              <a:t> </a:t>
            </a:r>
            <a:r>
              <a:rPr lang="fr-FR" sz="2700" dirty="0" err="1"/>
              <a:t>identificate</a:t>
            </a:r>
            <a:r>
              <a:rPr lang="fr-FR" sz="2700" dirty="0"/>
              <a:t> </a:t>
            </a:r>
            <a:r>
              <a:rPr lang="fr-FR" sz="2700" dirty="0" err="1"/>
              <a:t>riscuri</a:t>
            </a:r>
            <a:r>
              <a:rPr lang="fr-FR" sz="2700" dirty="0"/>
              <a:t>, </a:t>
            </a:r>
            <a:r>
              <a:rPr lang="fr-FR" sz="2700" dirty="0" err="1"/>
              <a:t>necorelari</a:t>
            </a:r>
            <a:r>
              <a:rPr lang="fr-FR" sz="2700" dirty="0"/>
              <a:t>, </a:t>
            </a:r>
            <a:r>
              <a:rPr lang="fr-FR" sz="2700" dirty="0" err="1"/>
              <a:t>incompatibilitati</a:t>
            </a:r>
            <a:r>
              <a:rPr lang="fr-FR" sz="2700" dirty="0"/>
              <a:t> in </a:t>
            </a:r>
            <a:r>
              <a:rPr lang="fr-FR" sz="2700" dirty="0" err="1"/>
              <a:t>reglementarile</a:t>
            </a:r>
            <a:r>
              <a:rPr lang="fr-FR" sz="2700" dirty="0"/>
              <a:t> </a:t>
            </a:r>
            <a:r>
              <a:rPr lang="fr-FR" sz="2700" dirty="0" err="1"/>
              <a:t>cu</a:t>
            </a:r>
            <a:r>
              <a:rPr lang="fr-FR" sz="2700" dirty="0"/>
              <a:t> </a:t>
            </a:r>
            <a:r>
              <a:rPr lang="fr-FR" sz="2700" dirty="0" err="1"/>
              <a:t>privire</a:t>
            </a:r>
            <a:r>
              <a:rPr lang="fr-FR" sz="2700" dirty="0"/>
              <a:t> la </a:t>
            </a:r>
            <a:r>
              <a:rPr lang="fr-FR" sz="2700" dirty="0" err="1"/>
              <a:t>invatamantul</a:t>
            </a:r>
            <a:r>
              <a:rPr lang="fr-FR" sz="2700" dirty="0"/>
              <a:t> </a:t>
            </a:r>
            <a:r>
              <a:rPr lang="fr-FR" sz="2700" dirty="0" err="1"/>
              <a:t>superior</a:t>
            </a:r>
            <a:r>
              <a:rPr lang="fr-FR" sz="2700" dirty="0"/>
              <a:t> de </a:t>
            </a:r>
            <a:r>
              <a:rPr lang="fr-FR" sz="2700" dirty="0" err="1"/>
              <a:t>natura</a:t>
            </a:r>
            <a:r>
              <a:rPr lang="fr-FR" sz="2700" dirty="0"/>
              <a:t> sa </a:t>
            </a:r>
            <a:r>
              <a:rPr lang="fr-FR" sz="2700" dirty="0" err="1"/>
              <a:t>afecteze</a:t>
            </a:r>
            <a:r>
              <a:rPr lang="fr-FR" sz="2700" dirty="0"/>
              <a:t> </a:t>
            </a:r>
            <a:r>
              <a:rPr lang="fr-FR" sz="2700" dirty="0" err="1"/>
              <a:t>asigurarea</a:t>
            </a:r>
            <a:r>
              <a:rPr lang="fr-FR" sz="2700" dirty="0"/>
              <a:t> </a:t>
            </a:r>
            <a:r>
              <a:rPr lang="fr-FR" sz="2700" dirty="0" err="1"/>
              <a:t>calitatii</a:t>
            </a:r>
            <a:r>
              <a:rPr lang="fr-FR" sz="2700" dirty="0"/>
              <a:t> la </a:t>
            </a:r>
            <a:r>
              <a:rPr lang="fr-FR" sz="2700" dirty="0" err="1"/>
              <a:t>nivel</a:t>
            </a:r>
            <a:r>
              <a:rPr lang="fr-FR" sz="2700" dirty="0"/>
              <a:t> de </a:t>
            </a:r>
            <a:r>
              <a:rPr lang="fr-FR" sz="2700" dirty="0" err="1"/>
              <a:t>sistem</a:t>
            </a:r>
            <a:r>
              <a:rPr lang="fr-FR" sz="2700" dirty="0"/>
              <a:t>.</a:t>
            </a:r>
            <a:endParaRPr lang="en-US" sz="27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00"/>
                </a:solidFill>
              </a:rPr>
              <a:t>Proiect cofinanţat din Fondul Social European prin Programul Operaţional Sectorial Dezvoltarea Resurselor Umane 2007 – 2013</a:t>
            </a:r>
          </a:p>
        </p:txBody>
      </p:sp>
    </p:spTree>
  </p:cSld>
  <p:clrMapOvr>
    <a:masterClrMapping/>
  </p:clrMapOvr>
  <p:transition spd="slow" advClick="0" advTm="3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1371600"/>
            <a:ext cx="5791200" cy="2286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o-RO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o-RO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o-RO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o-RO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o-RO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Vă </a:t>
            </a:r>
            <a:r>
              <a:rPr lang="ro-RO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mulţumim 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o-RO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pentru atenţie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!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o-RO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o-RO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0" y="6172200"/>
            <a:ext cx="5334000" cy="685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o-RO" sz="160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Bucureşti, 25 septembrie 2014</a:t>
            </a:r>
            <a:endParaRPr lang="en-US" sz="16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905000" y="1219200"/>
            <a:ext cx="7010400" cy="1066800"/>
          </a:xfrm>
        </p:spPr>
        <p:txBody>
          <a:bodyPr/>
          <a:lstStyle/>
          <a:p>
            <a:pPr algn="l"/>
            <a:r>
              <a:rPr lang="en-US" sz="4800" b="1" smtClean="0">
                <a:solidFill>
                  <a:srgbClr val="FFFF00"/>
                </a:solidFill>
              </a:rPr>
              <a:t>  ANALIZA DE SISTEM</a:t>
            </a:r>
            <a:endParaRPr lang="en-US" sz="4800" smtClean="0">
              <a:solidFill>
                <a:srgbClr val="FFFF00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687763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None/>
            </a:pPr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CALITATEA ÎN ÎNVĂȚĂMÂNTUL SUPERIOR ROMÂNESC</a:t>
            </a:r>
          </a:p>
          <a:p>
            <a:pPr marL="0" indent="0" algn="ctr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None/>
            </a:pPr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PL IV -</a:t>
            </a:r>
            <a:endParaRPr lang="en-US" sz="4800" b="1" dirty="0" smtClean="0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895600" y="6356350"/>
            <a:ext cx="45720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3300"/>
                </a:solidFill>
              </a:rPr>
              <a:t>Proiect cofinanţat din Fondul Social European prin Programul Operaţional Sectorial Dezvoltarea Resurselor Umane 2007 – 2013</a:t>
            </a:r>
          </a:p>
        </p:txBody>
      </p:sp>
    </p:spTree>
  </p:cSld>
  <p:clrMapOvr>
    <a:masterClrMapping/>
  </p:clrMapOvr>
  <p:transition spd="slow" advClick="0" advTm="2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382000" cy="1371600"/>
          </a:xfrm>
        </p:spPr>
        <p:txBody>
          <a:bodyPr/>
          <a:lstStyle/>
          <a:p>
            <a:r>
              <a:rPr lang="en-US" b="1" smtClean="0">
                <a:solidFill>
                  <a:srgbClr val="15752C"/>
                </a:solidFill>
              </a:rPr>
              <a:t>Obiective</a:t>
            </a:r>
            <a:endParaRPr lang="en-US" smtClean="0">
              <a:solidFill>
                <a:srgbClr val="15752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153400" cy="5029200"/>
          </a:xfrm>
          <a:solidFill>
            <a:srgbClr val="96C181">
              <a:alpha val="80000"/>
            </a:srgbClr>
          </a:solidFill>
          <a:ln>
            <a:noFill/>
          </a:ln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err="1" smtClean="0"/>
              <a:t>Evaluarea</a:t>
            </a:r>
            <a:r>
              <a:rPr lang="en-US" sz="2800" b="1" dirty="0" smtClean="0"/>
              <a:t> </a:t>
            </a:r>
            <a:r>
              <a:rPr lang="en-US" sz="2800" b="1" dirty="0" err="1"/>
              <a:t>starii</a:t>
            </a:r>
            <a:r>
              <a:rPr lang="en-US" sz="2800" b="1" dirty="0"/>
              <a:t> </a:t>
            </a:r>
            <a:r>
              <a:rPr lang="en-US" sz="2800" b="1" dirty="0" err="1"/>
              <a:t>calitatii</a:t>
            </a:r>
            <a:r>
              <a:rPr lang="en-US" sz="2800" b="1" dirty="0"/>
              <a:t> </a:t>
            </a:r>
            <a:r>
              <a:rPr lang="en-US" sz="2800" b="1" dirty="0" err="1"/>
              <a:t>sistemului</a:t>
            </a:r>
            <a:r>
              <a:rPr lang="en-US" sz="2800" b="1" dirty="0"/>
              <a:t> national de </a:t>
            </a:r>
            <a:r>
              <a:rPr lang="en-US" sz="2800" b="1" dirty="0" err="1"/>
              <a:t>invatamant</a:t>
            </a:r>
            <a:r>
              <a:rPr lang="en-US" sz="2800" b="1" dirty="0"/>
              <a:t> superior </a:t>
            </a:r>
            <a:r>
              <a:rPr lang="en-US" sz="2800" dirty="0"/>
              <a:t>in </a:t>
            </a:r>
            <a:r>
              <a:rPr lang="en-US" sz="2800" dirty="0" err="1"/>
              <a:t>vederea</a:t>
            </a:r>
            <a:r>
              <a:rPr lang="en-US" sz="2800" dirty="0"/>
              <a:t> </a:t>
            </a:r>
            <a:r>
              <a:rPr lang="en-US" sz="2800" dirty="0" err="1"/>
              <a:t>fundamentarii</a:t>
            </a:r>
            <a:r>
              <a:rPr lang="en-US" sz="2800" dirty="0"/>
              <a:t> </a:t>
            </a:r>
            <a:r>
              <a:rPr lang="en-US" sz="2800" dirty="0" err="1"/>
              <a:t>pe</a:t>
            </a:r>
            <a:r>
              <a:rPr lang="en-US" sz="2800" dirty="0"/>
              <a:t> </a:t>
            </a:r>
            <a:r>
              <a:rPr lang="en-US" sz="2800" dirty="0" err="1"/>
              <a:t>baze</a:t>
            </a:r>
            <a:r>
              <a:rPr lang="en-US" sz="2800" dirty="0"/>
              <a:t> </a:t>
            </a:r>
            <a:r>
              <a:rPr lang="en-US" sz="2800" dirty="0" err="1"/>
              <a:t>empirice</a:t>
            </a:r>
            <a:r>
              <a:rPr lang="en-US" sz="2800" dirty="0"/>
              <a:t> </a:t>
            </a:r>
            <a:r>
              <a:rPr lang="en-US" sz="2800" dirty="0" err="1"/>
              <a:t>valide</a:t>
            </a:r>
            <a:r>
              <a:rPr lang="en-US" sz="2800" dirty="0"/>
              <a:t> a </a:t>
            </a:r>
            <a:r>
              <a:rPr lang="en-US" sz="2800" dirty="0" err="1"/>
              <a:t>propunerilor</a:t>
            </a:r>
            <a:r>
              <a:rPr lang="en-US" sz="2800" dirty="0"/>
              <a:t> de </a:t>
            </a:r>
            <a:r>
              <a:rPr lang="en-US" sz="2800" dirty="0" err="1"/>
              <a:t>ajustare</a:t>
            </a:r>
            <a:r>
              <a:rPr lang="en-US" sz="2800" dirty="0"/>
              <a:t> a </a:t>
            </a:r>
            <a:r>
              <a:rPr lang="en-US" sz="2800" dirty="0" err="1"/>
              <a:t>politicilor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metodologiilor</a:t>
            </a:r>
            <a:r>
              <a:rPr lang="en-US" sz="2800" dirty="0"/>
              <a:t> de </a:t>
            </a:r>
            <a:r>
              <a:rPr lang="en-US" sz="2800" dirty="0" err="1"/>
              <a:t>evaluare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asigurare</a:t>
            </a:r>
            <a:r>
              <a:rPr lang="en-US" sz="2800" dirty="0"/>
              <a:t> a </a:t>
            </a:r>
            <a:r>
              <a:rPr lang="en-US" sz="2800" dirty="0" err="1"/>
              <a:t>calitatii</a:t>
            </a:r>
            <a:r>
              <a:rPr lang="en-US" sz="2800" dirty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err="1"/>
              <a:t>Dezvoltarea</a:t>
            </a:r>
            <a:r>
              <a:rPr lang="en-US" sz="2800" b="1" dirty="0"/>
              <a:t> </a:t>
            </a:r>
            <a:r>
              <a:rPr lang="en-US" sz="2800" b="1" dirty="0" err="1"/>
              <a:t>si</a:t>
            </a:r>
            <a:r>
              <a:rPr lang="en-US" sz="2800" b="1" dirty="0"/>
              <a:t> </a:t>
            </a:r>
            <a:r>
              <a:rPr lang="en-US" sz="2800" b="1" dirty="0" err="1"/>
              <a:t>implementarea</a:t>
            </a:r>
            <a:r>
              <a:rPr lang="en-US" sz="2800" b="1" dirty="0"/>
              <a:t> </a:t>
            </a:r>
            <a:r>
              <a:rPr lang="en-US" sz="2800" b="1" dirty="0" err="1"/>
              <a:t>sistemului</a:t>
            </a:r>
            <a:r>
              <a:rPr lang="en-US" sz="2800" b="1" dirty="0"/>
              <a:t> de </a:t>
            </a:r>
            <a:r>
              <a:rPr lang="en-US" sz="2800" b="1" dirty="0" err="1"/>
              <a:t>asigurare</a:t>
            </a:r>
            <a:r>
              <a:rPr lang="en-US" sz="2800" b="1" dirty="0"/>
              <a:t> </a:t>
            </a:r>
            <a:r>
              <a:rPr lang="en-US" sz="2800" b="1" dirty="0" err="1"/>
              <a:t>interna</a:t>
            </a:r>
            <a:r>
              <a:rPr lang="en-US" sz="2800" b="1" dirty="0"/>
              <a:t> a </a:t>
            </a:r>
            <a:r>
              <a:rPr lang="en-US" sz="2800" b="1" dirty="0" err="1"/>
              <a:t>calitatii</a:t>
            </a:r>
            <a:r>
              <a:rPr lang="en-US" sz="2800" b="1" dirty="0"/>
              <a:t> in </a:t>
            </a:r>
            <a:r>
              <a:rPr lang="en-US" sz="2800" b="1" dirty="0" err="1"/>
              <a:t>universitati</a:t>
            </a:r>
            <a:r>
              <a:rPr lang="en-US" sz="2800" dirty="0"/>
              <a:t>, </a:t>
            </a:r>
            <a:r>
              <a:rPr lang="en-US" sz="2800" dirty="0" err="1"/>
              <a:t>atat</a:t>
            </a:r>
            <a:r>
              <a:rPr lang="en-US" sz="2800" dirty="0"/>
              <a:t> la </a:t>
            </a:r>
            <a:r>
              <a:rPr lang="en-US" sz="2800" dirty="0" err="1"/>
              <a:t>nivel</a:t>
            </a:r>
            <a:r>
              <a:rPr lang="en-US" sz="2800" dirty="0"/>
              <a:t> institutional, cat </a:t>
            </a:r>
            <a:r>
              <a:rPr lang="en-US" sz="2800" dirty="0" err="1"/>
              <a:t>si</a:t>
            </a:r>
            <a:r>
              <a:rPr lang="en-US" sz="2800" dirty="0"/>
              <a:t> la </a:t>
            </a:r>
            <a:r>
              <a:rPr lang="en-US" sz="2800" dirty="0" err="1"/>
              <a:t>nivelul</a:t>
            </a:r>
            <a:r>
              <a:rPr lang="en-US" sz="2800" dirty="0"/>
              <a:t> </a:t>
            </a:r>
            <a:r>
              <a:rPr lang="en-US" sz="2800" dirty="0" err="1"/>
              <a:t>programelor</a:t>
            </a:r>
            <a:r>
              <a:rPr lang="en-US" sz="2800" dirty="0"/>
              <a:t> de </a:t>
            </a:r>
            <a:r>
              <a:rPr lang="en-US" sz="2800" dirty="0" err="1"/>
              <a:t>studii</a:t>
            </a:r>
            <a:r>
              <a:rPr lang="en-US" sz="2800" dirty="0"/>
              <a:t>, </a:t>
            </a:r>
            <a:r>
              <a:rPr lang="en-US" sz="2800" dirty="0" err="1"/>
              <a:t>prin</a:t>
            </a:r>
            <a:r>
              <a:rPr lang="en-US" sz="2800" dirty="0"/>
              <a:t> </a:t>
            </a:r>
            <a:r>
              <a:rPr lang="en-US" sz="2800" dirty="0" err="1"/>
              <a:t>sprijinirea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formarea</a:t>
            </a:r>
            <a:r>
              <a:rPr lang="en-US" sz="2800" dirty="0"/>
              <a:t> </a:t>
            </a:r>
            <a:r>
              <a:rPr lang="en-US" sz="2800" dirty="0" err="1"/>
              <a:t>membrilor</a:t>
            </a:r>
            <a:r>
              <a:rPr lang="en-US" sz="2800" dirty="0"/>
              <a:t> </a:t>
            </a:r>
            <a:r>
              <a:rPr lang="en-US" sz="2800" dirty="0" err="1"/>
              <a:t>implicati</a:t>
            </a:r>
            <a:r>
              <a:rPr lang="en-US" sz="2800" dirty="0"/>
              <a:t> in </a:t>
            </a:r>
            <a:r>
              <a:rPr lang="en-US" sz="2800" dirty="0" err="1"/>
              <a:t>dezvoltarea</a:t>
            </a:r>
            <a:r>
              <a:rPr lang="en-US" sz="2800" dirty="0"/>
              <a:t> </a:t>
            </a:r>
            <a:r>
              <a:rPr lang="en-US" sz="2800" dirty="0" err="1"/>
              <a:t>programelor</a:t>
            </a:r>
            <a:r>
              <a:rPr lang="en-US" sz="2800" dirty="0"/>
              <a:t> de </a:t>
            </a:r>
            <a:r>
              <a:rPr lang="en-US" sz="2800" dirty="0" err="1"/>
              <a:t>studii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 a </a:t>
            </a:r>
            <a:r>
              <a:rPr lang="en-US" sz="2800" dirty="0" err="1"/>
              <a:t>membrilor</a:t>
            </a:r>
            <a:r>
              <a:rPr lang="en-US" sz="2800" dirty="0"/>
              <a:t> </a:t>
            </a:r>
            <a:r>
              <a:rPr lang="en-US" sz="2800" dirty="0" err="1"/>
              <a:t>comisiilor</a:t>
            </a:r>
            <a:r>
              <a:rPr lang="en-US" sz="2800" dirty="0"/>
              <a:t> interne de </a:t>
            </a:r>
            <a:r>
              <a:rPr lang="en-US" sz="2800" dirty="0" err="1"/>
              <a:t>asigurare</a:t>
            </a:r>
            <a:r>
              <a:rPr lang="en-US" sz="2800" dirty="0"/>
              <a:t> a </a:t>
            </a:r>
            <a:r>
              <a:rPr lang="en-US" sz="2800" dirty="0" err="1"/>
              <a:t>calitatii</a:t>
            </a:r>
            <a:endParaRPr lang="en-US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895600" y="6356350"/>
            <a:ext cx="45720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00"/>
                </a:solidFill>
              </a:rPr>
              <a:t>Proiect cofinanţat din Fondul Social European prin Programul Operaţional Sectorial Dezvoltarea Resurselor Umane 2007 – 2013</a:t>
            </a:r>
          </a:p>
        </p:txBody>
      </p:sp>
    </p:spTree>
  </p:cSld>
  <p:clrMapOvr>
    <a:masterClrMapping/>
  </p:clrMapOvr>
  <p:transition spd="slow" advClick="0" advTm="4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 smtClean="0">
                <a:solidFill>
                  <a:srgbClr val="15752C"/>
                </a:solidFill>
              </a:rPr>
              <a:t>Activitati</a:t>
            </a:r>
            <a:endParaRPr lang="en-US" sz="4800" b="1" dirty="0" smtClean="0">
              <a:solidFill>
                <a:srgbClr val="15752C"/>
              </a:solidFill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  <a:solidFill>
            <a:srgbClr val="96C181">
              <a:alpha val="80000"/>
            </a:srgbClr>
          </a:solidFill>
          <a:ln>
            <a:noFill/>
          </a:ln>
        </p:spPr>
        <p:txBody>
          <a:bodyPr/>
          <a:lstStyle/>
          <a:p>
            <a:r>
              <a:rPr lang="en-US" sz="3500" b="1" dirty="0" smtClean="0"/>
              <a:t>IV.1. </a:t>
            </a:r>
            <a:r>
              <a:rPr lang="en-US" sz="3500" b="1" dirty="0" err="1" smtClean="0"/>
              <a:t>Realizarea</a:t>
            </a:r>
            <a:r>
              <a:rPr lang="en-US" sz="3500" b="1" dirty="0" smtClean="0"/>
              <a:t> a </a:t>
            </a:r>
            <a:r>
              <a:rPr lang="en-US" sz="3500" b="1" dirty="0" err="1" smtClean="0"/>
              <a:t>trei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sondaje</a:t>
            </a:r>
            <a:r>
              <a:rPr lang="en-US" sz="3500" b="1" dirty="0" smtClean="0"/>
              <a:t> </a:t>
            </a:r>
            <a:r>
              <a:rPr lang="en-US" sz="3500" dirty="0" err="1" smtClean="0"/>
              <a:t>coordonate</a:t>
            </a:r>
            <a:r>
              <a:rPr lang="en-US" sz="3500" dirty="0" smtClean="0"/>
              <a:t> de </a:t>
            </a:r>
            <a:r>
              <a:rPr lang="en-US" sz="3500" dirty="0" err="1" smtClean="0"/>
              <a:t>către</a:t>
            </a:r>
            <a:r>
              <a:rPr lang="en-US" sz="3500" dirty="0" smtClean="0"/>
              <a:t> </a:t>
            </a:r>
            <a:r>
              <a:rPr lang="en-US" sz="3500" dirty="0" err="1" smtClean="0"/>
              <a:t>Beneficiar</a:t>
            </a:r>
            <a:r>
              <a:rPr lang="en-US" sz="3500" dirty="0" smtClean="0"/>
              <a:t> </a:t>
            </a:r>
            <a:r>
              <a:rPr lang="en-US" sz="3500" dirty="0" err="1" smtClean="0"/>
              <a:t>şi</a:t>
            </a:r>
            <a:r>
              <a:rPr lang="en-US" sz="3500" dirty="0" smtClean="0"/>
              <a:t> </a:t>
            </a:r>
            <a:r>
              <a:rPr lang="en-US" sz="3500" dirty="0" err="1" smtClean="0"/>
              <a:t>subcontractate</a:t>
            </a:r>
            <a:r>
              <a:rPr lang="en-US" sz="3500" dirty="0" smtClean="0"/>
              <a:t> </a:t>
            </a:r>
            <a:r>
              <a:rPr lang="en-US" sz="3500" dirty="0" err="1" smtClean="0"/>
              <a:t>unei</a:t>
            </a:r>
            <a:r>
              <a:rPr lang="en-US" sz="3500" dirty="0" smtClean="0"/>
              <a:t> </a:t>
            </a:r>
            <a:r>
              <a:rPr lang="en-US" sz="3500" dirty="0" err="1" smtClean="0"/>
              <a:t>companii</a:t>
            </a:r>
            <a:r>
              <a:rPr lang="en-US" sz="3500" dirty="0" smtClean="0"/>
              <a:t> </a:t>
            </a:r>
            <a:r>
              <a:rPr lang="en-US" sz="3500" dirty="0" err="1" smtClean="0"/>
              <a:t>specializate</a:t>
            </a:r>
            <a:r>
              <a:rPr lang="en-US" sz="3500" dirty="0" smtClean="0"/>
              <a:t> </a:t>
            </a:r>
            <a:r>
              <a:rPr lang="en-US" sz="3500" dirty="0" err="1" smtClean="0"/>
              <a:t>pe</a:t>
            </a:r>
            <a:r>
              <a:rPr lang="en-US" sz="3500" dirty="0" smtClean="0"/>
              <a:t> </a:t>
            </a:r>
            <a:r>
              <a:rPr lang="en-US" sz="3500" dirty="0" err="1" smtClean="0"/>
              <a:t>eşantioane</a:t>
            </a:r>
            <a:r>
              <a:rPr lang="en-US" sz="3500" dirty="0" smtClean="0"/>
              <a:t> </a:t>
            </a:r>
            <a:r>
              <a:rPr lang="en-US" sz="3500" dirty="0" err="1" smtClean="0"/>
              <a:t>reprezentative</a:t>
            </a:r>
            <a:r>
              <a:rPr lang="en-US" sz="3500" dirty="0" smtClean="0"/>
              <a:t> de </a:t>
            </a:r>
            <a:r>
              <a:rPr lang="en-US" sz="3500" dirty="0" err="1" smtClean="0"/>
              <a:t>angajatori</a:t>
            </a:r>
            <a:r>
              <a:rPr lang="en-US" sz="3500" dirty="0" smtClean="0"/>
              <a:t>, cadre </a:t>
            </a:r>
            <a:r>
              <a:rPr lang="en-US" sz="3500" dirty="0" err="1" smtClean="0"/>
              <a:t>didactice</a:t>
            </a:r>
            <a:r>
              <a:rPr lang="en-US" sz="3500" dirty="0" smtClean="0"/>
              <a:t> </a:t>
            </a:r>
            <a:r>
              <a:rPr lang="en-US" sz="3500" dirty="0" err="1" smtClean="0"/>
              <a:t>universitare</a:t>
            </a:r>
            <a:r>
              <a:rPr lang="en-US" sz="3500" dirty="0" smtClean="0"/>
              <a:t> </a:t>
            </a:r>
            <a:r>
              <a:rPr lang="en-US" sz="3500" dirty="0" err="1" smtClean="0"/>
              <a:t>si</a:t>
            </a:r>
            <a:r>
              <a:rPr lang="en-US" sz="3500" dirty="0" smtClean="0"/>
              <a:t> </a:t>
            </a:r>
            <a:r>
              <a:rPr lang="en-US" sz="3500" dirty="0" err="1" smtClean="0"/>
              <a:t>respectiv</a:t>
            </a:r>
            <a:r>
              <a:rPr lang="en-US" sz="3500" dirty="0" smtClean="0"/>
              <a:t> </a:t>
            </a:r>
            <a:r>
              <a:rPr lang="en-US" sz="3500" dirty="0" err="1" smtClean="0"/>
              <a:t>studenti</a:t>
            </a:r>
            <a:r>
              <a:rPr lang="en-US" sz="3500" dirty="0" smtClean="0"/>
              <a:t> </a:t>
            </a:r>
            <a:r>
              <a:rPr lang="en-US" sz="3500" dirty="0" err="1" smtClean="0"/>
              <a:t>pentru</a:t>
            </a:r>
            <a:r>
              <a:rPr lang="en-US" sz="3500" dirty="0" smtClean="0"/>
              <a:t> </a:t>
            </a:r>
            <a:r>
              <a:rPr lang="en-US" sz="3500" b="1" dirty="0" err="1" smtClean="0"/>
              <a:t>măsurarea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percepţiei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acestora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faţă</a:t>
            </a:r>
            <a:r>
              <a:rPr lang="en-US" sz="3500" b="1" dirty="0" smtClean="0"/>
              <a:t> de </a:t>
            </a:r>
            <a:r>
              <a:rPr lang="en-US" sz="3500" b="1" dirty="0" err="1" smtClean="0"/>
              <a:t>politicile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şi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calitatea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învăţământului</a:t>
            </a:r>
            <a:r>
              <a:rPr lang="en-US" sz="3500" b="1" dirty="0" smtClean="0"/>
              <a:t> superior </a:t>
            </a:r>
            <a:r>
              <a:rPr lang="en-US" sz="3500" b="1" dirty="0" err="1" smtClean="0"/>
              <a:t>românesc</a:t>
            </a:r>
            <a:r>
              <a:rPr lang="en-US" sz="3500" b="1" dirty="0" smtClean="0"/>
              <a:t> </a:t>
            </a:r>
            <a:r>
              <a:rPr lang="en-US" sz="3500" dirty="0" smtClean="0"/>
              <a:t>la </a:t>
            </a:r>
            <a:r>
              <a:rPr lang="en-US" sz="3500" dirty="0" err="1" smtClean="0"/>
              <a:t>nivel</a:t>
            </a:r>
            <a:r>
              <a:rPr lang="en-US" sz="3500" dirty="0" smtClean="0"/>
              <a:t> de </a:t>
            </a:r>
            <a:r>
              <a:rPr lang="en-US" sz="3500" dirty="0" err="1" smtClean="0"/>
              <a:t>sistem</a:t>
            </a:r>
            <a:r>
              <a:rPr lang="en-US" sz="3500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356350"/>
            <a:ext cx="50292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00"/>
                </a:solidFill>
              </a:rPr>
              <a:t>Proiect cofinanţat din Fondul Social European prin Programul Operaţional Sectorial Dezvoltarea Resurselor Umane 2007 – 2013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smtClean="0">
                <a:solidFill>
                  <a:srgbClr val="15752C"/>
                </a:solidFill>
              </a:rPr>
              <a:t>Activitati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4800600"/>
          </a:xfrm>
          <a:solidFill>
            <a:srgbClr val="96C181">
              <a:alpha val="80000"/>
            </a:srgbClr>
          </a:solidFill>
          <a:ln>
            <a:noFill/>
          </a:ln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b="1" dirty="0" smtClean="0"/>
              <a:t>IV.2</a:t>
            </a:r>
            <a:r>
              <a:rPr lang="en-US" sz="3300" b="1" dirty="0"/>
              <a:t>. </a:t>
            </a:r>
            <a:r>
              <a:rPr lang="en-US" sz="3300" b="1" dirty="0" err="1"/>
              <a:t>Realizarea</a:t>
            </a:r>
            <a:r>
              <a:rPr lang="en-US" sz="3300" b="1" dirty="0"/>
              <a:t> </a:t>
            </a:r>
            <a:r>
              <a:rPr lang="en-US" sz="3300" b="1" dirty="0" err="1"/>
              <a:t>Barometrului</a:t>
            </a:r>
            <a:r>
              <a:rPr lang="en-US" sz="3300" b="1" dirty="0"/>
              <a:t> </a:t>
            </a:r>
            <a:r>
              <a:rPr lang="en-US" sz="3300" b="1" dirty="0" err="1"/>
              <a:t>Calitatii</a:t>
            </a:r>
            <a:r>
              <a:rPr lang="en-US" sz="3300" b="1" dirty="0"/>
              <a:t> </a:t>
            </a:r>
            <a:r>
              <a:rPr lang="en-US" sz="3300" dirty="0" err="1"/>
              <a:t>ce</a:t>
            </a:r>
            <a:r>
              <a:rPr lang="en-US" sz="3300" dirty="0"/>
              <a:t> </a:t>
            </a:r>
            <a:r>
              <a:rPr lang="en-US" sz="3300" dirty="0" err="1"/>
              <a:t>cuprinde</a:t>
            </a:r>
            <a:r>
              <a:rPr lang="en-US" sz="3300" dirty="0"/>
              <a:t> </a:t>
            </a:r>
            <a:r>
              <a:rPr lang="en-US" sz="3300" dirty="0" err="1"/>
              <a:t>rezultatele</a:t>
            </a:r>
            <a:r>
              <a:rPr lang="en-US" sz="3300" dirty="0"/>
              <a:t> </a:t>
            </a:r>
            <a:r>
              <a:rPr lang="en-US" sz="3300" dirty="0" err="1"/>
              <a:t>sintetice</a:t>
            </a:r>
            <a:r>
              <a:rPr lang="en-US" sz="3300" dirty="0"/>
              <a:t> ale </a:t>
            </a:r>
            <a:r>
              <a:rPr lang="en-US" sz="3300" dirty="0" err="1"/>
              <a:t>celor</a:t>
            </a:r>
            <a:r>
              <a:rPr lang="en-US" sz="3300" dirty="0"/>
              <a:t> </a:t>
            </a:r>
            <a:r>
              <a:rPr lang="en-US" sz="3300" dirty="0" err="1"/>
              <a:t>trei</a:t>
            </a:r>
            <a:r>
              <a:rPr lang="en-US" sz="3300" dirty="0"/>
              <a:t> </a:t>
            </a:r>
            <a:r>
              <a:rPr lang="en-US" sz="3300" b="1" dirty="0" err="1"/>
              <a:t>sondaje</a:t>
            </a:r>
            <a:r>
              <a:rPr lang="en-US" sz="3300" dirty="0"/>
              <a:t>, a </a:t>
            </a:r>
            <a:r>
              <a:rPr lang="en-US" sz="3300" dirty="0" err="1"/>
              <a:t>datelor</a:t>
            </a:r>
            <a:r>
              <a:rPr lang="en-US" sz="3300" dirty="0"/>
              <a:t> </a:t>
            </a:r>
            <a:r>
              <a:rPr lang="en-US" sz="3300" dirty="0" err="1"/>
              <a:t>rezultate</a:t>
            </a:r>
            <a:r>
              <a:rPr lang="en-US" sz="3300" dirty="0"/>
              <a:t> din </a:t>
            </a:r>
            <a:r>
              <a:rPr lang="en-US" sz="3300" b="1" dirty="0" err="1"/>
              <a:t>evaluarea</a:t>
            </a:r>
            <a:r>
              <a:rPr lang="en-US" sz="3300" b="1" dirty="0"/>
              <a:t> </a:t>
            </a:r>
            <a:r>
              <a:rPr lang="en-US" sz="3300" b="1" dirty="0" err="1"/>
              <a:t>externa</a:t>
            </a:r>
            <a:r>
              <a:rPr lang="en-US" sz="3300" b="1" dirty="0"/>
              <a:t> </a:t>
            </a:r>
            <a:r>
              <a:rPr lang="en-US" sz="3300" b="1" dirty="0" err="1"/>
              <a:t>si</a:t>
            </a:r>
            <a:r>
              <a:rPr lang="en-US" sz="3300" b="1" dirty="0"/>
              <a:t> </a:t>
            </a:r>
            <a:r>
              <a:rPr lang="en-US" sz="3300" b="1" dirty="0" err="1"/>
              <a:t>interna</a:t>
            </a:r>
            <a:r>
              <a:rPr lang="en-US" sz="3300" b="1" dirty="0"/>
              <a:t> </a:t>
            </a:r>
            <a:r>
              <a:rPr lang="en-US" sz="3300" dirty="0"/>
              <a:t>a </a:t>
            </a:r>
            <a:r>
              <a:rPr lang="en-US" sz="3300" dirty="0" err="1"/>
              <a:t>u</a:t>
            </a:r>
            <a:r>
              <a:rPr lang="en-US" sz="3300" dirty="0" err="1" smtClean="0"/>
              <a:t>niversitatilor</a:t>
            </a:r>
            <a:r>
              <a:rPr lang="en-US" sz="3300" dirty="0" smtClean="0"/>
              <a:t> </a:t>
            </a:r>
            <a:r>
              <a:rPr lang="en-US" sz="3300" dirty="0" err="1"/>
              <a:t>precum</a:t>
            </a:r>
            <a:r>
              <a:rPr lang="en-US" sz="3300" dirty="0"/>
              <a:t> </a:t>
            </a:r>
            <a:r>
              <a:rPr lang="en-US" sz="3300" dirty="0" err="1"/>
              <a:t>si</a:t>
            </a:r>
            <a:r>
              <a:rPr lang="en-US" sz="3300" dirty="0"/>
              <a:t> </a:t>
            </a:r>
            <a:r>
              <a:rPr lang="en-US" sz="3300" b="1" dirty="0" err="1"/>
              <a:t>alte</a:t>
            </a:r>
            <a:r>
              <a:rPr lang="en-US" sz="3300" b="1" dirty="0"/>
              <a:t> date de </a:t>
            </a:r>
            <a:r>
              <a:rPr lang="en-US" sz="3300" b="1" dirty="0" err="1"/>
              <a:t>sistem</a:t>
            </a:r>
            <a:r>
              <a:rPr lang="en-US" sz="3300" b="1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dirty="0"/>
              <a:t>IV. 3. </a:t>
            </a:r>
            <a:r>
              <a:rPr lang="en-US" sz="3300" dirty="0" err="1"/>
              <a:t>Elaborarea</a:t>
            </a:r>
            <a:r>
              <a:rPr lang="en-US" sz="3300" dirty="0"/>
              <a:t> </a:t>
            </a:r>
            <a:r>
              <a:rPr lang="en-US" sz="3300" dirty="0" err="1"/>
              <a:t>unui</a:t>
            </a:r>
            <a:r>
              <a:rPr lang="en-US" sz="3300" dirty="0"/>
              <a:t> </a:t>
            </a:r>
            <a:r>
              <a:rPr lang="en-US" sz="3300" b="1" dirty="0"/>
              <a:t>Policy Paper </a:t>
            </a:r>
            <a:r>
              <a:rPr lang="en-US" sz="3300" dirty="0"/>
              <a:t>la </a:t>
            </a:r>
            <a:r>
              <a:rPr lang="en-US" sz="3300" dirty="0" err="1"/>
              <a:t>finalul</a:t>
            </a:r>
            <a:r>
              <a:rPr lang="en-US" sz="3300" dirty="0"/>
              <a:t> </a:t>
            </a:r>
            <a:r>
              <a:rPr lang="en-US" sz="3300" dirty="0" err="1"/>
              <a:t>proiectului</a:t>
            </a:r>
            <a:r>
              <a:rPr lang="en-US" sz="3300" dirty="0"/>
              <a:t>. </a:t>
            </a:r>
            <a:r>
              <a:rPr lang="en-US" sz="3300" dirty="0" err="1"/>
              <a:t>Formularea</a:t>
            </a:r>
            <a:r>
              <a:rPr lang="en-US" sz="3300" dirty="0"/>
              <a:t> de </a:t>
            </a:r>
            <a:r>
              <a:rPr lang="en-US" sz="3300" dirty="0" err="1"/>
              <a:t>concluzii</a:t>
            </a:r>
            <a:r>
              <a:rPr lang="en-US" sz="3300" dirty="0"/>
              <a:t> </a:t>
            </a:r>
            <a:r>
              <a:rPr lang="en-US" sz="3300" dirty="0" err="1"/>
              <a:t>şi</a:t>
            </a:r>
            <a:r>
              <a:rPr lang="en-US" sz="3300" dirty="0"/>
              <a:t> </a:t>
            </a:r>
            <a:r>
              <a:rPr lang="en-US" sz="3300" dirty="0" err="1"/>
              <a:t>propunerea</a:t>
            </a:r>
            <a:r>
              <a:rPr lang="en-US" sz="3300" dirty="0"/>
              <a:t> de </a:t>
            </a:r>
            <a:r>
              <a:rPr lang="en-US" sz="3300" dirty="0" err="1"/>
              <a:t>politici</a:t>
            </a:r>
            <a:r>
              <a:rPr lang="en-US" sz="3300" dirty="0"/>
              <a:t> </a:t>
            </a:r>
            <a:r>
              <a:rPr lang="en-US" sz="3300" dirty="0" err="1"/>
              <a:t>privind</a:t>
            </a:r>
            <a:r>
              <a:rPr lang="en-US" sz="3300" dirty="0"/>
              <a:t> </a:t>
            </a:r>
            <a:r>
              <a:rPr lang="en-US" sz="3300" dirty="0" err="1"/>
              <a:t>îmbunătăţirea</a:t>
            </a:r>
            <a:r>
              <a:rPr lang="en-US" sz="3300" dirty="0"/>
              <a:t> </a:t>
            </a:r>
            <a:r>
              <a:rPr lang="en-US" sz="3300" dirty="0" err="1"/>
              <a:t>calităţii</a:t>
            </a:r>
            <a:r>
              <a:rPr lang="en-US" sz="3300" dirty="0"/>
              <a:t> la </a:t>
            </a:r>
            <a:r>
              <a:rPr lang="en-US" sz="3300" dirty="0" err="1"/>
              <a:t>nivel</a:t>
            </a:r>
            <a:r>
              <a:rPr lang="en-US" sz="3300" dirty="0"/>
              <a:t> de </a:t>
            </a:r>
            <a:r>
              <a:rPr lang="en-US" sz="3300" dirty="0" err="1"/>
              <a:t>sistem</a:t>
            </a:r>
            <a:r>
              <a:rPr lang="en-US" sz="3300" dirty="0"/>
              <a:t> </a:t>
            </a:r>
            <a:r>
              <a:rPr lang="en-US" sz="3300" dirty="0" err="1"/>
              <a:t>şi</a:t>
            </a:r>
            <a:r>
              <a:rPr lang="en-US" sz="3300" dirty="0"/>
              <a:t> </a:t>
            </a:r>
            <a:r>
              <a:rPr lang="en-US" sz="3300" dirty="0" err="1"/>
              <a:t>pe</a:t>
            </a:r>
            <a:r>
              <a:rPr lang="en-US" sz="3300" dirty="0"/>
              <a:t> </a:t>
            </a:r>
            <a:r>
              <a:rPr lang="en-US" sz="3300" dirty="0" err="1"/>
              <a:t>tipuri</a:t>
            </a:r>
            <a:r>
              <a:rPr lang="en-US" sz="3300" dirty="0"/>
              <a:t> de </a:t>
            </a:r>
            <a:r>
              <a:rPr lang="en-US" sz="3300" dirty="0" err="1"/>
              <a:t>instituţii</a:t>
            </a:r>
            <a:endParaRPr lang="en-US" sz="33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356350"/>
            <a:ext cx="50292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00"/>
                </a:solidFill>
              </a:rPr>
              <a:t>Proiect cofinanţat din Fondul Social European prin Programul Operaţional Sectorial Dezvoltarea Resurselor Umane 2007 – 2013</a:t>
            </a:r>
          </a:p>
        </p:txBody>
      </p:sp>
    </p:spTree>
  </p:cSld>
  <p:clrMapOvr>
    <a:masterClrMapping/>
  </p:clrMapOvr>
  <p:transition spd="slow"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smtClean="0">
                <a:solidFill>
                  <a:srgbClr val="15752C"/>
                </a:solidFill>
              </a:rPr>
              <a:t>Rezultate anticipate</a:t>
            </a:r>
            <a:endParaRPr lang="en-US" sz="4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solidFill>
            <a:srgbClr val="96C181">
              <a:alpha val="80000"/>
            </a:srgbClr>
          </a:solidFill>
          <a:ln>
            <a:noFill/>
          </a:ln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b="1" dirty="0" smtClean="0"/>
              <a:t>IV.1 </a:t>
            </a:r>
            <a:r>
              <a:rPr lang="fr-FR" b="1" dirty="0" err="1" smtClean="0"/>
              <a:t>Raport</a:t>
            </a:r>
            <a:r>
              <a:rPr lang="fr-FR" b="1" dirty="0" smtClean="0"/>
              <a:t> de </a:t>
            </a:r>
            <a:r>
              <a:rPr lang="fr-FR" b="1" dirty="0" err="1" smtClean="0"/>
              <a:t>cercetare</a:t>
            </a:r>
            <a:endParaRPr lang="fr-FR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b="1" dirty="0" smtClean="0"/>
              <a:t>3 </a:t>
            </a:r>
            <a:r>
              <a:rPr lang="fr-FR" b="1" dirty="0" err="1"/>
              <a:t>sondaje</a:t>
            </a:r>
            <a:r>
              <a:rPr lang="fr-FR" b="1" dirty="0"/>
              <a:t> de </a:t>
            </a:r>
            <a:r>
              <a:rPr lang="fr-FR" b="1" dirty="0" err="1"/>
              <a:t>opinie</a:t>
            </a:r>
            <a:r>
              <a:rPr lang="fr-FR" b="1" dirty="0"/>
              <a:t> </a:t>
            </a:r>
            <a:r>
              <a:rPr lang="fr-FR" b="1" dirty="0" err="1"/>
              <a:t>privind</a:t>
            </a:r>
            <a:r>
              <a:rPr lang="fr-FR" b="1" dirty="0"/>
              <a:t> </a:t>
            </a:r>
            <a:r>
              <a:rPr lang="fr-FR" b="1" dirty="0" err="1"/>
              <a:t>calitatea</a:t>
            </a:r>
            <a:r>
              <a:rPr lang="fr-FR" b="1" dirty="0"/>
              <a:t> </a:t>
            </a:r>
            <a:r>
              <a:rPr lang="fr-FR" b="1" dirty="0" err="1"/>
              <a:t>invatamantului</a:t>
            </a:r>
            <a:r>
              <a:rPr lang="fr-FR" b="1" dirty="0"/>
              <a:t> </a:t>
            </a:r>
            <a:r>
              <a:rPr lang="fr-FR" b="1" dirty="0" err="1"/>
              <a:t>superior</a:t>
            </a:r>
            <a:r>
              <a:rPr lang="fr-FR" dirty="0"/>
              <a:t>, </a:t>
            </a:r>
            <a:r>
              <a:rPr lang="fr-FR" dirty="0" err="1"/>
              <a:t>realizate</a:t>
            </a:r>
            <a:r>
              <a:rPr lang="fr-FR" dirty="0"/>
              <a:t> in </a:t>
            </a:r>
            <a:r>
              <a:rPr lang="fr-FR" dirty="0" err="1"/>
              <a:t>randul</a:t>
            </a:r>
            <a:r>
              <a:rPr lang="fr-FR" dirty="0"/>
              <a:t> </a:t>
            </a:r>
            <a:r>
              <a:rPr lang="fr-FR" dirty="0" err="1" smtClean="0"/>
              <a:t>populatiilor</a:t>
            </a:r>
            <a:r>
              <a:rPr lang="fr-FR" dirty="0" smtClean="0"/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smtClean="0"/>
              <a:t>cadre </a:t>
            </a:r>
            <a:r>
              <a:rPr lang="fr-FR" dirty="0" err="1"/>
              <a:t>didactice</a:t>
            </a:r>
            <a:r>
              <a:rPr lang="fr-FR" dirty="0"/>
              <a:t> (1), </a:t>
            </a:r>
            <a:endParaRPr lang="fr-F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err="1" smtClean="0"/>
              <a:t>studenti</a:t>
            </a:r>
            <a:r>
              <a:rPr lang="fr-FR" dirty="0" smtClean="0"/>
              <a:t> </a:t>
            </a:r>
            <a:r>
              <a:rPr lang="fr-FR" dirty="0"/>
              <a:t>(2)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err="1" smtClean="0"/>
              <a:t>angajatori</a:t>
            </a:r>
            <a:r>
              <a:rPr lang="fr-FR" dirty="0" smtClean="0"/>
              <a:t> </a:t>
            </a:r>
            <a:r>
              <a:rPr lang="fr-FR" dirty="0"/>
              <a:t>(3); </a:t>
            </a:r>
            <a:endParaRPr lang="fr-F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b="1" dirty="0" smtClean="0"/>
              <a:t>30 </a:t>
            </a:r>
            <a:r>
              <a:rPr lang="fr-FR" b="1" dirty="0"/>
              <a:t>de </a:t>
            </a:r>
            <a:r>
              <a:rPr lang="fr-FR" b="1" dirty="0" err="1"/>
              <a:t>interviuri</a:t>
            </a:r>
            <a:r>
              <a:rPr lang="fr-FR" b="1" dirty="0"/>
              <a:t> </a:t>
            </a:r>
            <a:r>
              <a:rPr lang="fr-FR" dirty="0" err="1"/>
              <a:t>cu</a:t>
            </a:r>
            <a:r>
              <a:rPr lang="fr-FR" dirty="0"/>
              <a:t> </a:t>
            </a:r>
            <a:r>
              <a:rPr lang="fr-FR" dirty="0" err="1"/>
              <a:t>reprezentantii</a:t>
            </a:r>
            <a:r>
              <a:rPr lang="fr-FR" dirty="0"/>
              <a:t> </a:t>
            </a:r>
            <a:r>
              <a:rPr lang="fr-FR" dirty="0" err="1"/>
              <a:t>categoriilor</a:t>
            </a:r>
            <a:r>
              <a:rPr lang="fr-FR" dirty="0"/>
              <a:t> </a:t>
            </a:r>
            <a:r>
              <a:rPr lang="fr-FR" dirty="0" err="1"/>
              <a:t>enumerate</a:t>
            </a:r>
            <a:r>
              <a:rPr lang="fr-FR" dirty="0"/>
              <a:t>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00"/>
                </a:solidFill>
              </a:rPr>
              <a:t>Proiect cofinanţat din Fondul Social European prin Programul Operaţional Sectorial Dezvoltarea Resurselor Umane 2007 – 2013</a:t>
            </a:r>
          </a:p>
        </p:txBody>
      </p:sp>
    </p:spTree>
  </p:cSld>
  <p:clrMapOvr>
    <a:masterClrMapping/>
  </p:clrMapOvr>
  <p:transition spd="slow" advClick="0" advTm="3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b="1" smtClean="0">
                <a:solidFill>
                  <a:srgbClr val="15752C"/>
                </a:solidFill>
              </a:rPr>
              <a:t>Rezultate anticipate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  <a:solidFill>
            <a:srgbClr val="96C181">
              <a:alpha val="80000"/>
            </a:srgbClr>
          </a:solidFill>
          <a:ln>
            <a:noFill/>
          </a:ln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IV.2 </a:t>
            </a:r>
            <a:r>
              <a:rPr lang="en-US" b="1" dirty="0" err="1" smtClean="0"/>
              <a:t>Barometru</a:t>
            </a:r>
            <a:r>
              <a:rPr lang="en-US" b="1" dirty="0" smtClean="0"/>
              <a:t> </a:t>
            </a:r>
            <a:r>
              <a:rPr lang="en-US" b="1" dirty="0"/>
              <a:t>al </a:t>
            </a:r>
            <a:r>
              <a:rPr lang="en-US" b="1" dirty="0" err="1"/>
              <a:t>Calitatii</a:t>
            </a:r>
            <a:r>
              <a:rPr lang="en-US" b="1" dirty="0"/>
              <a:t> </a:t>
            </a:r>
            <a:r>
              <a:rPr lang="en-US" b="1" dirty="0" err="1"/>
              <a:t>invatamantului</a:t>
            </a:r>
            <a:r>
              <a:rPr lang="en-US" b="1" dirty="0"/>
              <a:t> superior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IV.3. Un document cu </a:t>
            </a:r>
            <a:r>
              <a:rPr lang="en-US" dirty="0" err="1"/>
              <a:t>privire</a:t>
            </a:r>
            <a:r>
              <a:rPr lang="en-US" dirty="0"/>
              <a:t> la </a:t>
            </a:r>
            <a:r>
              <a:rPr lang="en-US" dirty="0" err="1"/>
              <a:t>concluziile</a:t>
            </a:r>
            <a:r>
              <a:rPr lang="en-US" dirty="0"/>
              <a:t> </a:t>
            </a:r>
            <a:r>
              <a:rPr lang="en-US" dirty="0" err="1"/>
              <a:t>desprinse</a:t>
            </a:r>
            <a:r>
              <a:rPr lang="en-US" dirty="0"/>
              <a:t> in </a:t>
            </a:r>
            <a:r>
              <a:rPr lang="en-US" dirty="0" err="1"/>
              <a:t>urma</a:t>
            </a:r>
            <a:r>
              <a:rPr lang="en-US" dirty="0"/>
              <a:t> </a:t>
            </a:r>
            <a:r>
              <a:rPr lang="en-US" dirty="0" err="1"/>
              <a:t>analizei</a:t>
            </a:r>
            <a:r>
              <a:rPr lang="en-US" dirty="0"/>
              <a:t> </a:t>
            </a:r>
            <a:r>
              <a:rPr lang="en-US" dirty="0" err="1"/>
              <a:t>institutionale</a:t>
            </a:r>
            <a:r>
              <a:rPr lang="en-US" dirty="0"/>
              <a:t> - </a:t>
            </a:r>
            <a:r>
              <a:rPr lang="en-US" b="1" dirty="0"/>
              <a:t>Policy Paper care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recomande</a:t>
            </a:r>
            <a:r>
              <a:rPr lang="en-US" b="1" dirty="0"/>
              <a:t> </a:t>
            </a:r>
            <a:r>
              <a:rPr lang="en-US" b="1" dirty="0" err="1"/>
              <a:t>politici</a:t>
            </a:r>
            <a:r>
              <a:rPr lang="en-US" b="1" dirty="0"/>
              <a:t> de </a:t>
            </a:r>
            <a:r>
              <a:rPr lang="en-US" b="1" dirty="0" err="1"/>
              <a:t>imbunatatire</a:t>
            </a:r>
            <a:r>
              <a:rPr lang="en-US" b="1" dirty="0"/>
              <a:t> a </a:t>
            </a:r>
            <a:r>
              <a:rPr lang="en-US" b="1" dirty="0" err="1"/>
              <a:t>calitatii</a:t>
            </a:r>
            <a:r>
              <a:rPr lang="en-US" b="1" dirty="0"/>
              <a:t> </a:t>
            </a:r>
            <a:r>
              <a:rPr lang="en-US" b="1" dirty="0" err="1"/>
              <a:t>invatamantului</a:t>
            </a:r>
            <a:r>
              <a:rPr lang="en-US" b="1" dirty="0"/>
              <a:t> superior </a:t>
            </a:r>
            <a:r>
              <a:rPr lang="en-US" dirty="0"/>
              <a:t>la </a:t>
            </a:r>
            <a:r>
              <a:rPr lang="en-US" dirty="0" err="1"/>
              <a:t>finalul</a:t>
            </a:r>
            <a:r>
              <a:rPr lang="en-US" dirty="0"/>
              <a:t> </a:t>
            </a:r>
            <a:r>
              <a:rPr lang="en-US" dirty="0" err="1"/>
              <a:t>proiectului</a:t>
            </a:r>
            <a:r>
              <a:rPr lang="en-US" dirty="0"/>
              <a:t> </a:t>
            </a:r>
            <a:r>
              <a:rPr lang="en-US" dirty="0" err="1"/>
              <a:t>Barometrul</a:t>
            </a:r>
            <a:r>
              <a:rPr lang="en-US" dirty="0"/>
              <a:t> </a:t>
            </a:r>
            <a:r>
              <a:rPr lang="en-US" dirty="0" err="1"/>
              <a:t>Calitatii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Policy Paper se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publica</a:t>
            </a:r>
            <a:r>
              <a:rPr lang="en-US" dirty="0"/>
              <a:t> in </a:t>
            </a:r>
            <a:r>
              <a:rPr lang="en-US" dirty="0" err="1"/>
              <a:t>limbile</a:t>
            </a:r>
            <a:r>
              <a:rPr lang="en-US" dirty="0"/>
              <a:t> </a:t>
            </a:r>
            <a:r>
              <a:rPr lang="en-US" dirty="0" err="1"/>
              <a:t>romana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engleza</a:t>
            </a:r>
            <a:r>
              <a:rPr lang="en-US" dirty="0"/>
              <a:t>, in format </a:t>
            </a:r>
            <a:r>
              <a:rPr lang="en-US" dirty="0" err="1"/>
              <a:t>hartie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CD/DVD, in 300 de </a:t>
            </a:r>
            <a:r>
              <a:rPr lang="en-US" dirty="0" err="1"/>
              <a:t>exemplare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242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00"/>
                </a:solidFill>
              </a:rPr>
              <a:t>Proiect cofinanţat din Fondul Social European prin Programul Operaţional Sectorial Dezvoltarea Resurselor Umane 2007 – 2013</a:t>
            </a:r>
          </a:p>
        </p:txBody>
      </p:sp>
    </p:spTree>
  </p:cSld>
  <p:clrMapOvr>
    <a:masterClrMapping/>
  </p:clrMapOvr>
  <p:transition spd="slow" advClick="0" advTm="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err="1">
                <a:solidFill>
                  <a:srgbClr val="15752C"/>
                </a:solidFill>
              </a:rPr>
              <a:t>Metodologia</a:t>
            </a:r>
            <a:r>
              <a:rPr lang="fr-FR" b="1" dirty="0">
                <a:solidFill>
                  <a:srgbClr val="15752C"/>
                </a:solidFill>
              </a:rPr>
              <a:t> de </a:t>
            </a:r>
            <a:r>
              <a:rPr lang="fr-FR" b="1" dirty="0" err="1">
                <a:solidFill>
                  <a:srgbClr val="15752C"/>
                </a:solidFill>
              </a:rPr>
              <a:t>implementare</a:t>
            </a:r>
            <a:r>
              <a:rPr lang="fr-FR" b="1" dirty="0">
                <a:solidFill>
                  <a:srgbClr val="15752C"/>
                </a:solidFill>
              </a:rPr>
              <a:t> PL.IV</a:t>
            </a:r>
            <a:r>
              <a:rPr lang="fr-FR" b="1" dirty="0" smtClean="0">
                <a:solidFill>
                  <a:srgbClr val="15752C"/>
                </a:solidFill>
              </a:rPr>
              <a:t>.</a:t>
            </a:r>
            <a:endParaRPr lang="en-US" dirty="0">
              <a:solidFill>
                <a:srgbClr val="15752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6C181">
              <a:alpha val="80000"/>
            </a:srgbClr>
          </a:solidFill>
          <a:ln>
            <a:noFill/>
          </a:ln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600" dirty="0" smtClean="0"/>
              <a:t>PL.IV</a:t>
            </a:r>
            <a:r>
              <a:rPr lang="fr-FR" sz="2600" dirty="0"/>
              <a:t>. In </a:t>
            </a:r>
            <a:r>
              <a:rPr lang="fr-FR" sz="2600" dirty="0" err="1"/>
              <a:t>perioada</a:t>
            </a:r>
            <a:r>
              <a:rPr lang="fr-FR" sz="2600" dirty="0"/>
              <a:t> de </a:t>
            </a:r>
            <a:r>
              <a:rPr lang="fr-FR" sz="2600" dirty="0" err="1"/>
              <a:t>implementare</a:t>
            </a:r>
            <a:r>
              <a:rPr lang="fr-FR" sz="2600" dirty="0"/>
              <a:t>, vor fi </a:t>
            </a:r>
            <a:r>
              <a:rPr lang="fr-FR" sz="2600" dirty="0" err="1"/>
              <a:t>elaborate</a:t>
            </a:r>
            <a:r>
              <a:rPr lang="fr-FR" sz="2600" dirty="0"/>
              <a:t> 3 </a:t>
            </a:r>
            <a:r>
              <a:rPr lang="fr-FR" sz="2600" dirty="0" err="1"/>
              <a:t>chestionare</a:t>
            </a:r>
            <a:r>
              <a:rPr lang="fr-FR" sz="2600" dirty="0"/>
              <a:t> </a:t>
            </a:r>
            <a:r>
              <a:rPr lang="fr-FR" sz="2600" dirty="0" err="1"/>
              <a:t>vizand</a:t>
            </a:r>
            <a:r>
              <a:rPr lang="fr-FR" sz="2600" dirty="0"/>
              <a:t> </a:t>
            </a:r>
            <a:r>
              <a:rPr lang="fr-FR" sz="2600" dirty="0" err="1"/>
              <a:t>populatiile</a:t>
            </a:r>
            <a:r>
              <a:rPr lang="fr-FR" sz="2600" dirty="0"/>
              <a:t> de cadre </a:t>
            </a:r>
            <a:r>
              <a:rPr lang="fr-FR" sz="2600" dirty="0" err="1"/>
              <a:t>didactice</a:t>
            </a:r>
            <a:r>
              <a:rPr lang="fr-FR" sz="2600" dirty="0"/>
              <a:t>, </a:t>
            </a:r>
            <a:r>
              <a:rPr lang="fr-FR" sz="2600" dirty="0" err="1"/>
              <a:t>studenti</a:t>
            </a:r>
            <a:r>
              <a:rPr lang="fr-FR" sz="2600" dirty="0"/>
              <a:t>, </a:t>
            </a:r>
            <a:r>
              <a:rPr lang="fr-FR" sz="2600" dirty="0" err="1"/>
              <a:t>respectiv</a:t>
            </a:r>
            <a:r>
              <a:rPr lang="fr-FR" sz="2600" dirty="0"/>
              <a:t> </a:t>
            </a:r>
            <a:r>
              <a:rPr lang="fr-FR" sz="2600" dirty="0" err="1"/>
              <a:t>angajatori</a:t>
            </a:r>
            <a:r>
              <a:rPr lang="fr-FR" sz="2600" dirty="0"/>
              <a:t> ce vor fi </a:t>
            </a:r>
            <a:r>
              <a:rPr lang="fr-FR" sz="2600" dirty="0" err="1"/>
              <a:t>aplicate</a:t>
            </a:r>
            <a:r>
              <a:rPr lang="fr-FR" sz="2600" dirty="0"/>
              <a:t> </a:t>
            </a:r>
            <a:r>
              <a:rPr lang="fr-FR" sz="2600" dirty="0" err="1"/>
              <a:t>pe</a:t>
            </a:r>
            <a:r>
              <a:rPr lang="fr-FR" sz="2600" dirty="0"/>
              <a:t> </a:t>
            </a:r>
            <a:r>
              <a:rPr lang="fr-FR" sz="2600" dirty="0" err="1"/>
              <a:t>esantioanele</a:t>
            </a:r>
            <a:r>
              <a:rPr lang="fr-FR" sz="2600" dirty="0"/>
              <a:t> </a:t>
            </a:r>
            <a:r>
              <a:rPr lang="fr-FR" sz="2600" dirty="0" err="1"/>
              <a:t>elaborate</a:t>
            </a:r>
            <a:r>
              <a:rPr lang="fr-FR" sz="2600" dirty="0"/>
              <a:t> de </a:t>
            </a:r>
            <a:r>
              <a:rPr lang="fr-FR" sz="2600" dirty="0" err="1"/>
              <a:t>catre</a:t>
            </a:r>
            <a:r>
              <a:rPr lang="fr-FR" sz="2600" dirty="0"/>
              <a:t> </a:t>
            </a:r>
            <a:r>
              <a:rPr lang="fr-FR" sz="2600" dirty="0" err="1"/>
              <a:t>beneficiar</a:t>
            </a:r>
            <a:r>
              <a:rPr lang="fr-FR" sz="2600" dirty="0"/>
              <a:t>, </a:t>
            </a:r>
            <a:r>
              <a:rPr lang="fr-FR" sz="2600" dirty="0" err="1"/>
              <a:t>urmand</a:t>
            </a:r>
            <a:r>
              <a:rPr lang="fr-FR" sz="2600" dirty="0"/>
              <a:t> a fi </a:t>
            </a:r>
            <a:r>
              <a:rPr lang="fr-FR" sz="2600" dirty="0" err="1"/>
              <a:t>aplicate</a:t>
            </a:r>
            <a:r>
              <a:rPr lang="fr-FR" sz="2600" dirty="0"/>
              <a:t> un </a:t>
            </a:r>
            <a:r>
              <a:rPr lang="fr-FR" sz="2600" dirty="0" err="1"/>
              <a:t>numar</a:t>
            </a:r>
            <a:r>
              <a:rPr lang="fr-FR" sz="2600" dirty="0"/>
              <a:t> de </a:t>
            </a:r>
            <a:r>
              <a:rPr lang="fr-FR" sz="2600" dirty="0" err="1"/>
              <a:t>aproximativ</a:t>
            </a:r>
            <a:r>
              <a:rPr lang="fr-FR" sz="2600" dirty="0"/>
              <a:t> 2100 de </a:t>
            </a:r>
            <a:r>
              <a:rPr lang="fr-FR" sz="2600" dirty="0" err="1"/>
              <a:t>chestionare</a:t>
            </a:r>
            <a:r>
              <a:rPr lang="fr-FR" sz="2600" dirty="0"/>
              <a:t>. </a:t>
            </a:r>
            <a:endParaRPr lang="en-US" sz="2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err="1"/>
              <a:t>Datele</a:t>
            </a:r>
            <a:r>
              <a:rPr lang="en-US" sz="2600" dirty="0"/>
              <a:t> </a:t>
            </a:r>
            <a:r>
              <a:rPr lang="en-US" sz="2600" dirty="0" err="1"/>
              <a:t>culese</a:t>
            </a:r>
            <a:r>
              <a:rPr lang="en-US" sz="2600" dirty="0"/>
              <a:t> </a:t>
            </a:r>
            <a:r>
              <a:rPr lang="en-US" sz="2600" dirty="0" err="1"/>
              <a:t>prin</a:t>
            </a:r>
            <a:r>
              <a:rPr lang="en-US" sz="2600" dirty="0"/>
              <a:t> </a:t>
            </a:r>
            <a:r>
              <a:rPr lang="en-US" sz="2600" dirty="0" err="1"/>
              <a:t>chestionare</a:t>
            </a:r>
            <a:r>
              <a:rPr lang="en-US" sz="2600" dirty="0"/>
              <a:t> </a:t>
            </a:r>
            <a:r>
              <a:rPr lang="en-US" sz="2600" dirty="0" err="1"/>
              <a:t>vor</a:t>
            </a:r>
            <a:r>
              <a:rPr lang="en-US" sz="2600" dirty="0"/>
              <a:t> fi triangulate cu date </a:t>
            </a:r>
            <a:r>
              <a:rPr lang="en-US" sz="2600" dirty="0" err="1"/>
              <a:t>provenind</a:t>
            </a:r>
            <a:r>
              <a:rPr lang="en-US" sz="2600" dirty="0"/>
              <a:t> din </a:t>
            </a:r>
            <a:r>
              <a:rPr lang="en-US" sz="2600" dirty="0" err="1"/>
              <a:t>cercetare</a:t>
            </a:r>
            <a:r>
              <a:rPr lang="en-US" sz="2600" dirty="0"/>
              <a:t> </a:t>
            </a:r>
            <a:r>
              <a:rPr lang="en-US" sz="2600" dirty="0" err="1"/>
              <a:t>calitativa</a:t>
            </a:r>
            <a:r>
              <a:rPr lang="en-US" sz="2600" dirty="0"/>
              <a:t>. Se </a:t>
            </a:r>
            <a:r>
              <a:rPr lang="en-US" sz="2600" dirty="0" err="1"/>
              <a:t>vor</a:t>
            </a:r>
            <a:r>
              <a:rPr lang="en-US" sz="2600" dirty="0"/>
              <a:t> </a:t>
            </a:r>
            <a:r>
              <a:rPr lang="en-US" sz="2600" dirty="0" err="1"/>
              <a:t>realiza</a:t>
            </a:r>
            <a:r>
              <a:rPr lang="en-US" sz="2600" dirty="0"/>
              <a:t> un </a:t>
            </a:r>
            <a:r>
              <a:rPr lang="en-US" sz="2600" dirty="0" err="1"/>
              <a:t>numar</a:t>
            </a:r>
            <a:r>
              <a:rPr lang="en-US" sz="2600" dirty="0"/>
              <a:t> de </a:t>
            </a:r>
            <a:r>
              <a:rPr lang="en-US" sz="2600" dirty="0" err="1"/>
              <a:t>aproximativ</a:t>
            </a:r>
            <a:r>
              <a:rPr lang="en-US" sz="2600" dirty="0"/>
              <a:t> 30 de </a:t>
            </a:r>
            <a:r>
              <a:rPr lang="en-US" sz="2600" dirty="0" err="1"/>
              <a:t>interviuri</a:t>
            </a:r>
            <a:r>
              <a:rPr lang="en-US" sz="2600" dirty="0"/>
              <a:t>, cu </a:t>
            </a:r>
            <a:r>
              <a:rPr lang="en-US" sz="2600" dirty="0" err="1"/>
              <a:t>reprezentanti</a:t>
            </a:r>
            <a:r>
              <a:rPr lang="en-US" sz="2600" dirty="0"/>
              <a:t> </a:t>
            </a:r>
            <a:r>
              <a:rPr lang="en-US" sz="2600" dirty="0" err="1"/>
              <a:t>ai</a:t>
            </a:r>
            <a:r>
              <a:rPr lang="en-US" sz="2600" dirty="0"/>
              <a:t> </a:t>
            </a:r>
            <a:r>
              <a:rPr lang="en-US" sz="2600" dirty="0" err="1"/>
              <a:t>fiecarui</a:t>
            </a:r>
            <a:r>
              <a:rPr lang="en-US" sz="2600" dirty="0"/>
              <a:t> </a:t>
            </a:r>
            <a:r>
              <a:rPr lang="en-US" sz="2600" dirty="0" err="1"/>
              <a:t>grup</a:t>
            </a:r>
            <a:r>
              <a:rPr lang="en-US" sz="2600" dirty="0"/>
              <a:t> </a:t>
            </a:r>
            <a:r>
              <a:rPr lang="en-US" sz="2600" dirty="0" err="1"/>
              <a:t>mentionat</a:t>
            </a:r>
            <a:r>
              <a:rPr lang="en-US" sz="2600" dirty="0"/>
              <a:t> </a:t>
            </a:r>
            <a:r>
              <a:rPr lang="en-US" sz="2600" dirty="0" err="1"/>
              <a:t>mai</a:t>
            </a:r>
            <a:r>
              <a:rPr lang="en-US" sz="2600" dirty="0"/>
              <a:t> </a:t>
            </a:r>
            <a:r>
              <a:rPr lang="en-US" sz="2600" dirty="0" err="1"/>
              <a:t>sus</a:t>
            </a:r>
            <a:r>
              <a:rPr lang="en-US" sz="2600" dirty="0"/>
              <a:t>, </a:t>
            </a:r>
            <a:r>
              <a:rPr lang="en-US" sz="2600" dirty="0" err="1"/>
              <a:t>inclusiv</a:t>
            </a:r>
            <a:r>
              <a:rPr lang="en-US" sz="2600" dirty="0"/>
              <a:t> cu </a:t>
            </a:r>
            <a:r>
              <a:rPr lang="en-US" sz="2600" dirty="0" err="1"/>
              <a:t>persoane</a:t>
            </a:r>
            <a:r>
              <a:rPr lang="en-US" sz="2600" dirty="0"/>
              <a:t> cu </a:t>
            </a:r>
            <a:r>
              <a:rPr lang="en-US" sz="2600" dirty="0" err="1"/>
              <a:t>atributii</a:t>
            </a:r>
            <a:r>
              <a:rPr lang="en-US" sz="2600" dirty="0"/>
              <a:t> in </a:t>
            </a:r>
            <a:r>
              <a:rPr lang="en-US" sz="2600" dirty="0" err="1"/>
              <a:t>asigurarea</a:t>
            </a:r>
            <a:r>
              <a:rPr lang="en-US" sz="2600" dirty="0"/>
              <a:t> </a:t>
            </a:r>
            <a:r>
              <a:rPr lang="en-US" sz="2600" dirty="0" err="1"/>
              <a:t>calitatii</a:t>
            </a:r>
            <a:r>
              <a:rPr lang="en-US" sz="2600" dirty="0"/>
              <a:t> la </a:t>
            </a:r>
            <a:r>
              <a:rPr lang="en-US" sz="2600" dirty="0" err="1"/>
              <a:t>nivel</a:t>
            </a:r>
            <a:r>
              <a:rPr lang="en-US" sz="2600" dirty="0"/>
              <a:t> institutional </a:t>
            </a:r>
            <a:r>
              <a:rPr lang="en-US" sz="2600" dirty="0" err="1"/>
              <a:t>si</a:t>
            </a:r>
            <a:r>
              <a:rPr lang="en-US" sz="2600" dirty="0"/>
              <a:t> de </a:t>
            </a:r>
            <a:r>
              <a:rPr lang="en-US" sz="2600" dirty="0" err="1"/>
              <a:t>sistem</a:t>
            </a:r>
            <a:r>
              <a:rPr lang="en-US" sz="2600" dirty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00"/>
                </a:solidFill>
              </a:rPr>
              <a:t>Proiect cofinanţat din Fondul Social European prin Programul Operaţional Sectorial Dezvoltarea Resurselor Umane 2007 – 2013</a:t>
            </a:r>
          </a:p>
        </p:txBody>
      </p:sp>
    </p:spTree>
  </p:cSld>
  <p:clrMapOvr>
    <a:masterClrMapping/>
  </p:clrMapOvr>
  <p:transition spd="slow" advClick="0" advTm="4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err="1">
                <a:solidFill>
                  <a:srgbClr val="15752C"/>
                </a:solidFill>
              </a:rPr>
              <a:t>Metodologia</a:t>
            </a:r>
            <a:r>
              <a:rPr lang="fr-FR" b="1" dirty="0">
                <a:solidFill>
                  <a:srgbClr val="15752C"/>
                </a:solidFill>
              </a:rPr>
              <a:t> de </a:t>
            </a:r>
            <a:r>
              <a:rPr lang="fr-FR" b="1" dirty="0" err="1">
                <a:solidFill>
                  <a:srgbClr val="15752C"/>
                </a:solidFill>
              </a:rPr>
              <a:t>implementare</a:t>
            </a:r>
            <a:r>
              <a:rPr lang="fr-FR" b="1" dirty="0">
                <a:solidFill>
                  <a:srgbClr val="15752C"/>
                </a:solidFill>
              </a:rPr>
              <a:t> PL.IV</a:t>
            </a:r>
            <a:r>
              <a:rPr lang="fr-FR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  <a:solidFill>
            <a:srgbClr val="96C181">
              <a:alpha val="80000"/>
            </a:srgbClr>
          </a:solidFill>
          <a:ln>
            <a:noFill/>
          </a:ln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Datele</a:t>
            </a:r>
            <a:r>
              <a:rPr lang="en-US" sz="2400" dirty="0" smtClean="0"/>
              <a:t> </a:t>
            </a:r>
            <a:r>
              <a:rPr lang="en-US" sz="2400" dirty="0" err="1"/>
              <a:t>culese</a:t>
            </a:r>
            <a:r>
              <a:rPr lang="en-US" sz="2400" dirty="0"/>
              <a:t> </a:t>
            </a:r>
            <a:r>
              <a:rPr lang="en-US" sz="2400" dirty="0" err="1"/>
              <a:t>vor</a:t>
            </a:r>
            <a:r>
              <a:rPr lang="en-US" sz="2400" dirty="0"/>
              <a:t> fi </a:t>
            </a:r>
            <a:r>
              <a:rPr lang="en-US" sz="2400" dirty="0" err="1"/>
              <a:t>prelucrate</a:t>
            </a:r>
            <a:r>
              <a:rPr lang="en-US" sz="2400" dirty="0"/>
              <a:t> statistic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vor</a:t>
            </a:r>
            <a:r>
              <a:rPr lang="en-US" sz="2400" dirty="0"/>
              <a:t> fi elaborate </a:t>
            </a:r>
            <a:r>
              <a:rPr lang="en-US" sz="2400" dirty="0" err="1"/>
              <a:t>distributii</a:t>
            </a:r>
            <a:r>
              <a:rPr lang="en-US" sz="2400" dirty="0"/>
              <a:t> </a:t>
            </a:r>
            <a:r>
              <a:rPr lang="en-US" sz="2400" dirty="0" err="1"/>
              <a:t>grafice</a:t>
            </a:r>
            <a:r>
              <a:rPr lang="en-US" sz="2400" dirty="0"/>
              <a:t> ale </a:t>
            </a:r>
            <a:r>
              <a:rPr lang="en-US" sz="2400" dirty="0" err="1"/>
              <a:t>opiniilor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perceptiilor</a:t>
            </a:r>
            <a:r>
              <a:rPr lang="en-US" sz="2400" dirty="0"/>
              <a:t> </a:t>
            </a:r>
            <a:r>
              <a:rPr lang="en-US" sz="2400" dirty="0" err="1"/>
              <a:t>grupurilor</a:t>
            </a:r>
            <a:r>
              <a:rPr lang="en-US" sz="2400" dirty="0"/>
              <a:t> </a:t>
            </a:r>
            <a:r>
              <a:rPr lang="en-US" sz="2400" dirty="0" err="1"/>
              <a:t>vizate</a:t>
            </a:r>
            <a:r>
              <a:rPr lang="en-US" sz="2400" dirty="0"/>
              <a:t> cu </a:t>
            </a:r>
            <a:r>
              <a:rPr lang="en-US" sz="2400" dirty="0" err="1"/>
              <a:t>privire</a:t>
            </a:r>
            <a:r>
              <a:rPr lang="en-US" sz="2400" dirty="0"/>
              <a:t> la </a:t>
            </a:r>
            <a:r>
              <a:rPr lang="en-US" sz="2400" dirty="0" err="1"/>
              <a:t>starea</a:t>
            </a:r>
            <a:r>
              <a:rPr lang="en-US" sz="2400" dirty="0"/>
              <a:t> </a:t>
            </a:r>
            <a:r>
              <a:rPr lang="en-US" sz="2400" dirty="0" err="1"/>
              <a:t>calitatii</a:t>
            </a:r>
            <a:r>
              <a:rPr lang="en-US" sz="2400" dirty="0"/>
              <a:t>. </a:t>
            </a: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In </a:t>
            </a:r>
            <a:r>
              <a:rPr lang="fr-FR" sz="2400" dirty="0" err="1"/>
              <a:t>urma</a:t>
            </a:r>
            <a:r>
              <a:rPr lang="fr-FR" sz="2400" dirty="0"/>
              <a:t> </a:t>
            </a:r>
            <a:r>
              <a:rPr lang="fr-FR" sz="2400" dirty="0" err="1"/>
              <a:t>analizei</a:t>
            </a:r>
            <a:r>
              <a:rPr lang="fr-FR" sz="2400" dirty="0"/>
              <a:t> </a:t>
            </a:r>
            <a:r>
              <a:rPr lang="fr-FR" sz="2400" dirty="0" err="1"/>
              <a:t>datelor</a:t>
            </a:r>
            <a:r>
              <a:rPr lang="fr-FR" sz="2400" dirty="0"/>
              <a:t> de </a:t>
            </a:r>
            <a:r>
              <a:rPr lang="fr-FR" sz="2400" dirty="0" err="1"/>
              <a:t>opinie</a:t>
            </a:r>
            <a:r>
              <a:rPr lang="fr-FR" sz="2400" dirty="0"/>
              <a:t> </a:t>
            </a:r>
            <a:r>
              <a:rPr lang="fr-FR" sz="2400" dirty="0" err="1"/>
              <a:t>culese</a:t>
            </a:r>
            <a:r>
              <a:rPr lang="fr-FR" sz="2400" dirty="0"/>
              <a:t> </a:t>
            </a:r>
            <a:r>
              <a:rPr lang="fr-FR" sz="2400" dirty="0" err="1"/>
              <a:t>cu</a:t>
            </a:r>
            <a:r>
              <a:rPr lang="fr-FR" sz="2400" dirty="0"/>
              <a:t> </a:t>
            </a:r>
            <a:r>
              <a:rPr lang="fr-FR" sz="2400" dirty="0" err="1"/>
              <a:t>instrumentele</a:t>
            </a:r>
            <a:r>
              <a:rPr lang="fr-FR" sz="2400" dirty="0"/>
              <a:t> de mai sus, dar si a </a:t>
            </a:r>
            <a:r>
              <a:rPr lang="fr-FR" sz="2400" dirty="0" err="1"/>
              <a:t>datelor</a:t>
            </a:r>
            <a:r>
              <a:rPr lang="fr-FR" sz="2400" dirty="0"/>
              <a:t> </a:t>
            </a:r>
            <a:r>
              <a:rPr lang="fr-FR" sz="2400" dirty="0" err="1"/>
              <a:t>obiective</a:t>
            </a:r>
            <a:r>
              <a:rPr lang="fr-FR" sz="2400" dirty="0"/>
              <a:t> </a:t>
            </a:r>
            <a:r>
              <a:rPr lang="fr-FR" sz="2400" dirty="0" err="1"/>
              <a:t>rezultate</a:t>
            </a:r>
            <a:r>
              <a:rPr lang="fr-FR" sz="2400" dirty="0"/>
              <a:t> </a:t>
            </a:r>
            <a:r>
              <a:rPr lang="fr-FR" sz="2400" dirty="0" err="1"/>
              <a:t>din</a:t>
            </a:r>
            <a:r>
              <a:rPr lang="fr-FR" sz="2400" dirty="0"/>
              <a:t> </a:t>
            </a:r>
            <a:r>
              <a:rPr lang="fr-FR" sz="2400" dirty="0" err="1"/>
              <a:t>raportarilor</a:t>
            </a:r>
            <a:r>
              <a:rPr lang="fr-FR" sz="2400" dirty="0"/>
              <a:t> </a:t>
            </a:r>
            <a:r>
              <a:rPr lang="fr-FR" sz="2400" dirty="0" err="1"/>
              <a:t>universitatilor</a:t>
            </a:r>
            <a:r>
              <a:rPr lang="fr-FR" sz="2400" dirty="0"/>
              <a:t> </a:t>
            </a:r>
            <a:r>
              <a:rPr lang="fr-FR" sz="2400" dirty="0" err="1"/>
              <a:t>pe</a:t>
            </a:r>
            <a:r>
              <a:rPr lang="fr-FR" sz="2400" dirty="0"/>
              <a:t> </a:t>
            </a:r>
            <a:r>
              <a:rPr lang="fr-FR" sz="2400" dirty="0" err="1"/>
              <a:t>principalii</a:t>
            </a:r>
            <a:r>
              <a:rPr lang="fr-FR" sz="2400" dirty="0"/>
              <a:t> </a:t>
            </a:r>
            <a:r>
              <a:rPr lang="fr-FR" sz="2400" dirty="0" err="1"/>
              <a:t>indicatori</a:t>
            </a:r>
            <a:r>
              <a:rPr lang="fr-FR" sz="2400" dirty="0"/>
              <a:t> de </a:t>
            </a:r>
            <a:r>
              <a:rPr lang="fr-FR" sz="2400" dirty="0" err="1"/>
              <a:t>calitate</a:t>
            </a:r>
            <a:r>
              <a:rPr lang="fr-FR" sz="2400" dirty="0"/>
              <a:t>, se va </a:t>
            </a:r>
            <a:r>
              <a:rPr lang="fr-FR" sz="2400" dirty="0" err="1"/>
              <a:t>realiza</a:t>
            </a:r>
            <a:r>
              <a:rPr lang="fr-FR" sz="2400" dirty="0"/>
              <a:t> un </a:t>
            </a:r>
            <a:r>
              <a:rPr lang="fr-FR" sz="2400" dirty="0" err="1"/>
              <a:t>raport</a:t>
            </a:r>
            <a:r>
              <a:rPr lang="fr-FR" sz="2400" dirty="0"/>
              <a:t> </a:t>
            </a:r>
            <a:r>
              <a:rPr lang="fr-FR" sz="2400" dirty="0" err="1"/>
              <a:t>sumativ</a:t>
            </a:r>
            <a:r>
              <a:rPr lang="fr-FR" sz="2400" dirty="0"/>
              <a:t> </a:t>
            </a:r>
            <a:r>
              <a:rPr lang="fr-FR" sz="2400" dirty="0" err="1"/>
              <a:t>privind</a:t>
            </a:r>
            <a:r>
              <a:rPr lang="fr-FR" sz="2400" dirty="0"/>
              <a:t> </a:t>
            </a:r>
            <a:r>
              <a:rPr lang="fr-FR" sz="2400" dirty="0" err="1"/>
              <a:t>starea</a:t>
            </a:r>
            <a:r>
              <a:rPr lang="fr-FR" sz="2400" dirty="0"/>
              <a:t> </a:t>
            </a:r>
            <a:r>
              <a:rPr lang="fr-FR" sz="2400" dirty="0" err="1"/>
              <a:t>calitatii</a:t>
            </a:r>
            <a:r>
              <a:rPr lang="fr-FR" sz="2400" dirty="0"/>
              <a:t> la </a:t>
            </a:r>
            <a:r>
              <a:rPr lang="fr-FR" sz="2400" dirty="0" err="1"/>
              <a:t>nivel</a:t>
            </a:r>
            <a:r>
              <a:rPr lang="fr-FR" sz="2400" dirty="0"/>
              <a:t> </a:t>
            </a:r>
            <a:r>
              <a:rPr lang="fr-FR" sz="2400" dirty="0" err="1"/>
              <a:t>sistemic</a:t>
            </a:r>
            <a:r>
              <a:rPr lang="fr-FR" sz="2400" dirty="0"/>
              <a:t>, </a:t>
            </a:r>
            <a:r>
              <a:rPr lang="fr-FR" sz="2400" dirty="0" err="1"/>
              <a:t>denumit</a:t>
            </a:r>
            <a:r>
              <a:rPr lang="fr-FR" sz="2400" dirty="0"/>
              <a:t> </a:t>
            </a:r>
            <a:r>
              <a:rPr lang="fr-FR" sz="2400" dirty="0" err="1"/>
              <a:t>Barometrul</a:t>
            </a:r>
            <a:r>
              <a:rPr lang="fr-FR" sz="2400" dirty="0"/>
              <a:t> </a:t>
            </a:r>
            <a:r>
              <a:rPr lang="fr-FR" sz="2400" dirty="0" err="1"/>
              <a:t>Calitatii</a:t>
            </a:r>
            <a:r>
              <a:rPr lang="fr-FR" sz="24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 </a:t>
            </a:r>
            <a:r>
              <a:rPr lang="fr-FR" sz="2400" dirty="0" err="1"/>
              <a:t>Acesta</a:t>
            </a:r>
            <a:r>
              <a:rPr lang="fr-FR" sz="2400" dirty="0"/>
              <a:t> va </a:t>
            </a:r>
            <a:r>
              <a:rPr lang="fr-FR" sz="2400" dirty="0" err="1"/>
              <a:t>contine</a:t>
            </a:r>
            <a:r>
              <a:rPr lang="fr-FR" sz="2400" dirty="0"/>
              <a:t> si o </a:t>
            </a:r>
            <a:r>
              <a:rPr lang="fr-FR" sz="2400" dirty="0" err="1"/>
              <a:t>sectiune</a:t>
            </a:r>
            <a:r>
              <a:rPr lang="fr-FR" sz="2400" dirty="0"/>
              <a:t> </a:t>
            </a:r>
            <a:r>
              <a:rPr lang="fr-FR" sz="2400" dirty="0" err="1"/>
              <a:t>distincta</a:t>
            </a:r>
            <a:r>
              <a:rPr lang="fr-FR" sz="2400" dirty="0"/>
              <a:t> de </a:t>
            </a:r>
            <a:r>
              <a:rPr lang="fr-FR" sz="2400" dirty="0" err="1"/>
              <a:t>analiza</a:t>
            </a:r>
            <a:r>
              <a:rPr lang="fr-FR" sz="2400" dirty="0"/>
              <a:t> </a:t>
            </a:r>
            <a:r>
              <a:rPr lang="fr-FR" sz="2400" dirty="0" err="1"/>
              <a:t>instituționala</a:t>
            </a:r>
            <a:r>
              <a:rPr lang="fr-FR" sz="2400" dirty="0"/>
              <a:t> </a:t>
            </a:r>
            <a:r>
              <a:rPr lang="fr-FR" sz="2400" dirty="0" err="1"/>
              <a:t>cu</a:t>
            </a:r>
            <a:r>
              <a:rPr lang="fr-FR" sz="2400" dirty="0"/>
              <a:t> </a:t>
            </a:r>
            <a:r>
              <a:rPr lang="fr-FR" sz="2400" dirty="0" err="1"/>
              <a:t>privire</a:t>
            </a:r>
            <a:r>
              <a:rPr lang="fr-FR" sz="2400" dirty="0"/>
              <a:t> la </a:t>
            </a:r>
            <a:r>
              <a:rPr lang="fr-FR" sz="2400" dirty="0" err="1"/>
              <a:t>reformele</a:t>
            </a:r>
            <a:r>
              <a:rPr lang="fr-FR" sz="2400" dirty="0"/>
              <a:t> </a:t>
            </a:r>
            <a:r>
              <a:rPr lang="fr-FR" sz="2400" dirty="0" err="1"/>
              <a:t>strategice</a:t>
            </a:r>
            <a:r>
              <a:rPr lang="fr-FR" sz="2400" dirty="0"/>
              <a:t>, </a:t>
            </a:r>
            <a:r>
              <a:rPr lang="fr-FR" sz="2400" dirty="0" err="1"/>
              <a:t>politicile</a:t>
            </a:r>
            <a:r>
              <a:rPr lang="fr-FR" sz="2400" dirty="0"/>
              <a:t> </a:t>
            </a:r>
            <a:r>
              <a:rPr lang="fr-FR" sz="2400" dirty="0" err="1"/>
              <a:t>educaționale</a:t>
            </a:r>
            <a:r>
              <a:rPr lang="fr-FR" sz="2400" dirty="0"/>
              <a:t>, </a:t>
            </a:r>
            <a:r>
              <a:rPr lang="fr-FR" sz="2400" dirty="0" err="1"/>
              <a:t>instrumentele</a:t>
            </a:r>
            <a:r>
              <a:rPr lang="fr-FR" sz="2400" dirty="0"/>
              <a:t> de </a:t>
            </a:r>
            <a:r>
              <a:rPr lang="fr-FR" sz="2400" dirty="0" err="1"/>
              <a:t>măsurare</a:t>
            </a:r>
            <a:r>
              <a:rPr lang="fr-FR" sz="2400" dirty="0"/>
              <a:t> </a:t>
            </a:r>
            <a:r>
              <a:rPr lang="fr-FR" sz="2400" dirty="0" err="1"/>
              <a:t>și</a:t>
            </a:r>
            <a:r>
              <a:rPr lang="fr-FR" sz="2400" dirty="0"/>
              <a:t> </a:t>
            </a:r>
            <a:r>
              <a:rPr lang="fr-FR" sz="2400" dirty="0" err="1"/>
              <a:t>indicatorii</a:t>
            </a:r>
            <a:r>
              <a:rPr lang="fr-FR" sz="2400" dirty="0"/>
              <a:t> </a:t>
            </a:r>
            <a:r>
              <a:rPr lang="fr-FR" sz="2400" dirty="0" err="1"/>
              <a:t>adoptați</a:t>
            </a:r>
            <a:r>
              <a:rPr lang="fr-FR" sz="2400" dirty="0"/>
              <a:t> </a:t>
            </a:r>
            <a:r>
              <a:rPr lang="fr-FR" sz="2400" dirty="0" err="1"/>
              <a:t>și</a:t>
            </a:r>
            <a:r>
              <a:rPr lang="fr-FR" sz="2400" dirty="0"/>
              <a:t> </a:t>
            </a:r>
            <a:r>
              <a:rPr lang="fr-FR" sz="2400" dirty="0" err="1"/>
              <a:t>implementați</a:t>
            </a:r>
            <a:r>
              <a:rPr lang="fr-FR" sz="2400" dirty="0"/>
              <a:t> </a:t>
            </a:r>
            <a:r>
              <a:rPr lang="fr-FR" sz="2400" dirty="0" err="1"/>
              <a:t>în</a:t>
            </a:r>
            <a:r>
              <a:rPr lang="fr-FR" sz="2400" dirty="0"/>
              <a:t> </a:t>
            </a:r>
            <a:r>
              <a:rPr lang="fr-FR" sz="2400" dirty="0" err="1"/>
              <a:t>perioada</a:t>
            </a:r>
            <a:r>
              <a:rPr lang="fr-FR" sz="2400" dirty="0"/>
              <a:t> 2011-2013 de </a:t>
            </a:r>
            <a:r>
              <a:rPr lang="fr-FR" sz="2400" dirty="0" err="1"/>
              <a:t>către</a:t>
            </a:r>
            <a:r>
              <a:rPr lang="fr-FR" sz="2400" dirty="0"/>
              <a:t> </a:t>
            </a:r>
            <a:r>
              <a:rPr lang="fr-FR" sz="2400" dirty="0" err="1"/>
              <a:t>instituțiile</a:t>
            </a:r>
            <a:r>
              <a:rPr lang="fr-FR" sz="2400" dirty="0"/>
              <a:t> centrale </a:t>
            </a:r>
            <a:r>
              <a:rPr lang="fr-FR" sz="2400" dirty="0" err="1"/>
              <a:t>în</a:t>
            </a:r>
            <a:r>
              <a:rPr lang="fr-FR" sz="2400" dirty="0"/>
              <a:t> </a:t>
            </a:r>
            <a:r>
              <a:rPr lang="fr-FR" sz="2400" dirty="0" err="1"/>
              <a:t>domeniul</a:t>
            </a:r>
            <a:r>
              <a:rPr lang="fr-FR" sz="2400" dirty="0"/>
              <a:t> </a:t>
            </a:r>
            <a:r>
              <a:rPr lang="fr-FR" sz="2400" dirty="0" err="1"/>
              <a:t>învățământului</a:t>
            </a:r>
            <a:r>
              <a:rPr lang="fr-FR" sz="2400" dirty="0"/>
              <a:t> </a:t>
            </a:r>
            <a:r>
              <a:rPr lang="fr-FR" sz="2400" dirty="0" err="1"/>
              <a:t>superior</a:t>
            </a:r>
            <a:r>
              <a:rPr lang="fr-FR" sz="2400" dirty="0"/>
              <a:t>. 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00"/>
                </a:solidFill>
              </a:rPr>
              <a:t>Proiect cofinanţat din Fondul Social European prin Programul Operaţional Sectorial Dezvoltarea Resurselor Umane 2007 – 2013</a:t>
            </a:r>
          </a:p>
        </p:txBody>
      </p:sp>
    </p:spTree>
  </p:cSld>
  <p:clrMapOvr>
    <a:masterClrMapping/>
  </p:clrMapOvr>
  <p:transition spd="slow" advClick="0" advTm="3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753</Words>
  <Application>Microsoft Office PowerPoint</Application>
  <PresentationFormat>Expunere pe ecran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Temă</vt:lpstr>
      </vt:variant>
      <vt:variant>
        <vt:i4>1</vt:i4>
      </vt:variant>
      <vt:variant>
        <vt:lpstr>Servere OLE încorporate</vt:lpstr>
      </vt:variant>
      <vt:variant>
        <vt:i4>1</vt:i4>
      </vt:variant>
      <vt:variant>
        <vt:lpstr>Titluri diapozitive</vt:lpstr>
      </vt:variant>
      <vt:variant>
        <vt:i4>11</vt:i4>
      </vt:variant>
    </vt:vector>
  </HeadingPairs>
  <TitlesOfParts>
    <vt:vector size="13" baseType="lpstr">
      <vt:lpstr>Office Theme</vt:lpstr>
      <vt:lpstr>Bitmap Image</vt:lpstr>
      <vt:lpstr>Diapozitivul 1</vt:lpstr>
      <vt:lpstr>  ANALIZA DE SISTEM</vt:lpstr>
      <vt:lpstr>Obiective</vt:lpstr>
      <vt:lpstr>Activitati</vt:lpstr>
      <vt:lpstr>Activitati</vt:lpstr>
      <vt:lpstr>Rezultate anticipate</vt:lpstr>
      <vt:lpstr>Rezultate anticipate</vt:lpstr>
      <vt:lpstr>Metodologia de implementare PL.IV.</vt:lpstr>
      <vt:lpstr>Metodologia de implementare PL.IV.</vt:lpstr>
      <vt:lpstr>Metodologia de implementare PL.IV.</vt:lpstr>
      <vt:lpstr>  Vă mulţumim  pentru atenţie !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adina.ghidura</cp:lastModifiedBy>
  <cp:revision>52</cp:revision>
  <dcterms:created xsi:type="dcterms:W3CDTF">2014-09-05T15:20:05Z</dcterms:created>
  <dcterms:modified xsi:type="dcterms:W3CDTF">2014-10-21T11:45:52Z</dcterms:modified>
</cp:coreProperties>
</file>