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5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202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0513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63799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4444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55580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6284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9671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5583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5295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8950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7398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9973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2269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0349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3223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8033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929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acis.ro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ine 5" descr="C:\Users\emilia.gogu\Pictures\aracis.jpg"/>
          <p:cNvPicPr>
            <a:picLocks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5845" y="5859348"/>
            <a:ext cx="1433081" cy="1298597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u 3"/>
          <p:cNvSpPr txBox="1">
            <a:spLocks/>
          </p:cNvSpPr>
          <p:nvPr/>
        </p:nvSpPr>
        <p:spPr>
          <a:xfrm>
            <a:off x="3226784" y="5977927"/>
            <a:ext cx="4948561" cy="7700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Sesiune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formare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online</a:t>
            </a:r>
            <a:endParaRPr kumimoji="0" lang="ro-RO" sz="2000" b="1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ro-RO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noiembrie 2020</a:t>
            </a:r>
            <a:endParaRPr kumimoji="0" lang="ro-RO" sz="2000" b="1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5834" y="1950244"/>
            <a:ext cx="9015414" cy="32720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54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Trebuchet MS"/>
              <a:ea typeface="+mj-ea"/>
              <a:cs typeface="+mj-cs"/>
            </a:endParaRPr>
          </a:p>
        </p:txBody>
      </p:sp>
      <p:pic>
        <p:nvPicPr>
          <p:cNvPr id="8" name="Imagine 5" descr="C:\Users\emilia.gogu\Pictures\aracis.jpg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686" y="246743"/>
            <a:ext cx="1509486" cy="1538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ubstituent conținut 2"/>
          <p:cNvSpPr txBox="1">
            <a:spLocks/>
          </p:cNvSpPr>
          <p:nvPr/>
        </p:nvSpPr>
        <p:spPr>
          <a:xfrm>
            <a:off x="2810829" y="309264"/>
            <a:ext cx="6160777" cy="14759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o-RO" sz="24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AGENȚIA ROMÂNĂ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o-RO" sz="24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 ASIGURARE A CALITĂȚII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o-RO" sz="24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ÎN ÎNVĂȚĂMÂNTUL SUPERIOR</a:t>
            </a:r>
          </a:p>
        </p:txBody>
      </p:sp>
      <p:sp>
        <p:nvSpPr>
          <p:cNvPr id="11" name="Titlu 1"/>
          <p:cNvSpPr>
            <a:spLocks noGrp="1"/>
          </p:cNvSpPr>
          <p:nvPr>
            <p:ph type="ctrTitle"/>
          </p:nvPr>
        </p:nvSpPr>
        <p:spPr>
          <a:xfrm>
            <a:off x="1357827" y="2233811"/>
            <a:ext cx="8238782" cy="2232936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</a:pPr>
            <a:r>
              <a:rPr lang="ro-RO" sz="4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Evaluarea externă a programelor de studii universitare de licență </a:t>
            </a: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4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Fișa vizitei</a:t>
            </a:r>
            <a:endParaRPr lang="ro-RO" sz="4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ubtitlu 2"/>
          <p:cNvSpPr txBox="1">
            <a:spLocks/>
          </p:cNvSpPr>
          <p:nvPr/>
        </p:nvSpPr>
        <p:spPr>
          <a:xfrm>
            <a:off x="1857718" y="4750313"/>
            <a:ext cx="7239000" cy="944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o-RO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ing. Simona LACHE</a:t>
            </a:r>
          </a:p>
          <a:p>
            <a:pPr algn="r">
              <a:defRPr/>
            </a:pPr>
            <a:r>
              <a:rPr lang="ro-RO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Directorul Departamentului de Acreditare</a:t>
            </a:r>
          </a:p>
        </p:txBody>
      </p:sp>
    </p:spTree>
    <p:extLst>
      <p:ext uri="{BB962C8B-B14F-4D97-AF65-F5344CB8AC3E}">
        <p14:creationId xmlns:p14="http://schemas.microsoft.com/office/powerpoint/2010/main" val="14116158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5" descr="C:\Users\emilia.gogu\Pictures\aracis.jpg">
            <a:extLst>
              <a:ext uri="{FF2B5EF4-FFF2-40B4-BE49-F238E27FC236}">
                <a16:creationId xmlns:a16="http://schemas.microsoft.com/office/drawing/2014/main" id="{29B3EBBC-D9DA-4D68-9E8D-19D1ABDEB03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5" y="122046"/>
            <a:ext cx="960016" cy="9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1682594" y="311333"/>
            <a:ext cx="7451677" cy="60632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Fișa </a:t>
            </a:r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vizitei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Eficacitatea educațională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814" y="1548366"/>
            <a:ext cx="8447317" cy="353550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808" y="5083872"/>
            <a:ext cx="8327685" cy="117840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00631" y="1086701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B.1.2 Structura și prezentarea programului de studii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ubtitlu 2"/>
          <p:cNvSpPr txBox="1">
            <a:spLocks/>
          </p:cNvSpPr>
          <p:nvPr/>
        </p:nvSpPr>
        <p:spPr>
          <a:xfrm>
            <a:off x="1965277" y="6386610"/>
            <a:ext cx="6632812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o-RO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Sesiune de formare online, octombrie-noiembrie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o-RO" sz="16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390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5" descr="C:\Users\emilia.gogu\Pictures\aracis.jpg">
            <a:extLst>
              <a:ext uri="{FF2B5EF4-FFF2-40B4-BE49-F238E27FC236}">
                <a16:creationId xmlns:a16="http://schemas.microsoft.com/office/drawing/2014/main" id="{29B3EBBC-D9DA-4D68-9E8D-19D1ABDEB03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5" y="122046"/>
            <a:ext cx="960016" cy="9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1682594" y="311333"/>
            <a:ext cx="7451677" cy="60632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Fișa </a:t>
            </a:r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vizitei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Eficacitatea educațională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8356" y="1317534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B.1.2 Structura și prezentarea programului de studii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56" y="2271590"/>
            <a:ext cx="8898960" cy="3267668"/>
          </a:xfrm>
          <a:prstGeom prst="rect">
            <a:avLst/>
          </a:prstGeom>
        </p:spPr>
      </p:pic>
      <p:sp>
        <p:nvSpPr>
          <p:cNvPr id="7" name="Subtitlu 2"/>
          <p:cNvSpPr txBox="1">
            <a:spLocks/>
          </p:cNvSpPr>
          <p:nvPr/>
        </p:nvSpPr>
        <p:spPr>
          <a:xfrm>
            <a:off x="1965277" y="6386610"/>
            <a:ext cx="6632812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o-RO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Sesiune de formare online, octombrie-noiembrie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o-RO" sz="16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4702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5" descr="C:\Users\emilia.gogu\Pictures\aracis.jpg">
            <a:extLst>
              <a:ext uri="{FF2B5EF4-FFF2-40B4-BE49-F238E27FC236}">
                <a16:creationId xmlns:a16="http://schemas.microsoft.com/office/drawing/2014/main" id="{29B3EBBC-D9DA-4D68-9E8D-19D1ABDEB03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5" y="122046"/>
            <a:ext cx="960016" cy="9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1682594" y="311333"/>
            <a:ext cx="7451677" cy="60632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Fișa </a:t>
            </a:r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vizitei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Eficacitatea educațională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356" y="1317534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B.2.4 Centrarea pe student a metodelor de învățare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56" y="1905000"/>
            <a:ext cx="8719510" cy="4236493"/>
          </a:xfrm>
          <a:prstGeom prst="rect">
            <a:avLst/>
          </a:prstGeom>
        </p:spPr>
      </p:pic>
      <p:sp>
        <p:nvSpPr>
          <p:cNvPr id="10" name="Subtitlu 2"/>
          <p:cNvSpPr txBox="1">
            <a:spLocks/>
          </p:cNvSpPr>
          <p:nvPr/>
        </p:nvSpPr>
        <p:spPr>
          <a:xfrm>
            <a:off x="1965277" y="6386610"/>
            <a:ext cx="6632812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o-RO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Sesiune de formare online, octombrie-noiembrie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o-RO" sz="16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5153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5" descr="C:\Users\emilia.gogu\Pictures\aracis.jpg">
            <a:extLst>
              <a:ext uri="{FF2B5EF4-FFF2-40B4-BE49-F238E27FC236}">
                <a16:creationId xmlns:a16="http://schemas.microsoft.com/office/drawing/2014/main" id="{29B3EBBC-D9DA-4D68-9E8D-19D1ABDEB03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5" y="122046"/>
            <a:ext cx="960016" cy="9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1682594" y="311333"/>
            <a:ext cx="7451677" cy="60632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Fișa </a:t>
            </a:r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vizitei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Eficacitatea educațională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356" y="1317534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B.2.4 Centrarea pe student a metodelor de învățare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818" y="2000364"/>
            <a:ext cx="9388119" cy="75470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291" y="2482674"/>
            <a:ext cx="9363150" cy="2867248"/>
          </a:xfrm>
          <a:prstGeom prst="rect">
            <a:avLst/>
          </a:prstGeom>
        </p:spPr>
      </p:pic>
      <p:sp>
        <p:nvSpPr>
          <p:cNvPr id="8" name="Subtitlu 2"/>
          <p:cNvSpPr txBox="1">
            <a:spLocks/>
          </p:cNvSpPr>
          <p:nvPr/>
        </p:nvSpPr>
        <p:spPr>
          <a:xfrm>
            <a:off x="1965277" y="6386610"/>
            <a:ext cx="6632812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o-RO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Sesiune de formare online, octombrie-noiembrie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o-RO" sz="16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5837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5" descr="C:\Users\emilia.gogu\Pictures\aracis.jpg">
            <a:extLst>
              <a:ext uri="{FF2B5EF4-FFF2-40B4-BE49-F238E27FC236}">
                <a16:creationId xmlns:a16="http://schemas.microsoft.com/office/drawing/2014/main" id="{29B3EBBC-D9DA-4D68-9E8D-19D1ABDEB03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5" y="122046"/>
            <a:ext cx="960016" cy="9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1682594" y="311333"/>
            <a:ext cx="7451677" cy="60632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Fișa </a:t>
            </a:r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vizitei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Managementul calității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8356" y="1317534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C.1 Strategii și proceduri pentru asigurarea calității 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04" y="1811651"/>
            <a:ext cx="8910781" cy="112261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98356" y="3108233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9113" indent="-519113"/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C.2 Proceduri privind inițierea, monitorizarea și revizuirea periodică a programelor de studii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003" y="4224650"/>
            <a:ext cx="8910781" cy="1912253"/>
          </a:xfrm>
          <a:prstGeom prst="rect">
            <a:avLst/>
          </a:prstGeom>
        </p:spPr>
      </p:pic>
      <p:sp>
        <p:nvSpPr>
          <p:cNvPr id="10" name="Subtitlu 2"/>
          <p:cNvSpPr txBox="1">
            <a:spLocks/>
          </p:cNvSpPr>
          <p:nvPr/>
        </p:nvSpPr>
        <p:spPr>
          <a:xfrm>
            <a:off x="1965277" y="6386610"/>
            <a:ext cx="6632812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o-RO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Sesiune de formare online, octombrie-noiembrie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o-RO" sz="16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9726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5" descr="C:\Users\emilia.gogu\Pictures\aracis.jpg">
            <a:extLst>
              <a:ext uri="{FF2B5EF4-FFF2-40B4-BE49-F238E27FC236}">
                <a16:creationId xmlns:a16="http://schemas.microsoft.com/office/drawing/2014/main" id="{29B3EBBC-D9DA-4D68-9E8D-19D1ABDEB03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5" y="122046"/>
            <a:ext cx="960016" cy="9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1682594" y="311333"/>
            <a:ext cx="7451677" cy="60632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Fișa </a:t>
            </a:r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vizitei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Managementul calității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8356" y="1505721"/>
            <a:ext cx="68879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3088" indent="-573088"/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C.3 Proceduri obiective și transparente de evaluare a rezultatelor învățării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56" y="2794246"/>
            <a:ext cx="8948357" cy="120746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56" y="4191000"/>
            <a:ext cx="8884767" cy="1049740"/>
          </a:xfrm>
          <a:prstGeom prst="rect">
            <a:avLst/>
          </a:prstGeom>
        </p:spPr>
      </p:pic>
      <p:sp>
        <p:nvSpPr>
          <p:cNvPr id="8" name="Subtitlu 2"/>
          <p:cNvSpPr txBox="1">
            <a:spLocks/>
          </p:cNvSpPr>
          <p:nvPr/>
        </p:nvSpPr>
        <p:spPr>
          <a:xfrm>
            <a:off x="1965277" y="6386610"/>
            <a:ext cx="6632812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o-RO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Sesiune de formare online, octombrie-noiembrie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o-RO" sz="16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5588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5" descr="C:\Users\emilia.gogu\Pictures\aracis.jpg">
            <a:extLst>
              <a:ext uri="{FF2B5EF4-FFF2-40B4-BE49-F238E27FC236}">
                <a16:creationId xmlns:a16="http://schemas.microsoft.com/office/drawing/2014/main" id="{29B3EBBC-D9DA-4D68-9E8D-19D1ABDEB03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5" y="122046"/>
            <a:ext cx="960016" cy="9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1682594" y="311333"/>
            <a:ext cx="7451677" cy="60632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Fișa </a:t>
            </a:r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vizitei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Managementul calității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5513" y="1270419"/>
            <a:ext cx="8948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C.4 Proceduri de evaluare periodică a calității corpului profesoral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513" y="1793280"/>
            <a:ext cx="8970365" cy="2260248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95513" y="4299978"/>
            <a:ext cx="658504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3088" indent="-573088"/>
            <a:r>
              <a:rPr lang="ro-RO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C.7 Transparența </a:t>
            </a:r>
            <a:r>
              <a:rPr lang="ro-RO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informațiilor de interes public cu privire la programele de studii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513" y="5154489"/>
            <a:ext cx="8948738" cy="1165185"/>
          </a:xfrm>
          <a:prstGeom prst="rect">
            <a:avLst/>
          </a:prstGeom>
        </p:spPr>
      </p:pic>
      <p:sp>
        <p:nvSpPr>
          <p:cNvPr id="10" name="Subtitlu 2"/>
          <p:cNvSpPr txBox="1">
            <a:spLocks/>
          </p:cNvSpPr>
          <p:nvPr/>
        </p:nvSpPr>
        <p:spPr>
          <a:xfrm>
            <a:off x="1965277" y="6386610"/>
            <a:ext cx="6632812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o-RO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Sesiune de formare online, octombrie-noiembrie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o-RO" sz="16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4742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stituent conținut 2">
            <a:extLst>
              <a:ext uri="{FF2B5EF4-FFF2-40B4-BE49-F238E27FC236}">
                <a16:creationId xmlns:a16="http://schemas.microsoft.com/office/drawing/2014/main" id="{63F6D0EA-2F52-4EC5-8C2F-3223AA178CD3}"/>
              </a:ext>
            </a:extLst>
          </p:cNvPr>
          <p:cNvSpPr txBox="1">
            <a:spLocks/>
          </p:cNvSpPr>
          <p:nvPr/>
        </p:nvSpPr>
        <p:spPr>
          <a:xfrm>
            <a:off x="2449186" y="314608"/>
            <a:ext cx="6857464" cy="1029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o-RO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AGENȚIA ROMÂNĂ 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o-RO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ASIGURARE A CALITĂȚII 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o-RO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 ÎNVĂȚĂMÂNTUL SUPERIOR</a:t>
            </a:r>
          </a:p>
        </p:txBody>
      </p:sp>
      <p:pic>
        <p:nvPicPr>
          <p:cNvPr id="7" name="Imagine 5" descr="C:\Users\emilia.gogu\Pictures\aracis.jpg">
            <a:extLst>
              <a:ext uri="{FF2B5EF4-FFF2-40B4-BE49-F238E27FC236}">
                <a16:creationId xmlns:a16="http://schemas.microsoft.com/office/drawing/2014/main" id="{F838CB88-640F-4246-921B-2E9AA44E334A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277" y="276258"/>
            <a:ext cx="1178924" cy="1146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u 1">
            <a:extLst>
              <a:ext uri="{FF2B5EF4-FFF2-40B4-BE49-F238E27FC236}">
                <a16:creationId xmlns:a16="http://schemas.microsoft.com/office/drawing/2014/main" id="{97C2D921-952F-4936-80DF-3654F1B88B0F}"/>
              </a:ext>
            </a:extLst>
          </p:cNvPr>
          <p:cNvSpPr txBox="1">
            <a:spLocks/>
          </p:cNvSpPr>
          <p:nvPr/>
        </p:nvSpPr>
        <p:spPr>
          <a:xfrm>
            <a:off x="2449186" y="2719399"/>
            <a:ext cx="7064964" cy="1260097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 mulțumim</a:t>
            </a:r>
          </a:p>
          <a:p>
            <a:r>
              <a:rPr lang="ro-RO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 atenție și implicare</a:t>
            </a:r>
          </a:p>
        </p:txBody>
      </p:sp>
      <p:sp>
        <p:nvSpPr>
          <p:cNvPr id="11" name="Dreptunghi 10">
            <a:extLst>
              <a:ext uri="{FF2B5EF4-FFF2-40B4-BE49-F238E27FC236}">
                <a16:creationId xmlns:a16="http://schemas.microsoft.com/office/drawing/2014/main" id="{7ED1D387-65F4-4421-A238-42B0EF4A367B}"/>
              </a:ext>
            </a:extLst>
          </p:cNvPr>
          <p:cNvSpPr/>
          <p:nvPr/>
        </p:nvSpPr>
        <p:spPr>
          <a:xfrm>
            <a:off x="424281" y="5354493"/>
            <a:ext cx="403853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o-RO" sz="1400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ahoma" panose="020B0604030504040204" pitchFamily="34" charset="0"/>
              </a:rPr>
              <a:t>B-dul Mărăști nr. 59, Sector 1, București, România, </a:t>
            </a:r>
          </a:p>
          <a:p>
            <a:pPr>
              <a:spcAft>
                <a:spcPts val="0"/>
              </a:spcAft>
            </a:pPr>
            <a:r>
              <a:rPr lang="ro-RO" sz="1400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ahoma" panose="020B0604030504040204" pitchFamily="34" charset="0"/>
              </a:rPr>
              <a:t>tel. 021.206.76.00, fax 021.312.71.35</a:t>
            </a:r>
          </a:p>
          <a:p>
            <a:r>
              <a:rPr lang="ro-RO" sz="1400" dirty="0">
                <a:solidFill>
                  <a:srgbClr val="002060"/>
                </a:solidFill>
                <a:latin typeface="Cambria" panose="02040503050406030204" pitchFamily="18" charset="0"/>
                <a:ea typeface="Calibri" panose="020F0502020204030204" pitchFamily="34" charset="0"/>
                <a:cs typeface="Tahoma" panose="020B0604030504040204" pitchFamily="34" charset="0"/>
              </a:rPr>
              <a:t>Email: office@aracis.ro, www.aracis.ro  </a:t>
            </a:r>
          </a:p>
        </p:txBody>
      </p:sp>
      <p:sp>
        <p:nvSpPr>
          <p:cNvPr id="13" name="Substituent conținut 2">
            <a:extLst>
              <a:ext uri="{FF2B5EF4-FFF2-40B4-BE49-F238E27FC236}">
                <a16:creationId xmlns:a16="http://schemas.microsoft.com/office/drawing/2014/main" id="{9EEFC1A2-1C84-4D1A-AC52-857CDA323C44}"/>
              </a:ext>
            </a:extLst>
          </p:cNvPr>
          <p:cNvSpPr txBox="1">
            <a:spLocks/>
          </p:cNvSpPr>
          <p:nvPr/>
        </p:nvSpPr>
        <p:spPr>
          <a:xfrm>
            <a:off x="3240269" y="5924452"/>
            <a:ext cx="5284980" cy="7828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o-RO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ARACIS </a:t>
            </a:r>
            <a:r>
              <a:rPr lang="ro-RO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București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o-RO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noiembrie 2020</a:t>
            </a:r>
            <a:endParaRPr lang="ro-RO" sz="20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6562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5" descr="C:\Users\emilia.gogu\Pictures\aracis.jpg">
            <a:extLst>
              <a:ext uri="{FF2B5EF4-FFF2-40B4-BE49-F238E27FC236}">
                <a16:creationId xmlns:a16="http://schemas.microsoft.com/office/drawing/2014/main" id="{29B3EBBC-D9DA-4D68-9E8D-19D1ABDEB03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5" y="122046"/>
            <a:ext cx="960016" cy="9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u 2"/>
          <p:cNvSpPr txBox="1">
            <a:spLocks/>
          </p:cNvSpPr>
          <p:nvPr/>
        </p:nvSpPr>
        <p:spPr>
          <a:xfrm>
            <a:off x="1965277" y="6386610"/>
            <a:ext cx="6632812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o-RO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Sesiune de formare online, octombrie-noiembrie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o-RO" sz="16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336200" y="1563754"/>
            <a:ext cx="7261889" cy="4427613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en-US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colegială</a:t>
            </a:r>
            <a:endParaRPr lang="ro-RO" sz="3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Orientare spre îmbunătățire</a:t>
            </a:r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Muncă de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echipă</a:t>
            </a:r>
            <a:endParaRPr lang="ro-RO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ro-RO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Coordonatorul comisiei de evaluare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o-RO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Cadre didactice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o-RO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Studenți</a:t>
            </a:r>
          </a:p>
          <a:p>
            <a:pPr marL="1028700" lvl="3" indent="0">
              <a:buFont typeface="Wingdings 3" charset="2"/>
              <a:buNone/>
            </a:pPr>
            <a:r>
              <a:rPr lang="ro-RO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parteneri egali</a:t>
            </a:r>
            <a:endParaRPr lang="en-US" sz="3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ecizii</a:t>
            </a:r>
            <a:r>
              <a:rPr lang="ro-RO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independente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3667126" y="174736"/>
            <a:ext cx="2447072" cy="7651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Principii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8513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5" descr="C:\Users\emilia.gogu\Pictures\aracis.jpg">
            <a:extLst>
              <a:ext uri="{FF2B5EF4-FFF2-40B4-BE49-F238E27FC236}">
                <a16:creationId xmlns:a16="http://schemas.microsoft.com/office/drawing/2014/main" id="{29B3EBBC-D9DA-4D68-9E8D-19D1ABDEB03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5" y="122046"/>
            <a:ext cx="960016" cy="9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76400"/>
            <a:ext cx="8458200" cy="4575175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Wingdings 3" charset="2"/>
              <a:buNone/>
            </a:pPr>
            <a:r>
              <a:rPr lang="ro-RO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www.aracis.ro</a:t>
            </a:r>
            <a:r>
              <a:rPr lang="ro-R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o-RO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Metodologii și standarde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</a:pP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Metodologi</a:t>
            </a:r>
            <a:r>
              <a:rPr lang="ro-RO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externă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standardelor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standardelor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referință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listei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indicatorilor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performanță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</a:pP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Standarde</a:t>
            </a:r>
            <a:r>
              <a:rPr lang="ro-RO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specifice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comisiilor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specialitate</a:t>
            </a:r>
            <a:endParaRPr lang="ro-RO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</a:pPr>
            <a:r>
              <a:rPr lang="ro-RO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hidul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activităţilor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calităţii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programelor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studii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universitare</a:t>
            </a:r>
            <a:endParaRPr lang="ro-RO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</a:pP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Ghid</a:t>
            </a:r>
            <a:r>
              <a:rPr lang="ro-RO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programelor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domeniilor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studii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universitare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lucru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mixt (blended)</a:t>
            </a:r>
            <a:endParaRPr lang="ro-RO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</a:pP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o-RO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hidul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întocmirea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Raportului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Internă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vederea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evaluării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externe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program de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studii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universitare</a:t>
            </a:r>
            <a:r>
              <a:rPr lang="en-GB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licență</a:t>
            </a:r>
            <a:r>
              <a:rPr lang="ro-RO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RO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 IÎS</a:t>
            </a:r>
            <a:r>
              <a:rPr lang="ro-R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2447925" y="116882"/>
            <a:ext cx="6204756" cy="98993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Documente directoare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itlu 2"/>
          <p:cNvSpPr txBox="1">
            <a:spLocks/>
          </p:cNvSpPr>
          <p:nvPr/>
        </p:nvSpPr>
        <p:spPr>
          <a:xfrm>
            <a:off x="1965277" y="6386610"/>
            <a:ext cx="6632812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o-RO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Sesiune de formare online, octombrie-noiembrie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o-RO" sz="16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3918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5" descr="C:\Users\emilia.gogu\Pictures\aracis.jpg">
            <a:extLst>
              <a:ext uri="{FF2B5EF4-FFF2-40B4-BE49-F238E27FC236}">
                <a16:creationId xmlns:a16="http://schemas.microsoft.com/office/drawing/2014/main" id="{29B3EBBC-D9DA-4D68-9E8D-19D1ABDEB03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5" y="122046"/>
            <a:ext cx="960016" cy="9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1336201" y="117007"/>
            <a:ext cx="2779168" cy="98993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Fișa vizitei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179" y="117007"/>
            <a:ext cx="4864218" cy="6318522"/>
          </a:xfrm>
          <a:prstGeom prst="rect">
            <a:avLst/>
          </a:prstGeom>
        </p:spPr>
      </p:pic>
      <p:sp>
        <p:nvSpPr>
          <p:cNvPr id="7" name="Subtitlu 2"/>
          <p:cNvSpPr txBox="1">
            <a:spLocks/>
          </p:cNvSpPr>
          <p:nvPr/>
        </p:nvSpPr>
        <p:spPr>
          <a:xfrm>
            <a:off x="1965277" y="6386610"/>
            <a:ext cx="6632812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o-RO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Sesiune de formare online, octombrie-noiembrie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o-RO" sz="16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494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5" descr="C:\Users\emilia.gogu\Pictures\aracis.jpg">
            <a:extLst>
              <a:ext uri="{FF2B5EF4-FFF2-40B4-BE49-F238E27FC236}">
                <a16:creationId xmlns:a16="http://schemas.microsoft.com/office/drawing/2014/main" id="{29B3EBBC-D9DA-4D68-9E8D-19D1ABDEB03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5" y="122046"/>
            <a:ext cx="960016" cy="9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3779151" y="117007"/>
            <a:ext cx="2779168" cy="98993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Fișa vizitei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866" y="1143803"/>
            <a:ext cx="8945020" cy="4922838"/>
          </a:xfrm>
          <a:prstGeom prst="rect">
            <a:avLst/>
          </a:prstGeom>
        </p:spPr>
      </p:pic>
      <p:sp>
        <p:nvSpPr>
          <p:cNvPr id="6" name="Subtitlu 2"/>
          <p:cNvSpPr txBox="1">
            <a:spLocks/>
          </p:cNvSpPr>
          <p:nvPr/>
        </p:nvSpPr>
        <p:spPr>
          <a:xfrm>
            <a:off x="1965277" y="6386610"/>
            <a:ext cx="6632812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o-RO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Sesiune de formare online, octombrie-noiembrie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o-RO" sz="16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7419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5" descr="C:\Users\emilia.gogu\Pictures\aracis.jpg">
            <a:extLst>
              <a:ext uri="{FF2B5EF4-FFF2-40B4-BE49-F238E27FC236}">
                <a16:creationId xmlns:a16="http://schemas.microsoft.com/office/drawing/2014/main" id="{29B3EBBC-D9DA-4D68-9E8D-19D1ABDEB03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5" y="122046"/>
            <a:ext cx="960016" cy="9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3779151" y="117007"/>
            <a:ext cx="2779168" cy="98993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Fișa vizitei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76400"/>
            <a:ext cx="8458200" cy="457517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Wingdings 3" charset="2"/>
              <a:buNone/>
            </a:pPr>
            <a:r>
              <a:rPr lang="ro-RO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DOMENII</a:t>
            </a:r>
          </a:p>
          <a:p>
            <a:pPr marL="684213" lvl="1" indent="-341313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Wingdings 3" charset="2"/>
              <a:buAutoNum type="alphaUcPeriod"/>
            </a:pPr>
            <a:r>
              <a:rPr lang="ro-RO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CAPACITATE INSTITUȚIONALĂ</a:t>
            </a:r>
          </a:p>
          <a:p>
            <a:pPr marL="684213" lvl="1" indent="-341313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Wingdings 3" charset="2"/>
              <a:buAutoNum type="alphaUcPeriod"/>
            </a:pPr>
            <a:r>
              <a:rPr lang="ro-RO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EFICACITATEA EDUCAȚIONALĂ</a:t>
            </a:r>
          </a:p>
          <a:p>
            <a:pPr marL="684213" lvl="1" indent="-341313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Wingdings 3" charset="2"/>
              <a:buAutoNum type="alphaUcPeriod"/>
            </a:pPr>
            <a:r>
              <a:rPr lang="ro-RO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MANAGEMENTUL CALITĂȚII</a:t>
            </a:r>
          </a:p>
          <a:p>
            <a:pPr marL="342900" lvl="1" indent="0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Wingdings 3" charset="2"/>
              <a:buNone/>
            </a:pPr>
            <a:endParaRPr lang="ro-RO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0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Wingdings 3" charset="2"/>
              <a:buNone/>
            </a:pPr>
            <a:r>
              <a:rPr lang="ro-RO" sz="25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CRITERII</a:t>
            </a:r>
          </a:p>
          <a:p>
            <a:pPr marL="685800" lvl="2" indent="0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Wingdings 3" charset="2"/>
              <a:buNone/>
            </a:pPr>
            <a:r>
              <a:rPr lang="ro-RO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Standarde și indicatori de performanță</a:t>
            </a:r>
          </a:p>
          <a:p>
            <a:pPr marL="342900" lvl="1" indent="0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Wingdings 3" charset="2"/>
              <a:buNone/>
            </a:pPr>
            <a:endParaRPr lang="ro-RO" sz="2500" dirty="0" smtClean="0">
              <a:cs typeface="Corbel"/>
            </a:endParaRPr>
          </a:p>
        </p:txBody>
      </p:sp>
      <p:sp>
        <p:nvSpPr>
          <p:cNvPr id="7" name="Subtitlu 2"/>
          <p:cNvSpPr txBox="1">
            <a:spLocks/>
          </p:cNvSpPr>
          <p:nvPr/>
        </p:nvSpPr>
        <p:spPr>
          <a:xfrm>
            <a:off x="1965277" y="6386610"/>
            <a:ext cx="6632812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o-RO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Sesiune de formare online, octombrie-noiembrie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o-RO" sz="16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061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5" descr="C:\Users\emilia.gogu\Pictures\aracis.jpg">
            <a:extLst>
              <a:ext uri="{FF2B5EF4-FFF2-40B4-BE49-F238E27FC236}">
                <a16:creationId xmlns:a16="http://schemas.microsoft.com/office/drawing/2014/main" id="{29B3EBBC-D9DA-4D68-9E8D-19D1ABDEB03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5" y="122046"/>
            <a:ext cx="960016" cy="9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3779151" y="117007"/>
            <a:ext cx="2779168" cy="98993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Fișa vizitei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641978" y="2357378"/>
            <a:ext cx="5819634" cy="155953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Font typeface="Wingdings 3" charset="2"/>
              <a:buNone/>
            </a:pPr>
            <a:r>
              <a:rPr lang="ro-RO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Câteva aspecte cu privire la evaluarea gradului de îndeplinire a standardelor și indicatorilor de performanță</a:t>
            </a:r>
            <a:endParaRPr lang="ro-RO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itlu 2"/>
          <p:cNvSpPr txBox="1">
            <a:spLocks/>
          </p:cNvSpPr>
          <p:nvPr/>
        </p:nvSpPr>
        <p:spPr>
          <a:xfrm>
            <a:off x="1965277" y="6386610"/>
            <a:ext cx="6632812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o-RO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Sesiune de formare online, octombrie-noiembrie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o-RO" sz="16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05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5" descr="C:\Users\emilia.gogu\Pictures\aracis.jpg">
            <a:extLst>
              <a:ext uri="{FF2B5EF4-FFF2-40B4-BE49-F238E27FC236}">
                <a16:creationId xmlns:a16="http://schemas.microsoft.com/office/drawing/2014/main" id="{29B3EBBC-D9DA-4D68-9E8D-19D1ABDEB03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5" y="122046"/>
            <a:ext cx="960016" cy="9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1682594" y="311333"/>
            <a:ext cx="7451677" cy="60632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Fișa </a:t>
            </a:r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vizitei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Capacitatea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</a:t>
            </a:r>
            <a:r>
              <a:rPr lang="ro-RO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țională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5335" y="1170146"/>
            <a:ext cx="8346197" cy="5167452"/>
          </a:xfrm>
          <a:prstGeom prst="rect">
            <a:avLst/>
          </a:prstGeom>
        </p:spPr>
      </p:pic>
      <p:sp>
        <p:nvSpPr>
          <p:cNvPr id="6" name="Subtitlu 2"/>
          <p:cNvSpPr txBox="1">
            <a:spLocks/>
          </p:cNvSpPr>
          <p:nvPr/>
        </p:nvSpPr>
        <p:spPr>
          <a:xfrm>
            <a:off x="1965277" y="6386610"/>
            <a:ext cx="6632812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o-RO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Sesiune de formare online, octombrie-noiembrie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o-RO" sz="16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07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5" descr="C:\Users\emilia.gogu\Pictures\aracis.jpg">
            <a:extLst>
              <a:ext uri="{FF2B5EF4-FFF2-40B4-BE49-F238E27FC236}">
                <a16:creationId xmlns:a16="http://schemas.microsoft.com/office/drawing/2014/main" id="{29B3EBBC-D9DA-4D68-9E8D-19D1ABDEB03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5" y="122046"/>
            <a:ext cx="960016" cy="9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1682594" y="311333"/>
            <a:ext cx="7451677" cy="60632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Fișa </a:t>
            </a:r>
            <a:r>
              <a:rPr lang="ro-RO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vizitei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Capacitatea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</a:t>
            </a:r>
            <a:r>
              <a:rPr lang="ro-RO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țională</a:t>
            </a:r>
            <a:endParaRPr lang="en-GB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054" y="1586552"/>
            <a:ext cx="9006644" cy="3491992"/>
          </a:xfrm>
          <a:prstGeom prst="rect">
            <a:avLst/>
          </a:prstGeom>
        </p:spPr>
      </p:pic>
      <p:sp>
        <p:nvSpPr>
          <p:cNvPr id="7" name="Subtitlu 2"/>
          <p:cNvSpPr txBox="1">
            <a:spLocks/>
          </p:cNvSpPr>
          <p:nvPr/>
        </p:nvSpPr>
        <p:spPr>
          <a:xfrm>
            <a:off x="1965277" y="6386610"/>
            <a:ext cx="6632812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o-RO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Sesiune de formare online, octombrie-noiembrie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o-RO" sz="1600" i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6074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456</Words>
  <Application>Microsoft Office PowerPoint</Application>
  <PresentationFormat>Widescreen</PresentationFormat>
  <Paragraphs>82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Calibri</vt:lpstr>
      <vt:lpstr>Cambria</vt:lpstr>
      <vt:lpstr>Corbel</vt:lpstr>
      <vt:lpstr>Tahoma</vt:lpstr>
      <vt:lpstr>Times New Roman</vt:lpstr>
      <vt:lpstr>Trebuchet MS</vt:lpstr>
      <vt:lpstr>Wingdings</vt:lpstr>
      <vt:lpstr>Wingdings 3</vt:lpstr>
      <vt:lpstr>Facet</vt:lpstr>
      <vt:lpstr>Evaluarea externă a programelor de studii universitare de licență  Fișa vizitei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iordan petrescu</dc:creator>
  <cp:lastModifiedBy>Simona Lache</cp:lastModifiedBy>
  <cp:revision>21</cp:revision>
  <dcterms:created xsi:type="dcterms:W3CDTF">2020-10-31T06:32:29Z</dcterms:created>
  <dcterms:modified xsi:type="dcterms:W3CDTF">2020-11-19T07:16:12Z</dcterms:modified>
</cp:coreProperties>
</file>